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Lst>
  <p:notesMasterIdLst>
    <p:notesMasterId r:id="rId122"/>
  </p:notesMasterIdLst>
  <p:sldIdLst>
    <p:sldId id="315" r:id="rId2"/>
    <p:sldId id="409" r:id="rId3"/>
    <p:sldId id="406" r:id="rId4"/>
    <p:sldId id="460" r:id="rId5"/>
    <p:sldId id="547" r:id="rId6"/>
    <p:sldId id="480" r:id="rId7"/>
    <p:sldId id="481" r:id="rId8"/>
    <p:sldId id="479" r:id="rId9"/>
    <p:sldId id="477" r:id="rId10"/>
    <p:sldId id="486" r:id="rId11"/>
    <p:sldId id="491" r:id="rId12"/>
    <p:sldId id="490" r:id="rId13"/>
    <p:sldId id="499" r:id="rId14"/>
    <p:sldId id="498" r:id="rId15"/>
    <p:sldId id="529" r:id="rId16"/>
    <p:sldId id="548" r:id="rId17"/>
    <p:sldId id="495" r:id="rId18"/>
    <p:sldId id="488" r:id="rId19"/>
    <p:sldId id="511" r:id="rId20"/>
    <p:sldId id="505" r:id="rId21"/>
    <p:sldId id="510" r:id="rId22"/>
    <p:sldId id="549" r:id="rId23"/>
    <p:sldId id="555" r:id="rId24"/>
    <p:sldId id="551" r:id="rId25"/>
    <p:sldId id="554" r:id="rId26"/>
    <p:sldId id="513" r:id="rId27"/>
    <p:sldId id="556" r:id="rId28"/>
    <p:sldId id="527" r:id="rId29"/>
    <p:sldId id="487" r:id="rId30"/>
    <p:sldId id="557" r:id="rId31"/>
    <p:sldId id="514" r:id="rId32"/>
    <p:sldId id="530" r:id="rId33"/>
    <p:sldId id="531" r:id="rId34"/>
    <p:sldId id="507" r:id="rId35"/>
    <p:sldId id="532" r:id="rId36"/>
    <p:sldId id="533" r:id="rId37"/>
    <p:sldId id="534" r:id="rId38"/>
    <p:sldId id="535" r:id="rId39"/>
    <p:sldId id="537" r:id="rId40"/>
    <p:sldId id="538" r:id="rId41"/>
    <p:sldId id="539" r:id="rId42"/>
    <p:sldId id="540" r:id="rId43"/>
    <p:sldId id="545" r:id="rId44"/>
    <p:sldId id="544" r:id="rId45"/>
    <p:sldId id="541" r:id="rId46"/>
    <p:sldId id="542" r:id="rId47"/>
    <p:sldId id="543" r:id="rId48"/>
    <p:sldId id="515" r:id="rId49"/>
    <p:sldId id="516" r:id="rId50"/>
    <p:sldId id="517" r:id="rId51"/>
    <p:sldId id="518" r:id="rId52"/>
    <p:sldId id="519" r:id="rId53"/>
    <p:sldId id="520" r:id="rId54"/>
    <p:sldId id="521" r:id="rId55"/>
    <p:sldId id="522" r:id="rId56"/>
    <p:sldId id="524" r:id="rId57"/>
    <p:sldId id="525" r:id="rId58"/>
    <p:sldId id="526" r:id="rId59"/>
    <p:sldId id="504" r:id="rId60"/>
    <p:sldId id="501" r:id="rId61"/>
    <p:sldId id="485" r:id="rId62"/>
    <p:sldId id="473" r:id="rId63"/>
    <p:sldId id="407" r:id="rId64"/>
    <p:sldId id="411" r:id="rId65"/>
    <p:sldId id="410" r:id="rId66"/>
    <p:sldId id="412" r:id="rId67"/>
    <p:sldId id="414" r:id="rId68"/>
    <p:sldId id="424" r:id="rId69"/>
    <p:sldId id="425" r:id="rId70"/>
    <p:sldId id="422" r:id="rId71"/>
    <p:sldId id="426" r:id="rId72"/>
    <p:sldId id="429" r:id="rId73"/>
    <p:sldId id="427" r:id="rId74"/>
    <p:sldId id="431" r:id="rId75"/>
    <p:sldId id="433" r:id="rId76"/>
    <p:sldId id="434" r:id="rId77"/>
    <p:sldId id="432" r:id="rId78"/>
    <p:sldId id="435" r:id="rId79"/>
    <p:sldId id="437" r:id="rId80"/>
    <p:sldId id="439" r:id="rId81"/>
    <p:sldId id="438" r:id="rId82"/>
    <p:sldId id="440" r:id="rId83"/>
    <p:sldId id="441" r:id="rId84"/>
    <p:sldId id="420" r:id="rId85"/>
    <p:sldId id="421" r:id="rId86"/>
    <p:sldId id="428" r:id="rId87"/>
    <p:sldId id="416" r:id="rId88"/>
    <p:sldId id="442" r:id="rId89"/>
    <p:sldId id="443" r:id="rId90"/>
    <p:sldId id="446" r:id="rId91"/>
    <p:sldId id="445" r:id="rId92"/>
    <p:sldId id="448" r:id="rId93"/>
    <p:sldId id="444" r:id="rId94"/>
    <p:sldId id="451" r:id="rId95"/>
    <p:sldId id="449" r:id="rId96"/>
    <p:sldId id="447" r:id="rId97"/>
    <p:sldId id="450" r:id="rId98"/>
    <p:sldId id="469" r:id="rId99"/>
    <p:sldId id="436" r:id="rId100"/>
    <p:sldId id="453" r:id="rId101"/>
    <p:sldId id="452" r:id="rId102"/>
    <p:sldId id="497" r:id="rId103"/>
    <p:sldId id="419" r:id="rId104"/>
    <p:sldId id="454" r:id="rId105"/>
    <p:sldId id="455" r:id="rId106"/>
    <p:sldId id="470" r:id="rId107"/>
    <p:sldId id="458" r:id="rId108"/>
    <p:sldId id="457" r:id="rId109"/>
    <p:sldId id="459" r:id="rId110"/>
    <p:sldId id="456" r:id="rId111"/>
    <p:sldId id="466" r:id="rId112"/>
    <p:sldId id="467" r:id="rId113"/>
    <p:sldId id="468" r:id="rId114"/>
    <p:sldId id="461" r:id="rId115"/>
    <p:sldId id="462" r:id="rId116"/>
    <p:sldId id="464" r:id="rId117"/>
    <p:sldId id="463" r:id="rId118"/>
    <p:sldId id="465" r:id="rId119"/>
    <p:sldId id="471" r:id="rId120"/>
    <p:sldId id="472" r:id="rId121"/>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1pPr>
    <a:lvl2pPr marL="4572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2pPr>
    <a:lvl3pPr marL="9144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3pPr>
    <a:lvl4pPr marL="13716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4pPr>
    <a:lvl5pPr marL="18288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5pPr>
    <a:lvl6pPr marL="2286000" algn="l" defTabSz="914400" rtl="0" eaLnBrk="1" latinLnBrk="0" hangingPunct="1">
      <a:defRPr kumimoji="1" kern="1200">
        <a:solidFill>
          <a:schemeClr val="tx1"/>
        </a:solidFill>
        <a:latin typeface="Tahoma" pitchFamily="34" charset="0"/>
        <a:ea typeface="新細明體" charset="-120"/>
        <a:cs typeface="+mn-cs"/>
      </a:defRPr>
    </a:lvl6pPr>
    <a:lvl7pPr marL="2743200" algn="l" defTabSz="914400" rtl="0" eaLnBrk="1" latinLnBrk="0" hangingPunct="1">
      <a:defRPr kumimoji="1" kern="1200">
        <a:solidFill>
          <a:schemeClr val="tx1"/>
        </a:solidFill>
        <a:latin typeface="Tahoma" pitchFamily="34" charset="0"/>
        <a:ea typeface="新細明體" charset="-120"/>
        <a:cs typeface="+mn-cs"/>
      </a:defRPr>
    </a:lvl7pPr>
    <a:lvl8pPr marL="3200400" algn="l" defTabSz="914400" rtl="0" eaLnBrk="1" latinLnBrk="0" hangingPunct="1">
      <a:defRPr kumimoji="1" kern="1200">
        <a:solidFill>
          <a:schemeClr val="tx1"/>
        </a:solidFill>
        <a:latin typeface="Tahoma" pitchFamily="34" charset="0"/>
        <a:ea typeface="新細明體" charset="-120"/>
        <a:cs typeface="+mn-cs"/>
      </a:defRPr>
    </a:lvl8pPr>
    <a:lvl9pPr marL="3657600" algn="l" defTabSz="914400" rtl="0" eaLnBrk="1" latinLnBrk="0" hangingPunct="1">
      <a:defRPr kumimoji="1" kern="1200">
        <a:solidFill>
          <a:schemeClr val="tx1"/>
        </a:solidFill>
        <a:latin typeface="Tahoma" pitchFamily="34" charset="0"/>
        <a:ea typeface="新細明體" charset="-120"/>
        <a:cs typeface="+mn-cs"/>
      </a:defRPr>
    </a:lvl9pPr>
  </p:defaultTextStyle>
  <p:extLst>
    <p:ext uri="{521415D9-36F7-43E2-AB2F-B90AF26B5E84}">
      <p14:sectionLst xmlns:p14="http://schemas.microsoft.com/office/powerpoint/2010/main">
        <p14:section name="封面" id="{B3F8749E-0607-4CF1-9379-8133B0D49144}">
          <p14:sldIdLst>
            <p14:sldId id="315"/>
          </p14:sldIdLst>
        </p14:section>
        <p14:section name="大綱前導 - 5min" id="{7B5788CB-C4C4-48F1-BB61-EFC787DE9FC2}">
          <p14:sldIdLst>
            <p14:sldId id="409"/>
            <p14:sldId id="406"/>
          </p14:sldIdLst>
        </p14:section>
        <p14:section name="前導問題" id="{691440CA-78DD-4A06-AC7F-CE4570894825}">
          <p14:sldIdLst>
            <p14:sldId id="460"/>
            <p14:sldId id="547"/>
            <p14:sldId id="480"/>
            <p14:sldId id="481"/>
            <p14:sldId id="479"/>
            <p14:sldId id="477"/>
            <p14:sldId id="486"/>
          </p14:sldIdLst>
        </p14:section>
        <p14:section name="大綱" id="{D44C1341-1B50-4C72-84EF-3C4B856639E9}">
          <p14:sldIdLst>
            <p14:sldId id="491"/>
          </p14:sldIdLst>
        </p14:section>
        <p14:section name="機器學習概論" id="{42310498-30BD-40FC-81D9-7D702EE7197D}">
          <p14:sldIdLst>
            <p14:sldId id="490"/>
            <p14:sldId id="499"/>
            <p14:sldId id="498"/>
            <p14:sldId id="529"/>
            <p14:sldId id="548"/>
            <p14:sldId id="495"/>
          </p14:sldIdLst>
        </p14:section>
        <p14:section name="機器學習模型介紹" id="{91016601-FA0F-4EF5-88AF-8057C0F526CF}">
          <p14:sldIdLst>
            <p14:sldId id="488"/>
            <p14:sldId id="511"/>
            <p14:sldId id="505"/>
            <p14:sldId id="510"/>
            <p14:sldId id="549"/>
            <p14:sldId id="555"/>
            <p14:sldId id="551"/>
            <p14:sldId id="554"/>
          </p14:sldIdLst>
        </p14:section>
        <p14:section name="機器學習實戰(1)" id="{88CF0E05-C7FF-487E-9882-C70ADC84FC77}">
          <p14:sldIdLst>
            <p14:sldId id="513"/>
            <p14:sldId id="556"/>
            <p14:sldId id="527"/>
            <p14:sldId id="487"/>
            <p14:sldId id="557"/>
            <p14:sldId id="514"/>
            <p14:sldId id="530"/>
            <p14:sldId id="531"/>
            <p14:sldId id="507"/>
            <p14:sldId id="532"/>
            <p14:sldId id="533"/>
            <p14:sldId id="534"/>
            <p14:sldId id="535"/>
            <p14:sldId id="537"/>
            <p14:sldId id="538"/>
            <p14:sldId id="539"/>
            <p14:sldId id="540"/>
            <p14:sldId id="545"/>
            <p14:sldId id="544"/>
          </p14:sldIdLst>
        </p14:section>
        <p14:section name="自然語言處理解析" id="{8B9CBCEE-BBE8-49C8-8D5D-9B43749D7344}">
          <p14:sldIdLst>
            <p14:sldId id="541"/>
            <p14:sldId id="542"/>
            <p14:sldId id="543"/>
            <p14:sldId id="515"/>
            <p14:sldId id="516"/>
            <p14:sldId id="517"/>
            <p14:sldId id="518"/>
            <p14:sldId id="519"/>
            <p14:sldId id="520"/>
            <p14:sldId id="521"/>
            <p14:sldId id="522"/>
            <p14:sldId id="524"/>
            <p14:sldId id="525"/>
            <p14:sldId id="526"/>
          </p14:sldIdLst>
        </p14:section>
        <p14:section name="機器學習行銷模型實戰(2)" id="{32A3C493-2428-4221-92C6-43D6BA711351}">
          <p14:sldIdLst>
            <p14:sldId id="504"/>
            <p14:sldId id="501"/>
            <p14:sldId id="485"/>
            <p14:sldId id="473"/>
            <p14:sldId id="407"/>
            <p14:sldId id="411"/>
            <p14:sldId id="410"/>
            <p14:sldId id="412"/>
          </p14:sldIdLst>
        </p14:section>
        <p14:section name="R與F分析實戰" id="{06939428-8C53-4414-BB52-CCB248BB2EE8}">
          <p14:sldIdLst>
            <p14:sldId id="414"/>
            <p14:sldId id="424"/>
            <p14:sldId id="425"/>
            <p14:sldId id="422"/>
            <p14:sldId id="426"/>
            <p14:sldId id="429"/>
            <p14:sldId id="427"/>
            <p14:sldId id="431"/>
            <p14:sldId id="433"/>
            <p14:sldId id="434"/>
            <p14:sldId id="432"/>
            <p14:sldId id="435"/>
            <p14:sldId id="437"/>
            <p14:sldId id="439"/>
            <p14:sldId id="438"/>
            <p14:sldId id="440"/>
            <p14:sldId id="441"/>
            <p14:sldId id="420"/>
            <p14:sldId id="421"/>
            <p14:sldId id="428"/>
          </p14:sldIdLst>
        </p14:section>
        <p14:section name="消費金額 (Monetary)分析實戰" id="{C4F46295-20CC-4B10-B1DE-23D29137454B}">
          <p14:sldIdLst>
            <p14:sldId id="416"/>
            <p14:sldId id="442"/>
            <p14:sldId id="443"/>
            <p14:sldId id="446"/>
            <p14:sldId id="445"/>
            <p14:sldId id="448"/>
            <p14:sldId id="444"/>
            <p14:sldId id="451"/>
            <p14:sldId id="449"/>
            <p14:sldId id="447"/>
            <p14:sldId id="450"/>
            <p14:sldId id="469"/>
          </p14:sldIdLst>
        </p14:section>
        <p14:section name="其他的市場區隔法" id="{606061F3-8511-4F0D-B5F1-12AF71B01D26}">
          <p14:sldIdLst>
            <p14:sldId id="436"/>
            <p14:sldId id="453"/>
            <p14:sldId id="452"/>
            <p14:sldId id="497"/>
            <p14:sldId id="419"/>
            <p14:sldId id="454"/>
            <p14:sldId id="455"/>
            <p14:sldId id="470"/>
            <p14:sldId id="458"/>
            <p14:sldId id="457"/>
          </p14:sldIdLst>
        </p14:section>
        <p14:section name="馬可夫模型" id="{8685F798-3F9D-45B0-BADD-47D07322E196}">
          <p14:sldIdLst>
            <p14:sldId id="459"/>
            <p14:sldId id="456"/>
            <p14:sldId id="466"/>
            <p14:sldId id="467"/>
            <p14:sldId id="468"/>
            <p14:sldId id="461"/>
            <p14:sldId id="462"/>
            <p14:sldId id="464"/>
            <p14:sldId id="463"/>
            <p14:sldId id="465"/>
            <p14:sldId id="471"/>
            <p14:sldId id="4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1FD"/>
    <a:srgbClr val="FF0000"/>
    <a:srgbClr val="44D0D4"/>
    <a:srgbClr val="FA9B94"/>
    <a:srgbClr val="D69FFF"/>
    <a:srgbClr val="9FC344"/>
    <a:srgbClr val="55ACC0"/>
    <a:srgbClr val="00BFC4"/>
    <a:srgbClr val="EAEAEA"/>
    <a:srgbClr val="FCD8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82" autoAdjust="0"/>
    <p:restoredTop sz="87380" autoAdjust="0"/>
  </p:normalViewPr>
  <p:slideViewPr>
    <p:cSldViewPr snapToGrid="0">
      <p:cViewPr>
        <p:scale>
          <a:sx n="75" d="100"/>
          <a:sy n="75" d="100"/>
        </p:scale>
        <p:origin x="1968" y="210"/>
      </p:cViewPr>
      <p:guideLst/>
    </p:cSldViewPr>
  </p:slideViewPr>
  <p:outlineViewPr>
    <p:cViewPr>
      <p:scale>
        <a:sx n="33" d="100"/>
        <a:sy n="33" d="100"/>
      </p:scale>
      <p:origin x="0" y="-13435"/>
    </p:cViewPr>
  </p:outlineViewPr>
  <p:notesTextViewPr>
    <p:cViewPr>
      <p:scale>
        <a:sx n="1" d="1"/>
        <a:sy n="1" d="1"/>
      </p:scale>
      <p:origin x="0" y="0"/>
    </p:cViewPr>
  </p:notesTextViewPr>
  <p:sorterViewPr>
    <p:cViewPr>
      <p:scale>
        <a:sx n="100" d="100"/>
        <a:sy n="100" d="100"/>
      </p:scale>
      <p:origin x="0" y="-12318"/>
    </p:cViewPr>
  </p:sorter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5/9/2018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1</a:t>
            </a:fld>
            <a:endParaRPr lang="zh-TW" altLang="en-US"/>
          </a:p>
        </p:txBody>
      </p:sp>
    </p:spTree>
    <p:extLst>
      <p:ext uri="{BB962C8B-B14F-4D97-AF65-F5344CB8AC3E}">
        <p14:creationId xmlns:p14="http://schemas.microsoft.com/office/powerpoint/2010/main" val="3565174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行銷模型實戰（</a:t>
            </a:r>
            <a:r>
              <a:rPr lang="en-US" altLang="zh-TW" dirty="0" smtClean="0"/>
              <a:t>1</a:t>
            </a:r>
            <a:r>
              <a:rPr lang="zh-TW" altLang="en-US" dirty="0" smtClean="0"/>
              <a:t>） 讓大家熟悉模型</a:t>
            </a:r>
            <a:endParaRPr lang="en-US" altLang="zh-TW" dirty="0" smtClean="0"/>
          </a:p>
          <a:p>
            <a:endParaRPr lang="en-US" altLang="zh-TW" dirty="0" smtClean="0"/>
          </a:p>
          <a:p>
            <a:r>
              <a:rPr lang="zh-TW" altLang="en-US" dirty="0" smtClean="0"/>
              <a:t>目</a:t>
            </a:r>
            <a:r>
              <a:rPr lang="zh-TW" altLang="en-US" dirty="0" smtClean="0"/>
              <a:t>標市場自動化</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利潤模擬計</a:t>
            </a:r>
            <a:r>
              <a:rPr lang="zh-TW" altLang="en-US" dirty="0" smtClean="0"/>
              <a:t>算（行</a:t>
            </a:r>
            <a:r>
              <a:rPr lang="zh-TW" altLang="en-US" dirty="0" smtClean="0"/>
              <a:t>銷人力</a:t>
            </a:r>
            <a:r>
              <a:rPr lang="zh-TW" altLang="en-US" dirty="0" smtClean="0"/>
              <a:t>與）</a:t>
            </a:r>
            <a:endParaRPr lang="en-US" altLang="zh-TW" dirty="0" smtClean="0"/>
          </a:p>
          <a:p>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469081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節省人力</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12</a:t>
            </a:fld>
            <a:endParaRPr lang="en-US" dirty="0"/>
          </a:p>
        </p:txBody>
      </p:sp>
    </p:spTree>
    <p:extLst>
      <p:ext uri="{BB962C8B-B14F-4D97-AF65-F5344CB8AC3E}">
        <p14:creationId xmlns:p14="http://schemas.microsoft.com/office/powerpoint/2010/main" val="3296831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17</a:t>
            </a:fld>
            <a:endParaRPr lang="zh-TW" altLang="en-US"/>
          </a:p>
        </p:txBody>
      </p:sp>
    </p:spTree>
    <p:extLst>
      <p:ext uri="{BB962C8B-B14F-4D97-AF65-F5344CB8AC3E}">
        <p14:creationId xmlns:p14="http://schemas.microsoft.com/office/powerpoint/2010/main" val="3739254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先</a:t>
            </a:r>
            <a:r>
              <a:rPr lang="en-US" altLang="zh-TW" dirty="0" smtClean="0"/>
              <a:t>logistic regression -&gt; </a:t>
            </a:r>
            <a:r>
              <a:rPr lang="en-US" altLang="zh-TW" dirty="0" err="1" smtClean="0"/>
              <a:t>rf</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18</a:t>
            </a:fld>
            <a:endParaRPr lang="en-US" dirty="0"/>
          </a:p>
        </p:txBody>
      </p:sp>
    </p:spTree>
    <p:extLst>
      <p:ext uri="{BB962C8B-B14F-4D97-AF65-F5344CB8AC3E}">
        <p14:creationId xmlns:p14="http://schemas.microsoft.com/office/powerpoint/2010/main" val="2274165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19</a:t>
            </a:fld>
            <a:endParaRPr lang="en-US" dirty="0"/>
          </a:p>
        </p:txBody>
      </p:sp>
    </p:spTree>
    <p:extLst>
      <p:ext uri="{BB962C8B-B14F-4D97-AF65-F5344CB8AC3E}">
        <p14:creationId xmlns:p14="http://schemas.microsoft.com/office/powerpoint/2010/main" val="1906318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paper</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20</a:t>
            </a:fld>
            <a:endParaRPr lang="en-US"/>
          </a:p>
        </p:txBody>
      </p:sp>
    </p:spTree>
    <p:extLst>
      <p:ext uri="{BB962C8B-B14F-4D97-AF65-F5344CB8AC3E}">
        <p14:creationId xmlns:p14="http://schemas.microsoft.com/office/powerpoint/2010/main" val="3406529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https</a:t>
            </a:r>
            <a:r>
              <a:rPr lang="zh-TW" altLang="en-US" dirty="0" smtClean="0"/>
              <a:t>：</a:t>
            </a:r>
            <a:r>
              <a:rPr lang="en-US" altLang="zh-TW" dirty="0" smtClean="0"/>
              <a:t>//arxiv.org/pdf/1606.00930.pdf</a:t>
            </a:r>
          </a:p>
          <a:p>
            <a:endParaRPr lang="en-US" altLang="zh-TW" dirty="0" smtClean="0"/>
          </a:p>
          <a:p>
            <a:r>
              <a:rPr lang="en-US" altLang="zh-TW" dirty="0" smtClean="0"/>
              <a:t>Jacques </a:t>
            </a:r>
            <a:r>
              <a:rPr lang="en-US" altLang="zh-TW" dirty="0" err="1" smtClean="0"/>
              <a:t>Wainer</a:t>
            </a:r>
            <a:endParaRPr lang="en-US" altLang="zh-TW" dirty="0" smtClean="0"/>
          </a:p>
          <a:p>
            <a:endParaRPr lang="en-US" altLang="zh-TW" dirty="0" smtClean="0"/>
          </a:p>
          <a:p>
            <a:r>
              <a:rPr lang="en-US" altLang="zh-TW" dirty="0" smtClean="0"/>
              <a:t>Comparison of 14 different families of classification algorithms on 115 binary datasets </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21</a:t>
            </a:fld>
            <a:endParaRPr lang="en-US"/>
          </a:p>
        </p:txBody>
      </p:sp>
    </p:spTree>
    <p:extLst>
      <p:ext uri="{BB962C8B-B14F-4D97-AF65-F5344CB8AC3E}">
        <p14:creationId xmlns:p14="http://schemas.microsoft.com/office/powerpoint/2010/main" val="3270884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entropy</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24</a:t>
            </a:fld>
            <a:endParaRPr lang="en-US"/>
          </a:p>
        </p:txBody>
      </p:sp>
    </p:spTree>
    <p:extLst>
      <p:ext uri="{BB962C8B-B14F-4D97-AF65-F5344CB8AC3E}">
        <p14:creationId xmlns:p14="http://schemas.microsoft.com/office/powerpoint/2010/main" val="322506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25</a:t>
            </a:fld>
            <a:endParaRPr lang="en-US"/>
          </a:p>
        </p:txBody>
      </p:sp>
    </p:spTree>
    <p:extLst>
      <p:ext uri="{BB962C8B-B14F-4D97-AF65-F5344CB8AC3E}">
        <p14:creationId xmlns:p14="http://schemas.microsoft.com/office/powerpoint/2010/main" val="1355849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機器學習行銷模型實</a:t>
            </a:r>
            <a:r>
              <a:rPr lang="zh-TW" altLang="en-US" dirty="0" smtClean="0"/>
              <a:t>戰（</a:t>
            </a:r>
            <a:r>
              <a:rPr lang="en-US" altLang="zh-TW" dirty="0" smtClean="0"/>
              <a:t>1</a:t>
            </a:r>
            <a:r>
              <a:rPr lang="zh-TW" altLang="en-US" dirty="0" smtClean="0"/>
              <a:t>）</a:t>
            </a:r>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26</a:t>
            </a:fld>
            <a:endParaRPr lang="en-US"/>
          </a:p>
        </p:txBody>
      </p:sp>
    </p:spTree>
    <p:extLst>
      <p:ext uri="{BB962C8B-B14F-4D97-AF65-F5344CB8AC3E}">
        <p14:creationId xmlns:p14="http://schemas.microsoft.com/office/powerpoint/2010/main" val="2645931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握問大家，當我們市場區隔做出來後，針對於</a:t>
            </a:r>
            <a:r>
              <a:rPr lang="en-US" altLang="zh-TW" dirty="0" smtClean="0"/>
              <a:t>A</a:t>
            </a:r>
            <a:r>
              <a:rPr lang="zh-TW" altLang="en-US" dirty="0" smtClean="0"/>
              <a:t>跟</a:t>
            </a:r>
            <a:r>
              <a:rPr lang="en-US" altLang="zh-TW" dirty="0" smtClean="0"/>
              <a:t>D</a:t>
            </a:r>
            <a:r>
              <a:rPr lang="zh-TW" altLang="en-US" dirty="0" smtClean="0"/>
              <a:t>市場，然後</a:t>
            </a:r>
            <a:r>
              <a:rPr lang="en-US" altLang="zh-TW" dirty="0" smtClean="0"/>
              <a:t>A</a:t>
            </a:r>
            <a:r>
              <a:rPr lang="zh-TW" altLang="en-US" dirty="0" smtClean="0"/>
              <a:t>市場有</a:t>
            </a:r>
            <a:r>
              <a:rPr lang="en-US" altLang="zh-TW" dirty="0" smtClean="0"/>
              <a:t>10000</a:t>
            </a:r>
            <a:r>
              <a:rPr lang="zh-TW" altLang="en-US" dirty="0" smtClean="0"/>
              <a:t>人</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舉例來說，我要賣初音未來的公仔，你認為直接行銷給這</a:t>
            </a:r>
            <a:r>
              <a:rPr lang="en-US" altLang="zh-TW" dirty="0" smtClean="0"/>
              <a:t>10000</a:t>
            </a:r>
            <a:r>
              <a:rPr lang="zh-TW" altLang="en-US" dirty="0" smtClean="0"/>
              <a:t>人嗎</a:t>
            </a:r>
            <a:r>
              <a:rPr lang="en-US" altLang="zh-TW" dirty="0" smtClean="0"/>
              <a:t>?</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2</a:t>
            </a:fld>
            <a:endParaRPr lang="en-US" dirty="0"/>
          </a:p>
        </p:txBody>
      </p:sp>
    </p:spTree>
    <p:extLst>
      <p:ext uri="{BB962C8B-B14F-4D97-AF65-F5344CB8AC3E}">
        <p14:creationId xmlns:p14="http://schemas.microsoft.com/office/powerpoint/2010/main" val="434044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aseline="0" dirty="0" smtClean="0"/>
              <a:t>通常技術人員</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28</a:t>
            </a:fld>
            <a:endParaRPr lang="en-US"/>
          </a:p>
        </p:txBody>
      </p:sp>
    </p:spTree>
    <p:extLst>
      <p:ext uri="{BB962C8B-B14F-4D97-AF65-F5344CB8AC3E}">
        <p14:creationId xmlns:p14="http://schemas.microsoft.com/office/powerpoint/2010/main" val="789139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節省人力</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29</a:t>
            </a:fld>
            <a:endParaRPr lang="en-US" dirty="0"/>
          </a:p>
        </p:txBody>
      </p:sp>
    </p:spTree>
    <p:extLst>
      <p:ext uri="{BB962C8B-B14F-4D97-AF65-F5344CB8AC3E}">
        <p14:creationId xmlns:p14="http://schemas.microsoft.com/office/powerpoint/2010/main" val="829162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提到使用</a:t>
            </a:r>
            <a:r>
              <a:rPr lang="en-US" altLang="zh-TW" dirty="0" smtClean="0"/>
              <a:t>8000</a:t>
            </a:r>
            <a:r>
              <a:rPr lang="zh-TW" altLang="en-US" dirty="0" smtClean="0"/>
              <a:t>個案例</a:t>
            </a:r>
            <a:endParaRPr lang="en-US" altLang="zh-TW" dirty="0" smtClean="0"/>
          </a:p>
          <a:p>
            <a:r>
              <a:rPr lang="zh-TW" altLang="en-US" dirty="0" smtClean="0"/>
              <a:t>未來有</a:t>
            </a:r>
            <a:r>
              <a:rPr lang="en-US" altLang="zh-TW" dirty="0" smtClean="0"/>
              <a:t>2000</a:t>
            </a:r>
            <a:r>
              <a:rPr lang="zh-TW" altLang="en-US" dirty="0" smtClean="0"/>
              <a:t>個案例要做行銷</a:t>
            </a:r>
            <a:r>
              <a:rPr lang="en-US" altLang="zh-TW" dirty="0" smtClean="0"/>
              <a:t>(testing data)</a:t>
            </a:r>
          </a:p>
          <a:p>
            <a:endParaRPr lang="en-US" altLang="zh-TW" dirty="0" smtClean="0"/>
          </a:p>
          <a:p>
            <a:r>
              <a:rPr lang="en-US" altLang="zh-TW" dirty="0" smtClean="0"/>
              <a:t>407</a:t>
            </a:r>
            <a:r>
              <a:rPr lang="zh-TW" altLang="en-US" dirty="0" smtClean="0"/>
              <a:t>要花 </a:t>
            </a:r>
            <a:r>
              <a:rPr lang="en-US" altLang="zh-TW" dirty="0" smtClean="0"/>
              <a:t>2000</a:t>
            </a:r>
            <a:r>
              <a:rPr lang="zh-TW" altLang="en-US" dirty="0" smtClean="0"/>
              <a:t>人的行銷成本</a:t>
            </a:r>
            <a:endParaRPr lang="en-US" altLang="zh-TW" dirty="0" smtClean="0"/>
          </a:p>
          <a:p>
            <a:r>
              <a:rPr lang="zh-TW" altLang="en-US" dirty="0" smtClean="0"/>
              <a:t>我就僅花 </a:t>
            </a:r>
            <a:r>
              <a:rPr lang="en-US" altLang="zh-TW" dirty="0" smtClean="0"/>
              <a:t>211</a:t>
            </a:r>
            <a:r>
              <a:rPr lang="zh-TW" altLang="en-US" dirty="0" smtClean="0"/>
              <a:t>，結果我得到</a:t>
            </a:r>
            <a:r>
              <a:rPr lang="en-US" altLang="zh-TW" dirty="0" smtClean="0"/>
              <a:t>177</a:t>
            </a:r>
            <a:r>
              <a:rPr lang="zh-TW" altLang="en-US" dirty="0" smtClean="0"/>
              <a:t>的人</a:t>
            </a:r>
            <a:endParaRPr lang="en-US" altLang="zh-TW" dirty="0" smtClean="0"/>
          </a:p>
          <a:p>
            <a:endParaRPr lang="en-US" altLang="zh-TW" dirty="0" smtClean="0"/>
          </a:p>
          <a:p>
            <a:endParaRPr lang="en-US" altLang="zh-TW" dirty="0" smtClean="0"/>
          </a:p>
          <a:p>
            <a:endParaRPr lang="en-US" altLang="zh-TW" dirty="0" smtClean="0"/>
          </a:p>
          <a:p>
            <a:r>
              <a:rPr lang="zh-TW" altLang="en-US" dirty="0" smtClean="0"/>
              <a:t>反正有</a:t>
            </a:r>
            <a:r>
              <a:rPr lang="en-US" altLang="zh-TW" dirty="0" smtClean="0"/>
              <a:t>2000</a:t>
            </a:r>
            <a:r>
              <a:rPr lang="zh-TW" altLang="en-US" dirty="0" smtClean="0"/>
              <a:t>個，會有</a:t>
            </a:r>
            <a:r>
              <a:rPr lang="en-US" altLang="zh-TW" dirty="0" smtClean="0"/>
              <a:t>407</a:t>
            </a:r>
            <a:r>
              <a:rPr lang="zh-TW" altLang="en-US" dirty="0" smtClean="0"/>
              <a:t>個人買</a:t>
            </a:r>
            <a:endParaRPr lang="en-US" altLang="zh-TW" dirty="0" smtClean="0"/>
          </a:p>
          <a:p>
            <a:r>
              <a:rPr lang="zh-TW" altLang="en-US" dirty="0" smtClean="0"/>
              <a:t>我用更精準，我耕耘</a:t>
            </a:r>
            <a:r>
              <a:rPr lang="en-US" altLang="zh-TW" dirty="0" smtClean="0"/>
              <a:t>211</a:t>
            </a:r>
            <a:r>
              <a:rPr lang="zh-TW" altLang="en-US" dirty="0" smtClean="0"/>
              <a:t>個，幾乎</a:t>
            </a:r>
            <a:r>
              <a:rPr lang="en-US" altLang="zh-TW" dirty="0" smtClean="0"/>
              <a:t>90%</a:t>
            </a:r>
            <a:r>
              <a:rPr lang="zh-TW" altLang="en-US" dirty="0" smtClean="0"/>
              <a:t>放棄掉，那根據我的模型，他會幫我做到</a:t>
            </a:r>
            <a:r>
              <a:rPr lang="en-US" altLang="zh-TW" dirty="0" smtClean="0"/>
              <a:t>177</a:t>
            </a:r>
            <a:r>
              <a:rPr lang="zh-TW" altLang="en-US" dirty="0" smtClean="0"/>
              <a:t>個生意</a:t>
            </a:r>
            <a:endParaRPr lang="en-US" altLang="zh-TW" dirty="0" smtClean="0"/>
          </a:p>
          <a:p>
            <a:endParaRPr lang="en-US" altLang="zh-TW" dirty="0" smtClean="0"/>
          </a:p>
          <a:p>
            <a:r>
              <a:rPr lang="zh-TW" altLang="en-US" dirty="0" smtClean="0"/>
              <a:t>那現在是要耕耘</a:t>
            </a:r>
            <a:r>
              <a:rPr lang="en-US" altLang="zh-TW" dirty="0" smtClean="0"/>
              <a:t>2000</a:t>
            </a:r>
            <a:r>
              <a:rPr lang="zh-TW" altLang="en-US" dirty="0" smtClean="0"/>
              <a:t>，做成</a:t>
            </a:r>
            <a:r>
              <a:rPr lang="en-US" altLang="zh-TW" dirty="0" smtClean="0"/>
              <a:t>407</a:t>
            </a:r>
            <a:r>
              <a:rPr lang="zh-TW" altLang="en-US" dirty="0" smtClean="0"/>
              <a:t>的生意</a:t>
            </a:r>
            <a:endParaRPr lang="en-US" altLang="zh-TW" dirty="0" smtClean="0"/>
          </a:p>
          <a:p>
            <a:r>
              <a:rPr lang="zh-TW" altLang="en-US" dirty="0" smtClean="0"/>
              <a:t>那我耕耘</a:t>
            </a:r>
            <a:r>
              <a:rPr lang="en-US" altLang="zh-TW" dirty="0" smtClean="0"/>
              <a:t>211</a:t>
            </a:r>
            <a:r>
              <a:rPr lang="zh-TW" altLang="en-US" dirty="0" smtClean="0"/>
              <a:t>，做</a:t>
            </a:r>
            <a:r>
              <a:rPr lang="en-US" altLang="zh-TW" dirty="0" smtClean="0"/>
              <a:t>177</a:t>
            </a:r>
            <a:r>
              <a:rPr lang="zh-TW" altLang="en-US" dirty="0" smtClean="0"/>
              <a:t>人生意，我會得到</a:t>
            </a:r>
            <a:r>
              <a:rPr lang="en-US" altLang="zh-TW" dirty="0" smtClean="0"/>
              <a:t>237600</a:t>
            </a:r>
            <a:r>
              <a:rPr lang="zh-TW" altLang="en-US" dirty="0" smtClean="0"/>
              <a:t>的淨利</a:t>
            </a:r>
            <a:endParaRPr lang="en-US" altLang="zh-TW" dirty="0" smtClean="0"/>
          </a:p>
          <a:p>
            <a:r>
              <a:rPr lang="zh-TW" altLang="en-US" dirty="0" smtClean="0"/>
              <a:t>你是行銷人你會選擇哪一個</a:t>
            </a:r>
            <a:endParaRPr lang="en-US" altLang="zh-TW" dirty="0" smtClean="0"/>
          </a:p>
        </p:txBody>
      </p:sp>
      <p:sp>
        <p:nvSpPr>
          <p:cNvPr id="4" name="Slide Number Placeholder 3"/>
          <p:cNvSpPr>
            <a:spLocks noGrp="1"/>
          </p:cNvSpPr>
          <p:nvPr>
            <p:ph type="sldNum" sz="quarter" idx="10"/>
          </p:nvPr>
        </p:nvSpPr>
        <p:spPr/>
        <p:txBody>
          <a:bodyPr/>
          <a:lstStyle/>
          <a:p>
            <a:fld id="{21B2AA4F-B828-4D7C-AFD3-893933DAFCB4}" type="slidenum">
              <a:rPr lang="en-US" smtClean="0"/>
              <a:t>31</a:t>
            </a:fld>
            <a:endParaRPr lang="en-US"/>
          </a:p>
        </p:txBody>
      </p:sp>
    </p:spTree>
    <p:extLst>
      <p:ext uri="{BB962C8B-B14F-4D97-AF65-F5344CB8AC3E}">
        <p14:creationId xmlns:p14="http://schemas.microsoft.com/office/powerpoint/2010/main" val="1542201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節省人力</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32</a:t>
            </a:fld>
            <a:endParaRPr lang="en-US" dirty="0"/>
          </a:p>
        </p:txBody>
      </p:sp>
    </p:spTree>
    <p:extLst>
      <p:ext uri="{BB962C8B-B14F-4D97-AF65-F5344CB8AC3E}">
        <p14:creationId xmlns:p14="http://schemas.microsoft.com/office/powerpoint/2010/main" val="3260660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33</a:t>
            </a:fld>
            <a:endParaRPr lang="en-US"/>
          </a:p>
        </p:txBody>
      </p:sp>
    </p:spTree>
    <p:extLst>
      <p:ext uri="{BB962C8B-B14F-4D97-AF65-F5344CB8AC3E}">
        <p14:creationId xmlns:p14="http://schemas.microsoft.com/office/powerpoint/2010/main" val="2270132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dirty="0" smtClean="0">
                <a:solidFill>
                  <a:srgbClr val="4271FD"/>
                </a:solidFill>
              </a:rPr>
              <a:t>ㄜ</a:t>
            </a:r>
            <a:r>
              <a:rPr lang="en-US" altLang="zh-TW" b="1" dirty="0" smtClean="0">
                <a:solidFill>
                  <a:srgbClr val="4271FD"/>
                </a:solidFill>
              </a:rPr>
              <a:t>…</a:t>
            </a:r>
            <a:r>
              <a:rPr lang="zh-TW" altLang="en-US" b="1" dirty="0" smtClean="0">
                <a:solidFill>
                  <a:srgbClr val="4271FD"/>
                </a:solidFill>
              </a:rPr>
              <a:t> 另外</a:t>
            </a:r>
            <a:r>
              <a:rPr lang="en-US" altLang="zh-TW" b="1" dirty="0" smtClean="0">
                <a:solidFill>
                  <a:srgbClr val="4271FD"/>
                </a:solidFill>
              </a:rPr>
              <a:t>…</a:t>
            </a:r>
            <a:r>
              <a:rPr lang="zh-TW" altLang="en-US" b="1" dirty="0" smtClean="0">
                <a:solidFill>
                  <a:srgbClr val="4271FD"/>
                </a:solidFill>
              </a:rPr>
              <a:t> 那是不是可以幫我節省行銷部的</a:t>
            </a:r>
            <a:r>
              <a:rPr lang="en-US" altLang="zh-TW" b="1" dirty="0" smtClean="0">
                <a:solidFill>
                  <a:srgbClr val="4271FD"/>
                </a:solidFill>
              </a:rPr>
              <a:t>【</a:t>
            </a:r>
            <a:r>
              <a:rPr lang="zh-TW" altLang="en-US" b="1" dirty="0" smtClean="0">
                <a:solidFill>
                  <a:srgbClr val="4271FD"/>
                </a:solidFill>
              </a:rPr>
              <a:t>人力成本</a:t>
            </a:r>
            <a:r>
              <a:rPr lang="en-US" altLang="zh-TW" b="1" dirty="0" smtClean="0">
                <a:solidFill>
                  <a:srgbClr val="4271FD"/>
                </a:solidFill>
              </a:rPr>
              <a:t>?!】</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34</a:t>
            </a:fld>
            <a:endParaRPr lang="en-US" dirty="0"/>
          </a:p>
        </p:txBody>
      </p:sp>
    </p:spTree>
    <p:extLst>
      <p:ext uri="{BB962C8B-B14F-4D97-AF65-F5344CB8AC3E}">
        <p14:creationId xmlns:p14="http://schemas.microsoft.com/office/powerpoint/2010/main" val="3157955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35</a:t>
            </a:fld>
            <a:endParaRPr lang="en-US" dirty="0"/>
          </a:p>
        </p:txBody>
      </p:sp>
    </p:spTree>
    <p:extLst>
      <p:ext uri="{BB962C8B-B14F-4D97-AF65-F5344CB8AC3E}">
        <p14:creationId xmlns:p14="http://schemas.microsoft.com/office/powerpoint/2010/main" val="2259706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36</a:t>
            </a:fld>
            <a:endParaRPr lang="en-US"/>
          </a:p>
        </p:txBody>
      </p:sp>
    </p:spTree>
    <p:extLst>
      <p:ext uri="{BB962C8B-B14F-4D97-AF65-F5344CB8AC3E}">
        <p14:creationId xmlns:p14="http://schemas.microsoft.com/office/powerpoint/2010/main" val="725100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37</a:t>
            </a:fld>
            <a:endParaRPr lang="en-US" dirty="0"/>
          </a:p>
        </p:txBody>
      </p:sp>
    </p:spTree>
    <p:extLst>
      <p:ext uri="{BB962C8B-B14F-4D97-AF65-F5344CB8AC3E}">
        <p14:creationId xmlns:p14="http://schemas.microsoft.com/office/powerpoint/2010/main" val="3710819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38</a:t>
            </a:fld>
            <a:endParaRPr lang="en-US" dirty="0"/>
          </a:p>
        </p:txBody>
      </p:sp>
    </p:spTree>
    <p:extLst>
      <p:ext uri="{BB962C8B-B14F-4D97-AF65-F5344CB8AC3E}">
        <p14:creationId xmlns:p14="http://schemas.microsoft.com/office/powerpoint/2010/main" val="362682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傳統市場分析方法僅考慮兩個變數，如：</a:t>
            </a:r>
            <a:r>
              <a:rPr lang="en-US" altLang="zh-TW" dirty="0" smtClean="0"/>
              <a:t>RFM</a:t>
            </a:r>
            <a:r>
              <a:rPr lang="zh-TW" altLang="en-US" dirty="0" smtClean="0"/>
              <a:t>模型，</a:t>
            </a:r>
            <a:endParaRPr lang="en-US" altLang="zh-TW" dirty="0" smtClean="0"/>
          </a:p>
        </p:txBody>
      </p:sp>
      <p:sp>
        <p:nvSpPr>
          <p:cNvPr id="4" name="Slide Number Placeholder 3"/>
          <p:cNvSpPr>
            <a:spLocks noGrp="1"/>
          </p:cNvSpPr>
          <p:nvPr>
            <p:ph type="sldNum" sz="quarter" idx="10"/>
          </p:nvPr>
        </p:nvSpPr>
        <p:spPr/>
        <p:txBody>
          <a:bodyPr/>
          <a:lstStyle/>
          <a:p>
            <a:fld id="{21B2AA4F-B828-4D7C-AFD3-893933DAFCB4}" type="slidenum">
              <a:rPr lang="en-US" smtClean="0"/>
              <a:t>3</a:t>
            </a:fld>
            <a:endParaRPr lang="en-US" dirty="0"/>
          </a:p>
        </p:txBody>
      </p:sp>
    </p:spTree>
    <p:extLst>
      <p:ext uri="{BB962C8B-B14F-4D97-AF65-F5344CB8AC3E}">
        <p14:creationId xmlns:p14="http://schemas.microsoft.com/office/powerpoint/2010/main" val="100053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知道這些資訊後，除了機器能夠判別外，人還可以做什麼事情</a:t>
            </a:r>
            <a:r>
              <a:rPr lang="en-US" altLang="zh-TW" dirty="0" smtClean="0"/>
              <a:t>?</a:t>
            </a:r>
          </a:p>
          <a:p>
            <a:r>
              <a:rPr lang="zh-TW" altLang="en-US" dirty="0" smtClean="0"/>
              <a:t>如果要推出新商品</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39</a:t>
            </a:fld>
            <a:endParaRPr lang="en-US"/>
          </a:p>
        </p:txBody>
      </p:sp>
    </p:spTree>
    <p:extLst>
      <p:ext uri="{BB962C8B-B14F-4D97-AF65-F5344CB8AC3E}">
        <p14:creationId xmlns:p14="http://schemas.microsoft.com/office/powerpoint/2010/main" val="3604374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消費金額 </a:t>
            </a:r>
            <a:r>
              <a:rPr lang="zh-TW" altLang="en-US" dirty="0" smtClean="0"/>
              <a:t>（</a:t>
            </a:r>
            <a:r>
              <a:rPr lang="en-US" altLang="zh-TW" dirty="0" smtClean="0"/>
              <a:t>Monetary</a:t>
            </a:r>
            <a:r>
              <a:rPr lang="zh-TW" altLang="en-US" dirty="0" smtClean="0"/>
              <a:t>）與</a:t>
            </a:r>
            <a:r>
              <a:rPr lang="zh-TW" altLang="en-US" dirty="0" smtClean="0"/>
              <a:t>時間序列分析實戰</a:t>
            </a:r>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42</a:t>
            </a:fld>
            <a:endParaRPr lang="en-US"/>
          </a:p>
        </p:txBody>
      </p:sp>
    </p:spTree>
    <p:extLst>
      <p:ext uri="{BB962C8B-B14F-4D97-AF65-F5344CB8AC3E}">
        <p14:creationId xmlns:p14="http://schemas.microsoft.com/office/powerpoint/2010/main" val="1894225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節省人力</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43</a:t>
            </a:fld>
            <a:endParaRPr lang="en-US" dirty="0"/>
          </a:p>
        </p:txBody>
      </p:sp>
    </p:spTree>
    <p:extLst>
      <p:ext uri="{BB962C8B-B14F-4D97-AF65-F5344CB8AC3E}">
        <p14:creationId xmlns:p14="http://schemas.microsoft.com/office/powerpoint/2010/main" val="3043117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44</a:t>
            </a:fld>
            <a:endParaRPr lang="en-US"/>
          </a:p>
        </p:txBody>
      </p:sp>
    </p:spTree>
    <p:extLst>
      <p:ext uri="{BB962C8B-B14F-4D97-AF65-F5344CB8AC3E}">
        <p14:creationId xmlns:p14="http://schemas.microsoft.com/office/powerpoint/2010/main" val="3006473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傳統方法要人工的方式幫我們定義重要變數，</a:t>
            </a:r>
            <a:endParaRPr lang="en-US" altLang="zh-TW" dirty="0" smtClean="0"/>
          </a:p>
          <a:p>
            <a:r>
              <a:rPr lang="zh-TW" altLang="en-US" dirty="0" smtClean="0"/>
              <a:t>做了產品與市場的區隔，針對每一個區隔下的目標顧客進行</a:t>
            </a:r>
            <a:r>
              <a:rPr lang="en-US" altLang="zh-TW" dirty="0" smtClean="0"/>
              <a:t>target</a:t>
            </a:r>
          </a:p>
          <a:p>
            <a:r>
              <a:rPr lang="en-US" altLang="zh-TW" dirty="0" smtClean="0"/>
              <a:t>If else</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45</a:t>
            </a:fld>
            <a:endParaRPr lang="en-US" dirty="0"/>
          </a:p>
        </p:txBody>
      </p:sp>
    </p:spTree>
    <p:extLst>
      <p:ext uri="{BB962C8B-B14F-4D97-AF65-F5344CB8AC3E}">
        <p14:creationId xmlns:p14="http://schemas.microsoft.com/office/powerpoint/2010/main" val="2898335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46</a:t>
            </a:fld>
            <a:endParaRPr lang="en-US"/>
          </a:p>
        </p:txBody>
      </p:sp>
    </p:spTree>
    <p:extLst>
      <p:ext uri="{BB962C8B-B14F-4D97-AF65-F5344CB8AC3E}">
        <p14:creationId xmlns:p14="http://schemas.microsoft.com/office/powerpoint/2010/main" val="2702784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它最大的優點就是它是一個 </a:t>
            </a:r>
            <a:r>
              <a:rPr lang="en-US" altLang="zh-TW" sz="1200" b="0" i="0" kern="1200" dirty="0" smtClean="0">
                <a:solidFill>
                  <a:schemeClr val="tx1"/>
                </a:solidFill>
                <a:effectLst/>
                <a:latin typeface="+mn-lt"/>
                <a:ea typeface="+mn-ea"/>
                <a:cs typeface="+mn-cs"/>
              </a:rPr>
              <a:t>open source </a:t>
            </a:r>
            <a:r>
              <a:rPr lang="zh-TW" altLang="en-US" sz="1200" b="0" i="0" kern="1200" dirty="0" smtClean="0">
                <a:solidFill>
                  <a:schemeClr val="tx1"/>
                </a:solidFill>
                <a:effectLst/>
                <a:latin typeface="+mn-lt"/>
                <a:ea typeface="+mn-ea"/>
                <a:cs typeface="+mn-cs"/>
              </a:rPr>
              <a:t>的 </a:t>
            </a:r>
            <a:r>
              <a:rPr lang="en-US" altLang="zh-TW" sz="1200" b="0" i="0" kern="1200" dirty="0" smtClean="0">
                <a:solidFill>
                  <a:schemeClr val="tx1"/>
                </a:solidFill>
                <a:effectLst/>
                <a:latin typeface="+mn-lt"/>
                <a:ea typeface="+mn-ea"/>
                <a:cs typeface="+mn-cs"/>
              </a:rPr>
              <a:t>project</a:t>
            </a:r>
            <a:r>
              <a:rPr lang="zh-TW" altLang="en-US" sz="1200" b="0" i="0" kern="1200" dirty="0" smtClean="0">
                <a:solidFill>
                  <a:schemeClr val="tx1"/>
                </a:solidFill>
                <a:effectLst/>
                <a:latin typeface="+mn-lt"/>
                <a:ea typeface="+mn-ea"/>
                <a:cs typeface="+mn-cs"/>
              </a:rPr>
              <a:t>，我們可以預期未來會有更多優秀的開發者加入開發 </a:t>
            </a:r>
            <a:r>
              <a:rPr lang="en-US" altLang="zh-TW" sz="1200" b="0" i="0" kern="1200" dirty="0" err="1" smtClean="0">
                <a:solidFill>
                  <a:schemeClr val="tx1"/>
                </a:solidFill>
                <a:effectLst/>
                <a:latin typeface="+mn-lt"/>
                <a:ea typeface="+mn-ea"/>
                <a:cs typeface="+mn-cs"/>
              </a:rPr>
              <a:t>Jieba</a:t>
            </a:r>
            <a:r>
              <a:rPr lang="zh-TW" altLang="en-US" sz="1200" b="0" i="0" kern="1200" dirty="0" smtClean="0">
                <a:solidFill>
                  <a:schemeClr val="tx1"/>
                </a:solidFill>
                <a:effectLst/>
                <a:latin typeface="+mn-lt"/>
                <a:ea typeface="+mn-ea"/>
                <a:cs typeface="+mn-cs"/>
              </a:rPr>
              <a:t>，</a:t>
            </a:r>
            <a:r>
              <a:rPr lang="en-US" altLang="zh-TW" sz="1200" b="0" i="0" kern="1200" dirty="0" err="1" smtClean="0">
                <a:solidFill>
                  <a:schemeClr val="tx1"/>
                </a:solidFill>
                <a:effectLst/>
                <a:latin typeface="+mn-lt"/>
                <a:ea typeface="+mn-ea"/>
                <a:cs typeface="+mn-cs"/>
              </a:rPr>
              <a:t>Jieba</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也會因為優秀開發者的加入而讓功能變得越來越完善，所以使用 </a:t>
            </a:r>
            <a:r>
              <a:rPr lang="en-US" altLang="zh-TW" sz="1200" b="0" i="0" kern="1200" dirty="0" err="1" smtClean="0">
                <a:solidFill>
                  <a:schemeClr val="tx1"/>
                </a:solidFill>
                <a:effectLst/>
                <a:latin typeface="+mn-lt"/>
                <a:ea typeface="+mn-ea"/>
                <a:cs typeface="+mn-cs"/>
              </a:rPr>
              <a:t>Jieba</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會是一個很好的選擇。</a:t>
            </a:r>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48</a:t>
            </a:fld>
            <a:endParaRPr lang="zh-TW" altLang="en-US"/>
          </a:p>
        </p:txBody>
      </p:sp>
    </p:spTree>
    <p:extLst>
      <p:ext uri="{BB962C8B-B14F-4D97-AF65-F5344CB8AC3E}">
        <p14:creationId xmlns:p14="http://schemas.microsoft.com/office/powerpoint/2010/main" val="1499701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51</a:t>
            </a:fld>
            <a:endParaRPr lang="zh-TW" altLang="en-US"/>
          </a:p>
        </p:txBody>
      </p:sp>
    </p:spTree>
    <p:extLst>
      <p:ext uri="{BB962C8B-B14F-4D97-AF65-F5344CB8AC3E}">
        <p14:creationId xmlns:p14="http://schemas.microsoft.com/office/powerpoint/2010/main" val="3276825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52</a:t>
            </a:fld>
            <a:endParaRPr lang="zh-TW" altLang="en-US"/>
          </a:p>
        </p:txBody>
      </p:sp>
    </p:spTree>
    <p:extLst>
      <p:ext uri="{BB962C8B-B14F-4D97-AF65-F5344CB8AC3E}">
        <p14:creationId xmlns:p14="http://schemas.microsoft.com/office/powerpoint/2010/main" val="2321155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我們用猜天氣的例子來舉例說明隱馬可夫模型，比如現在有個人是瞎子，他無法直接觀察到天氣情況，但他可以察覺到人們在各種天氣中所進行的活動，比如有人在走動、有人在購物、地上是否潮濕等，如果已經累積到足夠的資料量可以知道晴天時有多少機率有人在走動、在購物、地上是否潮濕，雨天時有多少機率有人在走動、在購物、地上是否潮濕，然後也知道雨天跟晴天之間的狀態轉移機率，最後我們看了瞎子記錄的最新五天的可觀察狀態，我們要試著去推算這五天是晴天或雨天，並算出一個最佳的組合</a:t>
            </a:r>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53</a:t>
            </a:fld>
            <a:endParaRPr lang="zh-TW" altLang="en-US"/>
          </a:p>
        </p:txBody>
      </p:sp>
    </p:spTree>
    <p:extLst>
      <p:ext uri="{BB962C8B-B14F-4D97-AF65-F5344CB8AC3E}">
        <p14:creationId xmlns:p14="http://schemas.microsoft.com/office/powerpoint/2010/main" val="4019530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故事：</a:t>
            </a:r>
            <a:endParaRPr lang="en-US" altLang="zh-TW" dirty="0" smtClean="0"/>
          </a:p>
          <a:p>
            <a:r>
              <a:rPr lang="zh-TW" altLang="en-US" dirty="0" smtClean="0"/>
              <a:t>今天，你頭上突然空降一個技術主管，然後老闆要求他對現有的</a:t>
            </a:r>
            <a:r>
              <a:rPr lang="en-US" altLang="zh-TW" dirty="0" err="1" smtClean="0"/>
              <a:t>urcosme</a:t>
            </a:r>
            <a:r>
              <a:rPr lang="zh-TW" altLang="en-US" dirty="0" smtClean="0"/>
              <a:t>資料進行「目標市場分析」</a:t>
            </a:r>
            <a:endParaRPr lang="en-US" altLang="zh-TW" dirty="0" smtClean="0"/>
          </a:p>
          <a:p>
            <a:endParaRPr lang="en-US" altLang="zh-TW" dirty="0" smtClean="0"/>
          </a:p>
          <a:p>
            <a:endParaRPr lang="en-US" altLang="zh-TW" dirty="0" smtClean="0"/>
          </a:p>
          <a:p>
            <a:r>
              <a:rPr lang="zh-TW" altLang="en-US" dirty="0" smtClean="0"/>
              <a:t>架構：</a:t>
            </a:r>
            <a:endParaRPr lang="en-US" altLang="zh-TW" dirty="0" smtClean="0"/>
          </a:p>
          <a:p>
            <a:r>
              <a:rPr lang="zh-TW" altLang="en-US" dirty="0" smtClean="0"/>
              <a:t>傳統方法要人工的方式幫我們定義重要變數，</a:t>
            </a:r>
            <a:endParaRPr lang="en-US" altLang="zh-TW" dirty="0" smtClean="0"/>
          </a:p>
          <a:p>
            <a:r>
              <a:rPr lang="zh-TW" altLang="en-US" dirty="0" smtClean="0"/>
              <a:t>做了產品與市場的區隔，針對每一個區隔下的目標顧客進行</a:t>
            </a:r>
            <a:r>
              <a:rPr lang="en-US" altLang="zh-TW" dirty="0" smtClean="0"/>
              <a:t>target</a:t>
            </a:r>
          </a:p>
          <a:p>
            <a:r>
              <a:rPr lang="en-US" altLang="zh-TW" dirty="0" smtClean="0"/>
              <a:t>If else</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4</a:t>
            </a:fld>
            <a:endParaRPr lang="en-US" dirty="0"/>
          </a:p>
        </p:txBody>
      </p:sp>
    </p:spTree>
    <p:extLst>
      <p:ext uri="{BB962C8B-B14F-4D97-AF65-F5344CB8AC3E}">
        <p14:creationId xmlns:p14="http://schemas.microsoft.com/office/powerpoint/2010/main" val="3771283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為何要變成這樣</a:t>
            </a:r>
            <a:r>
              <a:rPr lang="en-US" altLang="zh-TW" dirty="0" smtClean="0"/>
              <a:t>?</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55</a:t>
            </a:fld>
            <a:endParaRPr lang="en-US"/>
          </a:p>
        </p:txBody>
      </p:sp>
    </p:spTree>
    <p:extLst>
      <p:ext uri="{BB962C8B-B14F-4D97-AF65-F5344CB8AC3E}">
        <p14:creationId xmlns:p14="http://schemas.microsoft.com/office/powerpoint/2010/main" val="3502104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人氣</a:t>
            </a:r>
            <a:r>
              <a:rPr lang="en-US" altLang="zh-TW" dirty="0" smtClean="0"/>
              <a:t>1</a:t>
            </a:r>
            <a:r>
              <a:rPr lang="zh-TW" altLang="en-US" dirty="0" smtClean="0"/>
              <a:t> </a:t>
            </a:r>
            <a:r>
              <a:rPr lang="en-US" altLang="zh-TW" dirty="0" smtClean="0"/>
              <a:t>=</a:t>
            </a:r>
            <a:r>
              <a:rPr lang="zh-TW" altLang="en-US" dirty="0" smtClean="0"/>
              <a:t> </a:t>
            </a:r>
            <a:r>
              <a:rPr lang="en-US" altLang="zh-TW" dirty="0" smtClean="0"/>
              <a:t>1000</a:t>
            </a:r>
            <a:r>
              <a:rPr lang="zh-TW" altLang="en-US" dirty="0" smtClean="0"/>
              <a:t>個人買</a:t>
            </a:r>
            <a:endParaRPr lang="en-US" altLang="zh-TW" dirty="0" smtClean="0"/>
          </a:p>
          <a:p>
            <a:r>
              <a:rPr lang="zh-TW" altLang="en-US" dirty="0" smtClean="0"/>
              <a:t>人氣</a:t>
            </a:r>
            <a:r>
              <a:rPr lang="en-US" altLang="zh-TW" dirty="0" smtClean="0"/>
              <a:t>0</a:t>
            </a:r>
            <a:r>
              <a:rPr lang="zh-TW" altLang="en-US" dirty="0" smtClean="0"/>
              <a:t> </a:t>
            </a:r>
            <a:r>
              <a:rPr lang="en-US" altLang="zh-TW" dirty="0" smtClean="0"/>
              <a:t>=</a:t>
            </a:r>
            <a:r>
              <a:rPr lang="zh-TW" altLang="en-US" dirty="0" smtClean="0"/>
              <a:t> </a:t>
            </a:r>
            <a:r>
              <a:rPr lang="en-US" altLang="zh-TW" dirty="0" smtClean="0"/>
              <a:t>0</a:t>
            </a:r>
            <a:r>
              <a:rPr lang="zh-TW" altLang="en-US" dirty="0" smtClean="0"/>
              <a:t>人買</a:t>
            </a:r>
            <a:endParaRPr lang="en-US" altLang="zh-TW" dirty="0" smtClean="0"/>
          </a:p>
          <a:p>
            <a:endParaRPr lang="en-US" altLang="zh-TW" dirty="0" smtClean="0"/>
          </a:p>
          <a:p>
            <a:r>
              <a:rPr lang="en-US" altLang="zh-TW" dirty="0" smtClean="0">
                <a:effectLst/>
              </a:rPr>
              <a:t>[1] "</a:t>
            </a:r>
            <a:r>
              <a:rPr lang="en-US" altLang="zh-TW" dirty="0" err="1" smtClean="0">
                <a:effectLst/>
              </a:rPr>
              <a:t>author_id</a:t>
            </a:r>
            <a:r>
              <a:rPr lang="en-US" altLang="zh-TW" dirty="0" smtClean="0">
                <a:effectLst/>
              </a:rPr>
              <a:t>" "</a:t>
            </a:r>
            <a:r>
              <a:rPr lang="en-US" altLang="zh-TW" dirty="0" err="1" smtClean="0">
                <a:effectLst/>
              </a:rPr>
              <a:t>author_sex</a:t>
            </a:r>
            <a:r>
              <a:rPr lang="en-US" altLang="zh-TW" dirty="0" smtClean="0">
                <a:effectLst/>
              </a:rPr>
              <a:t>" "</a:t>
            </a:r>
            <a:r>
              <a:rPr lang="en-US" altLang="zh-TW" dirty="0" err="1" smtClean="0">
                <a:effectLst/>
              </a:rPr>
              <a:t>author_skin</a:t>
            </a:r>
            <a:r>
              <a:rPr lang="en-US" altLang="zh-TW" dirty="0" smtClean="0">
                <a:effectLst/>
              </a:rPr>
              <a:t>" "</a:t>
            </a:r>
            <a:r>
              <a:rPr lang="en-US" altLang="zh-TW" dirty="0" err="1" smtClean="0">
                <a:effectLst/>
              </a:rPr>
              <a:t>author_age</a:t>
            </a:r>
            <a:r>
              <a:rPr lang="en-US" altLang="zh-TW" dirty="0" smtClean="0">
                <a:effectLst/>
              </a:rPr>
              <a:t>" "</a:t>
            </a:r>
            <a:r>
              <a:rPr lang="en-US" altLang="zh-TW" dirty="0" err="1" smtClean="0">
                <a:effectLst/>
              </a:rPr>
              <a:t>author_sign</a:t>
            </a:r>
            <a:r>
              <a:rPr lang="en-US" altLang="zh-TW" dirty="0" smtClean="0">
                <a:effectLst/>
              </a:rPr>
              <a:t>" </a:t>
            </a:r>
            <a:br>
              <a:rPr lang="en-US" altLang="zh-TW" dirty="0" smtClean="0">
                <a:effectLst/>
              </a:rPr>
            </a:br>
            <a:r>
              <a:rPr lang="en-US" altLang="zh-TW" dirty="0" smtClean="0">
                <a:effectLst/>
              </a:rPr>
              <a:t>[6] "</a:t>
            </a:r>
            <a:r>
              <a:rPr lang="en-US" altLang="zh-TW" dirty="0" err="1" smtClean="0">
                <a:effectLst/>
              </a:rPr>
              <a:t>author_topic</a:t>
            </a:r>
            <a:r>
              <a:rPr lang="en-US" altLang="zh-TW" dirty="0" smtClean="0">
                <a:effectLst/>
              </a:rPr>
              <a:t>" "</a:t>
            </a:r>
            <a:r>
              <a:rPr lang="en-US" altLang="zh-TW" dirty="0" err="1" smtClean="0">
                <a:effectLst/>
              </a:rPr>
              <a:t>author_reward_num</a:t>
            </a:r>
            <a:r>
              <a:rPr lang="en-US" altLang="zh-TW" dirty="0" smtClean="0">
                <a:effectLst/>
              </a:rPr>
              <a:t>" "</a:t>
            </a:r>
            <a:r>
              <a:rPr lang="en-US" altLang="zh-TW" dirty="0" err="1" smtClean="0">
                <a:effectLst/>
              </a:rPr>
              <a:t>author_index</a:t>
            </a:r>
            <a:r>
              <a:rPr lang="en-US" altLang="zh-TW" dirty="0" smtClean="0">
                <a:effectLst/>
              </a:rPr>
              <a:t>" "</a:t>
            </a:r>
            <a:r>
              <a:rPr lang="en-US" altLang="zh-TW" dirty="0" err="1" smtClean="0">
                <a:effectLst/>
              </a:rPr>
              <a:t>author_article_kind</a:t>
            </a:r>
            <a:r>
              <a:rPr lang="en-US" altLang="zh-TW" dirty="0" smtClean="0">
                <a:effectLst/>
              </a:rPr>
              <a:t>" "</a:t>
            </a:r>
            <a:r>
              <a:rPr lang="en-US" altLang="zh-TW" dirty="0" err="1" smtClean="0">
                <a:effectLst/>
              </a:rPr>
              <a:t>author_article_num</a:t>
            </a:r>
            <a:r>
              <a:rPr lang="en-US" altLang="zh-TW" dirty="0" smtClean="0">
                <a:effectLst/>
              </a:rPr>
              <a:t>" </a:t>
            </a:r>
            <a:br>
              <a:rPr lang="en-US" altLang="zh-TW" dirty="0" smtClean="0">
                <a:effectLst/>
              </a:rPr>
            </a:br>
            <a:r>
              <a:rPr lang="en-US" altLang="zh-TW" dirty="0" smtClean="0">
                <a:effectLst/>
              </a:rPr>
              <a:t>[11] ".id" "</a:t>
            </a:r>
            <a:r>
              <a:rPr lang="en-US" altLang="zh-TW" dirty="0" err="1" smtClean="0">
                <a:effectLst/>
              </a:rPr>
              <a:t>comment_author_skin</a:t>
            </a:r>
            <a:r>
              <a:rPr lang="en-US" altLang="zh-TW" dirty="0" smtClean="0">
                <a:effectLst/>
              </a:rPr>
              <a:t>" "</a:t>
            </a:r>
            <a:r>
              <a:rPr lang="en-US" altLang="zh-TW" dirty="0" err="1" smtClean="0">
                <a:effectLst/>
              </a:rPr>
              <a:t>author_name</a:t>
            </a:r>
            <a:r>
              <a:rPr lang="en-US" altLang="zh-TW" dirty="0" smtClean="0">
                <a:effectLst/>
              </a:rPr>
              <a:t>" "comment" "</a:t>
            </a:r>
            <a:r>
              <a:rPr lang="en-US" altLang="zh-TW" dirty="0" err="1" smtClean="0">
                <a:effectLst/>
              </a:rPr>
              <a:t>comment_img_num</a:t>
            </a:r>
            <a:r>
              <a:rPr lang="en-US" altLang="zh-TW" dirty="0" smtClean="0">
                <a:effectLst/>
              </a:rPr>
              <a:t>" </a:t>
            </a:r>
            <a:br>
              <a:rPr lang="en-US" altLang="zh-TW" dirty="0" smtClean="0">
                <a:effectLst/>
              </a:rPr>
            </a:br>
            <a:r>
              <a:rPr lang="en-US" altLang="zh-TW" dirty="0" smtClean="0">
                <a:effectLst/>
              </a:rPr>
              <a:t>[16] "</a:t>
            </a:r>
            <a:r>
              <a:rPr lang="en-US" altLang="zh-TW" dirty="0" err="1" smtClean="0">
                <a:effectLst/>
              </a:rPr>
              <a:t>comment_recom</a:t>
            </a:r>
            <a:r>
              <a:rPr lang="en-US" altLang="zh-TW" dirty="0" smtClean="0">
                <a:effectLst/>
              </a:rPr>
              <a:t>" "</a:t>
            </a:r>
            <a:r>
              <a:rPr lang="en-US" altLang="zh-TW" dirty="0" err="1" smtClean="0">
                <a:effectLst/>
              </a:rPr>
              <a:t>comment_popularity</a:t>
            </a:r>
            <a:r>
              <a:rPr lang="en-US" altLang="zh-TW" dirty="0" smtClean="0">
                <a:effectLst/>
              </a:rPr>
              <a:t>" "</a:t>
            </a:r>
            <a:r>
              <a:rPr lang="en-US" altLang="zh-TW" dirty="0" err="1" smtClean="0">
                <a:effectLst/>
              </a:rPr>
              <a:t>comment_rate</a:t>
            </a:r>
            <a:r>
              <a:rPr lang="en-US" altLang="zh-TW" dirty="0" smtClean="0">
                <a:effectLst/>
              </a:rPr>
              <a:t>" "</a:t>
            </a:r>
            <a:r>
              <a:rPr lang="en-US" altLang="zh-TW" dirty="0" err="1" smtClean="0">
                <a:effectLst/>
              </a:rPr>
              <a:t>comment_publish</a:t>
            </a:r>
            <a:r>
              <a:rPr lang="en-US" altLang="zh-TW" dirty="0" smtClean="0">
                <a:effectLst/>
              </a:rPr>
              <a:t>" "</a:t>
            </a:r>
            <a:r>
              <a:rPr lang="en-US" altLang="zh-TW" dirty="0" err="1" smtClean="0">
                <a:effectLst/>
              </a:rPr>
              <a:t>comment_effect</a:t>
            </a:r>
            <a:r>
              <a:rPr lang="en-US" altLang="zh-TW" dirty="0" smtClean="0">
                <a:effectLst/>
              </a:rPr>
              <a:t>" </a:t>
            </a:r>
            <a:br>
              <a:rPr lang="en-US" altLang="zh-TW" dirty="0" smtClean="0">
                <a:effectLst/>
              </a:rPr>
            </a:br>
            <a:r>
              <a:rPr lang="en-US" altLang="zh-TW" dirty="0" smtClean="0">
                <a:effectLst/>
              </a:rPr>
              <a:t>[21] "</a:t>
            </a:r>
            <a:r>
              <a:rPr lang="en-US" altLang="zh-TW" dirty="0" err="1" smtClean="0">
                <a:effectLst/>
              </a:rPr>
              <a:t>comment_exp</a:t>
            </a:r>
            <a:r>
              <a:rPr lang="en-US" altLang="zh-TW" dirty="0" smtClean="0">
                <a:effectLst/>
              </a:rPr>
              <a:t>" "</a:t>
            </a:r>
            <a:r>
              <a:rPr lang="en-US" altLang="zh-TW" dirty="0" err="1" smtClean="0">
                <a:effectLst/>
              </a:rPr>
              <a:t>comment_season</a:t>
            </a:r>
            <a:r>
              <a:rPr lang="en-US" altLang="zh-TW" dirty="0" smtClean="0">
                <a:effectLst/>
              </a:rPr>
              <a:t>" "</a:t>
            </a:r>
            <a:r>
              <a:rPr lang="en-US" altLang="zh-TW" dirty="0" err="1" smtClean="0">
                <a:effectLst/>
              </a:rPr>
              <a:t>comment_envir</a:t>
            </a:r>
            <a:r>
              <a:rPr lang="en-US" altLang="zh-TW" dirty="0" smtClean="0">
                <a:effectLst/>
              </a:rPr>
              <a:t>" "</a:t>
            </a:r>
            <a:r>
              <a:rPr lang="en-US" altLang="zh-TW" dirty="0" err="1" smtClean="0">
                <a:effectLst/>
              </a:rPr>
              <a:t>product_name</a:t>
            </a:r>
            <a:r>
              <a:rPr lang="en-US" altLang="zh-TW" dirty="0" smtClean="0">
                <a:effectLst/>
              </a:rPr>
              <a:t>" "brand" </a:t>
            </a:r>
            <a:br>
              <a:rPr lang="en-US" altLang="zh-TW" dirty="0" smtClean="0">
                <a:effectLst/>
              </a:rPr>
            </a:br>
            <a:r>
              <a:rPr lang="en-US" altLang="zh-TW" dirty="0" smtClean="0">
                <a:effectLst/>
              </a:rPr>
              <a:t>[26] "description" "series" "attribute" "label" "rate" </a:t>
            </a:r>
            <a:br>
              <a:rPr lang="en-US" altLang="zh-TW" dirty="0" smtClean="0">
                <a:effectLst/>
              </a:rPr>
            </a:br>
            <a:r>
              <a:rPr lang="en-US" altLang="zh-TW" dirty="0" smtClean="0">
                <a:effectLst/>
              </a:rPr>
              <a:t>[31] "popularity" "fire" "purchase" "</a:t>
            </a:r>
            <a:r>
              <a:rPr lang="en-US" altLang="zh-TW" dirty="0" err="1" smtClean="0">
                <a:effectLst/>
              </a:rPr>
              <a:t>capacity_figure</a:t>
            </a:r>
            <a:r>
              <a:rPr lang="en-US" altLang="zh-TW" dirty="0" smtClean="0">
                <a:effectLst/>
              </a:rPr>
              <a:t>" "</a:t>
            </a:r>
            <a:r>
              <a:rPr lang="en-US" altLang="zh-TW" dirty="0" err="1" smtClean="0">
                <a:effectLst/>
              </a:rPr>
              <a:t>capacity_unit</a:t>
            </a:r>
            <a:r>
              <a:rPr lang="en-US" altLang="zh-TW" dirty="0" smtClean="0">
                <a:effectLst/>
              </a:rPr>
              <a:t>" </a:t>
            </a:r>
            <a:br>
              <a:rPr lang="en-US" altLang="zh-TW" dirty="0" smtClean="0">
                <a:effectLst/>
              </a:rPr>
            </a:br>
            <a:r>
              <a:rPr lang="en-US" altLang="zh-TW" dirty="0" smtClean="0">
                <a:effectLst/>
              </a:rPr>
              <a:t>[36] "price" "</a:t>
            </a:r>
            <a:r>
              <a:rPr lang="en-US" altLang="zh-TW" dirty="0" err="1" smtClean="0">
                <a:effectLst/>
              </a:rPr>
              <a:t>channel_offline</a:t>
            </a:r>
            <a:r>
              <a:rPr lang="en-US" altLang="zh-TW" dirty="0" smtClean="0">
                <a:effectLst/>
              </a:rPr>
              <a:t>" "</a:t>
            </a:r>
            <a:r>
              <a:rPr lang="en-US" altLang="zh-TW" dirty="0" err="1" smtClean="0">
                <a:effectLst/>
              </a:rPr>
              <a:t>channel_online</a:t>
            </a:r>
            <a:r>
              <a:rPr lang="en-US" altLang="zh-TW" dirty="0" smtClean="0">
                <a:effectLst/>
              </a:rPr>
              <a:t>" "</a:t>
            </a:r>
            <a:r>
              <a:rPr lang="en-US" altLang="zh-TW" dirty="0" err="1" smtClean="0">
                <a:effectLst/>
              </a:rPr>
              <a:t>channel_totol_figure</a:t>
            </a:r>
            <a:r>
              <a:rPr lang="en-US" altLang="zh-TW" dirty="0" smtClean="0">
                <a:effectLst/>
              </a:rPr>
              <a:t>"</a:t>
            </a:r>
            <a:endParaRPr lang="en-US" altLang="zh-TW" dirty="0" smtClean="0"/>
          </a:p>
        </p:txBody>
      </p:sp>
      <p:sp>
        <p:nvSpPr>
          <p:cNvPr id="4" name="Slide Number Placeholder 3"/>
          <p:cNvSpPr>
            <a:spLocks noGrp="1"/>
          </p:cNvSpPr>
          <p:nvPr>
            <p:ph type="sldNum" sz="quarter" idx="10"/>
          </p:nvPr>
        </p:nvSpPr>
        <p:spPr/>
        <p:txBody>
          <a:bodyPr/>
          <a:lstStyle/>
          <a:p>
            <a:fld id="{21B2AA4F-B828-4D7C-AFD3-893933DAFCB4}" type="slidenum">
              <a:rPr lang="en-US" smtClean="0"/>
              <a:t>60</a:t>
            </a:fld>
            <a:endParaRPr lang="en-US"/>
          </a:p>
        </p:txBody>
      </p:sp>
    </p:spTree>
    <p:extLst>
      <p:ext uri="{BB962C8B-B14F-4D97-AF65-F5344CB8AC3E}">
        <p14:creationId xmlns:p14="http://schemas.microsoft.com/office/powerpoint/2010/main" val="357709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dirty="0" smtClean="0">
                <a:solidFill>
                  <a:srgbClr val="D69FFF"/>
                </a:solidFill>
                <a:latin typeface="微軟正黑體" panose="020B0604030504040204" pitchFamily="34" charset="-120"/>
                <a:ea typeface="微軟正黑體" panose="020B0604030504040204" pitchFamily="34" charset="-120"/>
              </a:rPr>
              <a:t>紫色區塊</a:t>
            </a:r>
            <a:r>
              <a:rPr lang="zh-TW" altLang="en-US" b="1"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新顧客；來訪的頻率不是特別高，也許是第一次來或者只是一次性消費的客人，但其中還</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67</a:t>
            </a:fld>
            <a:endParaRPr lang="en-US"/>
          </a:p>
        </p:txBody>
      </p:sp>
    </p:spTree>
    <p:extLst>
      <p:ext uri="{BB962C8B-B14F-4D97-AF65-F5344CB8AC3E}">
        <p14:creationId xmlns:p14="http://schemas.microsoft.com/office/powerpoint/2010/main" val="413681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做事情要有綜效，推出的行銷方案最好能夠一次打到多種族群。</a:t>
            </a:r>
            <a:endParaRPr lang="en-US" altLang="zh-TW" dirty="0" smtClean="0"/>
          </a:p>
          <a:p>
            <a:r>
              <a:rPr lang="zh-TW" altLang="en-US" dirty="0" smtClean="0"/>
              <a:t>舉例來說：我的常貴客與新客受眾非常喜歡桃子，而喜歡桃子的族群又喜歡這些水果產品，最簡單的我是不是就能夠</a:t>
            </a:r>
            <a:r>
              <a:rPr lang="en-US" altLang="zh-TW" dirty="0" smtClean="0"/>
              <a:t/>
            </a:r>
            <a:br>
              <a:rPr lang="en-US" altLang="zh-TW" dirty="0" smtClean="0"/>
            </a:br>
            <a:r>
              <a:rPr lang="zh-TW" altLang="en-US" dirty="0" smtClean="0"/>
              <a:t>折價優惠</a:t>
            </a:r>
            <a:r>
              <a:rPr lang="en-US" altLang="zh-TW" dirty="0" smtClean="0"/>
              <a:t>?</a:t>
            </a:r>
            <a:r>
              <a:rPr lang="zh-TW" altLang="en-US" dirty="0" smtClean="0"/>
              <a:t> 然後我們對常貴客要推出新意，給出不同的產品 </a:t>
            </a:r>
            <a:r>
              <a:rPr lang="en-US" altLang="zh-TW" dirty="0" smtClean="0"/>
              <a:t>–</a:t>
            </a:r>
            <a:r>
              <a:rPr lang="zh-TW" altLang="en-US" dirty="0" smtClean="0"/>
              <a:t> 就是桃子瞭李</a:t>
            </a:r>
            <a:endParaRPr lang="en-US" altLang="zh-TW" dirty="0" smtClean="0"/>
          </a:p>
          <a:p>
            <a:r>
              <a:rPr lang="zh-TW" altLang="en-US" dirty="0" smtClean="0"/>
              <a:t>料理</a:t>
            </a:r>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68</a:t>
            </a:fld>
            <a:endParaRPr lang="zh-TW" altLang="en-US"/>
          </a:p>
        </p:txBody>
      </p:sp>
    </p:spTree>
    <p:extLst>
      <p:ext uri="{BB962C8B-B14F-4D97-AF65-F5344CB8AC3E}">
        <p14:creationId xmlns:p14="http://schemas.microsoft.com/office/powerpoint/2010/main" val="2586002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HC</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70</a:t>
            </a:fld>
            <a:endParaRPr lang="en-US"/>
          </a:p>
        </p:txBody>
      </p:sp>
    </p:spTree>
    <p:extLst>
      <p:ext uri="{BB962C8B-B14F-4D97-AF65-F5344CB8AC3E}">
        <p14:creationId xmlns:p14="http://schemas.microsoft.com/office/powerpoint/2010/main" val="2228927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71</a:t>
            </a:fld>
            <a:endParaRPr lang="en-US"/>
          </a:p>
        </p:txBody>
      </p:sp>
    </p:spTree>
    <p:extLst>
      <p:ext uri="{BB962C8B-B14F-4D97-AF65-F5344CB8AC3E}">
        <p14:creationId xmlns:p14="http://schemas.microsoft.com/office/powerpoint/2010/main" val="2299367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http</a:t>
            </a:r>
            <a:r>
              <a:rPr lang="zh-TW" altLang="en-US" dirty="0" smtClean="0"/>
              <a:t>：</a:t>
            </a:r>
            <a:r>
              <a:rPr lang="en-US" altLang="zh-TW" dirty="0" smtClean="0"/>
              <a:t>//www.sthda.com/english/wiki/beautiful-dendrogram-visualizations-in-r-5-must-known-methods-unsupervised-machine-learning</a:t>
            </a:r>
          </a:p>
          <a:p>
            <a:r>
              <a:rPr lang="en-US" altLang="zh-TW" dirty="0" smtClean="0"/>
              <a:t>http</a:t>
            </a:r>
            <a:r>
              <a:rPr lang="zh-TW" altLang="en-US" dirty="0" smtClean="0"/>
              <a:t>：</a:t>
            </a:r>
            <a:r>
              <a:rPr lang="en-US" altLang="zh-TW" dirty="0" smtClean="0"/>
              <a:t>//uc-r.github.io/hc_clustering</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72</a:t>
            </a:fld>
            <a:endParaRPr lang="en-US"/>
          </a:p>
        </p:txBody>
      </p:sp>
    </p:spTree>
    <p:extLst>
      <p:ext uri="{BB962C8B-B14F-4D97-AF65-F5344CB8AC3E}">
        <p14:creationId xmlns:p14="http://schemas.microsoft.com/office/powerpoint/2010/main" val="3771207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73</a:t>
            </a:fld>
            <a:endParaRPr lang="en-US"/>
          </a:p>
        </p:txBody>
      </p:sp>
    </p:spTree>
    <p:extLst>
      <p:ext uri="{BB962C8B-B14F-4D97-AF65-F5344CB8AC3E}">
        <p14:creationId xmlns:p14="http://schemas.microsoft.com/office/powerpoint/2010/main" val="2682272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這樣還是看不出</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75</a:t>
            </a:fld>
            <a:endParaRPr lang="en-US"/>
          </a:p>
        </p:txBody>
      </p:sp>
    </p:spTree>
    <p:extLst>
      <p:ext uri="{BB962C8B-B14F-4D97-AF65-F5344CB8AC3E}">
        <p14:creationId xmlns:p14="http://schemas.microsoft.com/office/powerpoint/2010/main" val="1676273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討論一下</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77</a:t>
            </a:fld>
            <a:endParaRPr lang="en-US"/>
          </a:p>
        </p:txBody>
      </p:sp>
    </p:spTree>
    <p:extLst>
      <p:ext uri="{BB962C8B-B14F-4D97-AF65-F5344CB8AC3E}">
        <p14:creationId xmlns:p14="http://schemas.microsoft.com/office/powerpoint/2010/main" val="251357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imes New Roman" pitchFamily="18" charset="0"/>
                <a:ea typeface="標楷體" pitchFamily="65" charset="-120"/>
              </a:defRPr>
            </a:lvl1pPr>
            <a:lvl2pPr marL="742950" indent="-285750" eaLnBrk="0" hangingPunct="0">
              <a:defRPr kumimoji="1" sz="2800">
                <a:solidFill>
                  <a:schemeClr val="tx1"/>
                </a:solidFill>
                <a:latin typeface="Times New Roman" pitchFamily="18" charset="0"/>
                <a:ea typeface="標楷體" pitchFamily="65" charset="-120"/>
              </a:defRPr>
            </a:lvl2pPr>
            <a:lvl3pPr marL="1143000" indent="-228600" eaLnBrk="0" hangingPunct="0">
              <a:defRPr kumimoji="1" sz="2800">
                <a:solidFill>
                  <a:schemeClr val="tx1"/>
                </a:solidFill>
                <a:latin typeface="Times New Roman" pitchFamily="18" charset="0"/>
                <a:ea typeface="標楷體" pitchFamily="65" charset="-120"/>
              </a:defRPr>
            </a:lvl3pPr>
            <a:lvl4pPr marL="1600200" indent="-228600" eaLnBrk="0" hangingPunct="0">
              <a:defRPr kumimoji="1" sz="2800">
                <a:solidFill>
                  <a:schemeClr val="tx1"/>
                </a:solidFill>
                <a:latin typeface="Times New Roman" pitchFamily="18" charset="0"/>
                <a:ea typeface="標楷體" pitchFamily="65" charset="-120"/>
              </a:defRPr>
            </a:lvl4pPr>
            <a:lvl5pPr marL="2057400" indent="-228600" eaLnBrk="0" hangingPunct="0">
              <a:defRPr kumimoji="1" sz="2800">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sz="2800">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sz="2800">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sz="2800">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sz="2800">
                <a:solidFill>
                  <a:schemeClr val="tx1"/>
                </a:solidFill>
                <a:latin typeface="Times New Roman" pitchFamily="18" charset="0"/>
                <a:ea typeface="標楷體" pitchFamily="65"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012D5E-C311-44FA-A899-A8D06CA6484A}"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TW" sz="1200" b="0" i="0" u="none" strike="noStrike" kern="1200" cap="none" spc="0" normalizeH="0" baseline="0" noProof="0" dirty="0" smtClean="0">
              <a:ln>
                <a:noFill/>
              </a:ln>
              <a:solidFill>
                <a:srgbClr val="000000"/>
              </a:solidFill>
              <a:effectLst/>
              <a:uLnTx/>
              <a:uFillTx/>
              <a:latin typeface="Arial" charset="0"/>
              <a:ea typeface="新細明體" charset="-120"/>
              <a:cs typeface="+mn-cs"/>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要賣產品給他時，要怎麼賣</a:t>
            </a:r>
            <a:r>
              <a:rPr lang="en-US" altLang="zh-TW" dirty="0" smtClean="0"/>
              <a:t>?</a:t>
            </a:r>
            <a:r>
              <a:rPr lang="zh-TW" altLang="en-US" dirty="0" smtClean="0"/>
              <a:t> 能不能給一個流程</a:t>
            </a:r>
            <a:r>
              <a:rPr lang="en-US" altLang="zh-TW"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要賣的時候，必須要知道哪幾個變數是非常重要的</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這兩個特徵非常重要，那對於我們銷售產品有甚麼影響</a:t>
            </a:r>
            <a:r>
              <a:rPr lang="en-US" altLang="zh-TW"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a:t>
            </a:r>
            <a:r>
              <a:rPr lang="zh-TW" altLang="en-US" dirty="0" smtClean="0"/>
              <a:t>注重這幾個變數，可以在行銷活動時，特別強調初音動漫</a:t>
            </a:r>
            <a:r>
              <a:rPr lang="en-US" altLang="zh-TW" dirty="0" err="1" smtClean="0"/>
              <a:t>tshirt</a:t>
            </a:r>
            <a:r>
              <a:rPr lang="zh-TW" altLang="en-US" dirty="0" smtClean="0"/>
              <a:t>，同時銷售出音產品</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2.</a:t>
            </a:r>
            <a:r>
              <a:rPr lang="zh-TW" altLang="en-US" dirty="0" smtClean="0"/>
              <a:t>銷售人員看到身穿動漫衣服的阿宅就可以過去銷售產品</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RFM</a:t>
            </a:r>
            <a:r>
              <a:rPr lang="zh-TW" altLang="en-US" dirty="0" smtClean="0"/>
              <a:t>模型他的缺點在於，僅能知道近期消費天數與消費頻率的市場區隔，如果要很明確描述一個目標市場屬性，他是非常難達到的</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eaLnBrk="1" hangingPunct="1"/>
            <a:endParaRPr lang="zh-TW" altLang="zh-TW" dirty="0" smtClean="0">
              <a:ea typeface="新細明體" charset="-120"/>
            </a:endParaRPr>
          </a:p>
        </p:txBody>
      </p:sp>
    </p:spTree>
    <p:extLst>
      <p:ext uri="{BB962C8B-B14F-4D97-AF65-F5344CB8AC3E}">
        <p14:creationId xmlns:p14="http://schemas.microsoft.com/office/powerpoint/2010/main" val="9555015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討論一下</a:t>
            </a:r>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79</a:t>
            </a:fld>
            <a:endParaRPr lang="en-US"/>
          </a:p>
        </p:txBody>
      </p:sp>
    </p:spTree>
    <p:extLst>
      <p:ext uri="{BB962C8B-B14F-4D97-AF65-F5344CB8AC3E}">
        <p14:creationId xmlns:p14="http://schemas.microsoft.com/office/powerpoint/2010/main" val="1250002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200</a:t>
            </a:r>
            <a:r>
              <a:rPr lang="zh-TW" altLang="en-US" dirty="0" smtClean="0"/>
              <a:t>人因收到該折扣而到</a:t>
            </a:r>
            <a:r>
              <a:rPr lang="en-US" altLang="zh-TW" dirty="0" smtClean="0"/>
              <a:t>0-7</a:t>
            </a:r>
            <a:r>
              <a:rPr lang="zh-TW" altLang="en-US" dirty="0" smtClean="0"/>
              <a:t>天的轉換率 ＝ </a:t>
            </a:r>
            <a:r>
              <a:rPr lang="en-US" altLang="zh-TW" dirty="0" smtClean="0"/>
              <a:t>200</a:t>
            </a:r>
            <a:r>
              <a:rPr lang="zh-TW" altLang="en-US" dirty="0" smtClean="0"/>
              <a:t>人 * </a:t>
            </a:r>
            <a:r>
              <a:rPr lang="en-US" altLang="zh-TW" dirty="0" smtClean="0"/>
              <a:t>20% = 40</a:t>
            </a:r>
            <a:r>
              <a:rPr lang="zh-TW" altLang="en-US" dirty="0" smtClean="0"/>
              <a:t>人</a:t>
            </a:r>
            <a:endParaRPr lang="en-US" altLang="zh-TW" dirty="0" smtClean="0"/>
          </a:p>
          <a:p>
            <a:r>
              <a:rPr lang="en-US" altLang="zh-TW" dirty="0" smtClean="0"/>
              <a:t>27,380.49</a:t>
            </a:r>
          </a:p>
          <a:p>
            <a:r>
              <a:rPr lang="en-US" altLang="zh-TW" dirty="0" smtClean="0"/>
              <a:t>23,746.7</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81</a:t>
            </a:fld>
            <a:endParaRPr lang="en-US"/>
          </a:p>
        </p:txBody>
      </p:sp>
    </p:spTree>
    <p:extLst>
      <p:ext uri="{BB962C8B-B14F-4D97-AF65-F5344CB8AC3E}">
        <p14:creationId xmlns:p14="http://schemas.microsoft.com/office/powerpoint/2010/main" val="441573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82</a:t>
            </a:fld>
            <a:endParaRPr lang="en-US"/>
          </a:p>
        </p:txBody>
      </p:sp>
    </p:spTree>
    <p:extLst>
      <p:ext uri="{BB962C8B-B14F-4D97-AF65-F5344CB8AC3E}">
        <p14:creationId xmlns:p14="http://schemas.microsoft.com/office/powerpoint/2010/main" val="1573008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星座：行銷活動 </a:t>
            </a:r>
            <a:r>
              <a:rPr lang="en-US" altLang="zh-TW" dirty="0" smtClean="0"/>
              <a:t>–</a:t>
            </a:r>
            <a:r>
              <a:rPr lang="zh-TW" altLang="en-US" dirty="0" smtClean="0"/>
              <a:t> 只要是</a:t>
            </a:r>
            <a:r>
              <a:rPr lang="en-US" altLang="zh-TW" dirty="0" smtClean="0"/>
              <a:t>XX</a:t>
            </a:r>
            <a:r>
              <a:rPr lang="zh-TW" altLang="en-US" dirty="0" smtClean="0"/>
              <a:t>座，本周幸運好禮到相送 </a:t>
            </a:r>
            <a:r>
              <a:rPr lang="en-US" altLang="zh-TW" dirty="0" smtClean="0"/>
              <a:t>–</a:t>
            </a:r>
            <a:r>
              <a:rPr lang="zh-TW" altLang="en-US" dirty="0" smtClean="0"/>
              <a:t> </a:t>
            </a:r>
            <a:r>
              <a:rPr lang="en-US" altLang="zh-TW" dirty="0" smtClean="0"/>
              <a:t>A</a:t>
            </a:r>
            <a:r>
              <a:rPr lang="zh-TW" altLang="en-US" dirty="0" smtClean="0"/>
              <a:t>品牌面膜折價券</a:t>
            </a:r>
            <a:r>
              <a:rPr lang="en-US" altLang="zh-TW" dirty="0" smtClean="0"/>
              <a:t>…</a:t>
            </a:r>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85</a:t>
            </a:fld>
            <a:endParaRPr lang="en-US"/>
          </a:p>
        </p:txBody>
      </p:sp>
    </p:spTree>
    <p:extLst>
      <p:ext uri="{BB962C8B-B14F-4D97-AF65-F5344CB8AC3E}">
        <p14:creationId xmlns:p14="http://schemas.microsoft.com/office/powerpoint/2010/main" val="3940915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消費金額 </a:t>
            </a:r>
            <a:r>
              <a:rPr lang="zh-TW" altLang="en-US" dirty="0" smtClean="0"/>
              <a:t>（</a:t>
            </a:r>
            <a:r>
              <a:rPr lang="en-US" altLang="zh-TW" dirty="0" smtClean="0"/>
              <a:t>Monetary</a:t>
            </a:r>
            <a:r>
              <a:rPr lang="zh-TW" altLang="en-US" dirty="0" smtClean="0"/>
              <a:t>）與</a:t>
            </a:r>
            <a:r>
              <a:rPr lang="zh-TW" altLang="en-US" dirty="0" smtClean="0"/>
              <a:t>時間序列分析實戰</a:t>
            </a:r>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86</a:t>
            </a:fld>
            <a:endParaRPr lang="en-US"/>
          </a:p>
        </p:txBody>
      </p:sp>
    </p:spTree>
    <p:extLst>
      <p:ext uri="{BB962C8B-B14F-4D97-AF65-F5344CB8AC3E}">
        <p14:creationId xmlns:p14="http://schemas.microsoft.com/office/powerpoint/2010/main" val="1128067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這就要看錢多不多啦</a:t>
            </a:r>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87</a:t>
            </a:fld>
            <a:endParaRPr lang="en-US"/>
          </a:p>
        </p:txBody>
      </p:sp>
    </p:spTree>
    <p:extLst>
      <p:ext uri="{BB962C8B-B14F-4D97-AF65-F5344CB8AC3E}">
        <p14:creationId xmlns:p14="http://schemas.microsoft.com/office/powerpoint/2010/main" val="19574211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討論一下：如果你是一個行銷資料科學家或者經理人，你看到這張圖後，你會做些甚麼</a:t>
            </a:r>
            <a:r>
              <a:rPr lang="en-US" altLang="zh-TW" dirty="0" smtClean="0"/>
              <a:t>?</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90</a:t>
            </a:fld>
            <a:endParaRPr lang="en-US"/>
          </a:p>
        </p:txBody>
      </p:sp>
    </p:spTree>
    <p:extLst>
      <p:ext uri="{BB962C8B-B14F-4D97-AF65-F5344CB8AC3E}">
        <p14:creationId xmlns:p14="http://schemas.microsoft.com/office/powerpoint/2010/main" val="16288762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92</a:t>
            </a:fld>
            <a:endParaRPr lang="en-US"/>
          </a:p>
        </p:txBody>
      </p:sp>
    </p:spTree>
    <p:extLst>
      <p:ext uri="{BB962C8B-B14F-4D97-AF65-F5344CB8AC3E}">
        <p14:creationId xmlns:p14="http://schemas.microsoft.com/office/powerpoint/2010/main" val="1298218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這時候，就需要使用到顧客獲利</a:t>
            </a:r>
            <a:r>
              <a:rPr lang="zh-TW" altLang="en-US" sz="1200" b="0" i="0" kern="1200" dirty="0" smtClean="0">
                <a:solidFill>
                  <a:schemeClr val="tx1"/>
                </a:solidFill>
                <a:effectLst/>
                <a:latin typeface="+mn-lt"/>
                <a:ea typeface="+mn-ea"/>
                <a:cs typeface="+mn-cs"/>
              </a:rPr>
              <a:t>率（</a:t>
            </a:r>
            <a:r>
              <a:rPr lang="en-US" altLang="zh-TW" sz="1200" b="0" i="0" kern="1200" dirty="0" smtClean="0">
                <a:solidFill>
                  <a:schemeClr val="tx1"/>
                </a:solidFill>
                <a:effectLst/>
                <a:latin typeface="+mn-lt"/>
                <a:ea typeface="+mn-ea"/>
                <a:cs typeface="+mn-cs"/>
              </a:rPr>
              <a:t>CLV/CAC Ratio</a:t>
            </a:r>
            <a:r>
              <a:rPr lang="zh-TW" altLang="en-US" sz="1200" b="0" i="0" kern="1200" dirty="0" smtClean="0">
                <a:solidFill>
                  <a:schemeClr val="tx1"/>
                </a:solidFill>
                <a:effectLst/>
                <a:latin typeface="+mn-lt"/>
                <a:ea typeface="+mn-ea"/>
                <a:cs typeface="+mn-cs"/>
              </a:rPr>
              <a:t>）來</a:t>
            </a:r>
            <a:r>
              <a:rPr lang="zh-TW" altLang="en-US" sz="1200" b="0" i="0" kern="1200" dirty="0" smtClean="0">
                <a:solidFill>
                  <a:schemeClr val="tx1"/>
                </a:solidFill>
                <a:effectLst/>
                <a:latin typeface="+mn-lt"/>
                <a:ea typeface="+mn-ea"/>
                <a:cs typeface="+mn-cs"/>
              </a:rPr>
              <a:t>做更直觀的計算，</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93</a:t>
            </a:fld>
            <a:endParaRPr lang="en-US"/>
          </a:p>
        </p:txBody>
      </p:sp>
    </p:spTree>
    <p:extLst>
      <p:ext uri="{BB962C8B-B14F-4D97-AF65-F5344CB8AC3E}">
        <p14:creationId xmlns:p14="http://schemas.microsoft.com/office/powerpoint/2010/main" val="18629244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討論一下</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94</a:t>
            </a:fld>
            <a:endParaRPr lang="en-US"/>
          </a:p>
        </p:txBody>
      </p:sp>
    </p:spTree>
    <p:extLst>
      <p:ext uri="{BB962C8B-B14F-4D97-AF65-F5344CB8AC3E}">
        <p14:creationId xmlns:p14="http://schemas.microsoft.com/office/powerpoint/2010/main" val="42312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傳統方法要人工的方式幫我們定義重要變數，</a:t>
            </a:r>
            <a:endParaRPr lang="en-US" altLang="zh-TW" dirty="0" smtClean="0"/>
          </a:p>
          <a:p>
            <a:r>
              <a:rPr lang="zh-TW" altLang="en-US" dirty="0" smtClean="0"/>
              <a:t>做了產品與市場的區隔，針對每一個區隔下的目標顧客進行</a:t>
            </a:r>
            <a:r>
              <a:rPr lang="en-US" altLang="zh-TW" dirty="0" smtClean="0"/>
              <a:t>target</a:t>
            </a:r>
          </a:p>
          <a:p>
            <a:r>
              <a:rPr lang="en-US" altLang="zh-TW" dirty="0" smtClean="0"/>
              <a:t>If else</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7</a:t>
            </a:fld>
            <a:endParaRPr lang="en-US" dirty="0"/>
          </a:p>
        </p:txBody>
      </p:sp>
    </p:spTree>
    <p:extLst>
      <p:ext uri="{BB962C8B-B14F-4D97-AF65-F5344CB8AC3E}">
        <p14:creationId xmlns:p14="http://schemas.microsoft.com/office/powerpoint/2010/main" val="240683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95</a:t>
            </a:fld>
            <a:endParaRPr lang="en-US"/>
          </a:p>
        </p:txBody>
      </p:sp>
    </p:spTree>
    <p:extLst>
      <p:ext uri="{BB962C8B-B14F-4D97-AF65-F5344CB8AC3E}">
        <p14:creationId xmlns:p14="http://schemas.microsoft.com/office/powerpoint/2010/main" val="35330651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討論一下</a:t>
            </a:r>
            <a:endParaRPr lang="en-US" altLang="zh-TW" dirty="0" smtClean="0"/>
          </a:p>
          <a:p>
            <a:r>
              <a:rPr lang="zh-TW" altLang="en-US" sz="1200" b="0" i="0" kern="1200" dirty="0" smtClean="0">
                <a:solidFill>
                  <a:schemeClr val="tx1"/>
                </a:solidFill>
                <a:effectLst/>
                <a:latin typeface="+mn-lt"/>
                <a:ea typeface="+mn-ea"/>
                <a:cs typeface="+mn-cs"/>
              </a:rPr>
              <a:t>再來看看最近一次購買天數</a:t>
            </a:r>
            <a:r>
              <a:rPr lang="en-US" altLang="zh-TW" sz="1200" b="0" i="0" kern="1200" dirty="0" smtClean="0">
                <a:solidFill>
                  <a:schemeClr val="tx1"/>
                </a:solidFill>
                <a:effectLst/>
                <a:latin typeface="+mn-lt"/>
                <a:ea typeface="+mn-ea"/>
                <a:cs typeface="+mn-cs"/>
              </a:rPr>
              <a:t>0–7</a:t>
            </a:r>
            <a:r>
              <a:rPr lang="zh-TW" altLang="en-US" sz="1200" b="0" i="0" kern="1200" dirty="0" smtClean="0">
                <a:solidFill>
                  <a:schemeClr val="tx1"/>
                </a:solidFill>
                <a:effectLst/>
                <a:latin typeface="+mn-lt"/>
                <a:ea typeface="+mn-ea"/>
                <a:cs typeface="+mn-cs"/>
              </a:rPr>
              <a:t>天且購買頻率</a:t>
            </a:r>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次的潛在客，很清楚發現，我們可以將有限的行銷資源投放到</a:t>
            </a:r>
            <a:r>
              <a:rPr lang="en-US" altLang="zh-TW" sz="1200" b="0" i="0" kern="1200" dirty="0" smtClean="0">
                <a:solidFill>
                  <a:schemeClr val="tx1"/>
                </a:solidFill>
                <a:effectLst/>
                <a:latin typeface="+mn-lt"/>
                <a:ea typeface="+mn-ea"/>
                <a:cs typeface="+mn-cs"/>
              </a:rPr>
              <a:t>2017–02</a:t>
            </a:r>
            <a:r>
              <a:rPr lang="zh-TW" altLang="en-US" sz="1200" b="0" i="0" kern="1200" dirty="0" smtClean="0">
                <a:solidFill>
                  <a:schemeClr val="tx1"/>
                </a:solidFill>
                <a:effectLst/>
                <a:latin typeface="+mn-lt"/>
                <a:ea typeface="+mn-ea"/>
                <a:cs typeface="+mn-cs"/>
              </a:rPr>
              <a:t>與</a:t>
            </a:r>
            <a:r>
              <a:rPr lang="en-US" altLang="zh-TW" sz="1200" b="0" i="0" kern="1200" dirty="0" smtClean="0">
                <a:solidFill>
                  <a:schemeClr val="tx1"/>
                </a:solidFill>
                <a:effectLst/>
                <a:latin typeface="+mn-lt"/>
                <a:ea typeface="+mn-ea"/>
                <a:cs typeface="+mn-cs"/>
              </a:rPr>
              <a:t>2017–04</a:t>
            </a:r>
            <a:r>
              <a:rPr lang="zh-TW" altLang="en-US" sz="1200" b="0" i="0" kern="1200" dirty="0" smtClean="0">
                <a:solidFill>
                  <a:schemeClr val="tx1"/>
                </a:solidFill>
                <a:effectLst/>
                <a:latin typeface="+mn-lt"/>
                <a:ea typeface="+mn-ea"/>
                <a:cs typeface="+mn-cs"/>
              </a:rPr>
              <a:t>該區隔新進顧客，排除</a:t>
            </a:r>
            <a:r>
              <a:rPr lang="en-US" altLang="zh-TW" sz="1200" b="0" i="0" kern="1200" dirty="0" smtClean="0">
                <a:solidFill>
                  <a:schemeClr val="tx1"/>
                </a:solidFill>
                <a:effectLst/>
                <a:latin typeface="+mn-lt"/>
                <a:ea typeface="+mn-ea"/>
                <a:cs typeface="+mn-cs"/>
              </a:rPr>
              <a:t>2017–01</a:t>
            </a:r>
            <a:r>
              <a:rPr lang="zh-TW" altLang="en-US" sz="1200" b="0" i="0" kern="1200" dirty="0" smtClean="0">
                <a:solidFill>
                  <a:schemeClr val="tx1"/>
                </a:solidFill>
                <a:effectLst/>
                <a:latin typeface="+mn-lt"/>
                <a:ea typeface="+mn-ea"/>
                <a:cs typeface="+mn-cs"/>
              </a:rPr>
              <a:t>及</a:t>
            </a:r>
            <a:r>
              <a:rPr lang="en-US" altLang="zh-TW" sz="1200" b="0" i="0" kern="1200" dirty="0" smtClean="0">
                <a:solidFill>
                  <a:schemeClr val="tx1"/>
                </a:solidFill>
                <a:effectLst/>
                <a:latin typeface="+mn-lt"/>
                <a:ea typeface="+mn-ea"/>
                <a:cs typeface="+mn-cs"/>
              </a:rPr>
              <a:t>2017–03</a:t>
            </a:r>
            <a:r>
              <a:rPr lang="zh-TW" altLang="en-US" sz="1200" b="0" i="0" kern="1200" dirty="0" smtClean="0">
                <a:solidFill>
                  <a:schemeClr val="tx1"/>
                </a:solidFill>
                <a:effectLst/>
                <a:latin typeface="+mn-lt"/>
                <a:ea typeface="+mn-ea"/>
                <a:cs typeface="+mn-cs"/>
              </a:rPr>
              <a:t>的顧客。就算要重新喚這群淨值為負的顧客，也可以將淨值</a:t>
            </a:r>
            <a:r>
              <a:rPr lang="en-US" altLang="zh-TW" sz="1200" b="0" i="0" kern="1200" dirty="0" smtClean="0">
                <a:solidFill>
                  <a:schemeClr val="tx1"/>
                </a:solidFill>
                <a:effectLst/>
                <a:latin typeface="+mn-lt"/>
                <a:ea typeface="+mn-ea"/>
                <a:cs typeface="+mn-cs"/>
              </a:rPr>
              <a:t>-28</a:t>
            </a:r>
            <a:r>
              <a:rPr lang="zh-TW" altLang="en-US" sz="1200" b="0" i="0" kern="1200" dirty="0" smtClean="0">
                <a:solidFill>
                  <a:schemeClr val="tx1"/>
                </a:solidFill>
                <a:effectLst/>
                <a:latin typeface="+mn-lt"/>
                <a:ea typeface="+mn-ea"/>
                <a:cs typeface="+mn-cs"/>
              </a:rPr>
              <a:t>的</a:t>
            </a:r>
            <a:r>
              <a:rPr lang="en-US" altLang="zh-TW" sz="1200" b="0" i="0" kern="1200" dirty="0" smtClean="0">
                <a:solidFill>
                  <a:schemeClr val="tx1"/>
                </a:solidFill>
                <a:effectLst/>
                <a:latin typeface="+mn-lt"/>
                <a:ea typeface="+mn-ea"/>
                <a:cs typeface="+mn-cs"/>
              </a:rPr>
              <a:t>2017–03</a:t>
            </a:r>
            <a:r>
              <a:rPr lang="zh-TW" altLang="en-US" sz="1200" b="0" i="0" kern="1200" dirty="0" smtClean="0">
                <a:solidFill>
                  <a:schemeClr val="tx1"/>
                </a:solidFill>
                <a:effectLst/>
                <a:latin typeface="+mn-lt"/>
                <a:ea typeface="+mn-ea"/>
                <a:cs typeface="+mn-cs"/>
              </a:rPr>
              <a:t>的顧客當作資源投放的優先考量。所以並非顧客獲利率大於</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以上，我們就一定要將所有資源投入到整體顧客區隔，而是可以根據月份等商場注重的變數做「區隔再區隔」，精準鎖定行銷資源的投放標的。</a:t>
            </a:r>
          </a:p>
          <a:p>
            <a:r>
              <a:rPr lang="zh-TW" altLang="en-US" sz="1200" b="0" i="0" kern="1200" dirty="0" smtClean="0">
                <a:solidFill>
                  <a:schemeClr val="tx1"/>
                </a:solidFill>
                <a:effectLst/>
                <a:latin typeface="+mn-lt"/>
                <a:ea typeface="+mn-ea"/>
                <a:cs typeface="+mn-cs"/>
              </a:rPr>
              <a:t>再來看一個例子，我們再看到最近一次購買天數</a:t>
            </a:r>
            <a:r>
              <a:rPr lang="en-US" altLang="zh-TW" sz="1200" b="0" i="0" kern="1200" dirty="0" smtClean="0">
                <a:solidFill>
                  <a:schemeClr val="tx1"/>
                </a:solidFill>
                <a:effectLst/>
                <a:latin typeface="+mn-lt"/>
                <a:ea typeface="+mn-ea"/>
                <a:cs typeface="+mn-cs"/>
              </a:rPr>
              <a:t>31–55</a:t>
            </a:r>
            <a:r>
              <a:rPr lang="zh-TW" altLang="en-US" sz="1200" b="0" i="0" kern="1200" dirty="0" smtClean="0">
                <a:solidFill>
                  <a:schemeClr val="tx1"/>
                </a:solidFill>
                <a:effectLst/>
                <a:latin typeface="+mn-lt"/>
                <a:ea typeface="+mn-ea"/>
                <a:cs typeface="+mn-cs"/>
              </a:rPr>
              <a:t>天且購買頻率</a:t>
            </a:r>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次的一次客，在四月份時，有</a:t>
            </a:r>
            <a:r>
              <a:rPr lang="en-US" altLang="zh-TW" sz="1200" b="0" i="0" kern="1200" dirty="0" smtClean="0">
                <a:solidFill>
                  <a:schemeClr val="tx1"/>
                </a:solidFill>
                <a:effectLst/>
                <a:latin typeface="+mn-lt"/>
                <a:ea typeface="+mn-ea"/>
                <a:cs typeface="+mn-cs"/>
              </a:rPr>
              <a:t>2017–02</a:t>
            </a:r>
            <a:r>
              <a:rPr lang="zh-TW" altLang="en-US" sz="1200" b="0" i="0" kern="1200" dirty="0" smtClean="0">
                <a:solidFill>
                  <a:schemeClr val="tx1"/>
                </a:solidFill>
                <a:effectLst/>
                <a:latin typeface="+mn-lt"/>
                <a:ea typeface="+mn-ea"/>
                <a:cs typeface="+mn-cs"/>
              </a:rPr>
              <a:t>進來消費的這群一次客產生</a:t>
            </a:r>
            <a:r>
              <a:rPr lang="en-US" altLang="zh-TW" sz="1200" b="0" i="0" kern="1200" dirty="0" smtClean="0">
                <a:solidFill>
                  <a:schemeClr val="tx1"/>
                </a:solidFill>
                <a:effectLst/>
                <a:latin typeface="+mn-lt"/>
                <a:ea typeface="+mn-ea"/>
                <a:cs typeface="+mn-cs"/>
              </a:rPr>
              <a:t>15</a:t>
            </a:r>
            <a:r>
              <a:rPr lang="zh-TW" altLang="en-US" sz="1200" b="0" i="0" kern="1200" dirty="0" smtClean="0">
                <a:solidFill>
                  <a:schemeClr val="tx1"/>
                </a:solidFill>
                <a:effectLst/>
                <a:latin typeface="+mn-lt"/>
                <a:ea typeface="+mn-ea"/>
                <a:cs typeface="+mn-cs"/>
              </a:rPr>
              <a:t>元的淨值，然而這一顧客區隔以總體來說，他的總顧客獲利率竟然是</a:t>
            </a:r>
            <a:r>
              <a:rPr lang="en-US" altLang="zh-TW" sz="1200" b="0" i="0" kern="1200" dirty="0" smtClean="0">
                <a:solidFill>
                  <a:schemeClr val="tx1"/>
                </a:solidFill>
                <a:effectLst/>
                <a:latin typeface="+mn-lt"/>
                <a:ea typeface="+mn-ea"/>
                <a:cs typeface="+mn-cs"/>
              </a:rPr>
              <a:t>0.96</a:t>
            </a:r>
            <a:r>
              <a:rPr lang="zh-TW" altLang="en-US" sz="1200" b="0" i="0" kern="1200" dirty="0" smtClean="0">
                <a:solidFill>
                  <a:schemeClr val="tx1"/>
                </a:solidFill>
                <a:effectLst/>
                <a:latin typeface="+mn-lt"/>
                <a:ea typeface="+mn-ea"/>
                <a:cs typeface="+mn-cs"/>
              </a:rPr>
              <a:t>，雖然</a:t>
            </a:r>
            <a:r>
              <a:rPr lang="en-US" altLang="zh-TW" sz="1200" b="0" i="0" kern="1200" dirty="0" smtClean="0">
                <a:solidFill>
                  <a:schemeClr val="tx1"/>
                </a:solidFill>
                <a:effectLst/>
                <a:latin typeface="+mn-lt"/>
                <a:ea typeface="+mn-ea"/>
                <a:cs typeface="+mn-cs"/>
              </a:rPr>
              <a:t>2017–02</a:t>
            </a:r>
            <a:r>
              <a:rPr lang="zh-TW" altLang="en-US" sz="1200" b="0" i="0" kern="1200" dirty="0" smtClean="0">
                <a:solidFill>
                  <a:schemeClr val="tx1"/>
                </a:solidFill>
                <a:effectLst/>
                <a:latin typeface="+mn-lt"/>
                <a:ea typeface="+mn-ea"/>
                <a:cs typeface="+mn-cs"/>
              </a:rPr>
              <a:t>這群一次客貢獻淨值很低，但是相對有機會將他們拉抬上來，成為潛在顧客。</a:t>
            </a:r>
          </a:p>
          <a:p>
            <a:r>
              <a:rPr lang="zh-TW" altLang="en-US" sz="1200" b="0" i="0" kern="1200" dirty="0" smtClean="0">
                <a:solidFill>
                  <a:schemeClr val="tx1"/>
                </a:solidFill>
                <a:effectLst/>
                <a:latin typeface="+mn-lt"/>
                <a:ea typeface="+mn-ea"/>
                <a:cs typeface="+mn-cs"/>
              </a:rPr>
              <a:t>再看最近一次購買天數</a:t>
            </a:r>
            <a:r>
              <a:rPr lang="en-US" altLang="zh-TW" sz="1200" b="0" i="0" kern="1200" dirty="0" smtClean="0">
                <a:solidFill>
                  <a:schemeClr val="tx1"/>
                </a:solidFill>
                <a:effectLst/>
                <a:latin typeface="+mn-lt"/>
                <a:ea typeface="+mn-ea"/>
                <a:cs typeface="+mn-cs"/>
              </a:rPr>
              <a:t>16–22</a:t>
            </a:r>
            <a:r>
              <a:rPr lang="zh-TW" altLang="en-US" sz="1200" b="0" i="0" kern="1200" dirty="0" smtClean="0">
                <a:solidFill>
                  <a:schemeClr val="tx1"/>
                </a:solidFill>
                <a:effectLst/>
                <a:latin typeface="+mn-lt"/>
                <a:ea typeface="+mn-ea"/>
                <a:cs typeface="+mn-cs"/>
              </a:rPr>
              <a:t>天且購買頻率</a:t>
            </a:r>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次的潛在顧客，雖然總顧客獲利率是</a:t>
            </a:r>
            <a:r>
              <a:rPr lang="en-US" altLang="zh-TW" sz="1200" b="0" i="0" kern="1200" dirty="0" smtClean="0">
                <a:solidFill>
                  <a:schemeClr val="tx1"/>
                </a:solidFill>
                <a:effectLst/>
                <a:latin typeface="+mn-lt"/>
                <a:ea typeface="+mn-ea"/>
                <a:cs typeface="+mn-cs"/>
              </a:rPr>
              <a:t>0.9</a:t>
            </a:r>
            <a:r>
              <a:rPr lang="zh-TW" altLang="en-US" sz="1200" b="0" i="0" kern="1200" dirty="0" smtClean="0">
                <a:solidFill>
                  <a:schemeClr val="tx1"/>
                </a:solidFill>
                <a:effectLst/>
                <a:latin typeface="+mn-lt"/>
                <a:ea typeface="+mn-ea"/>
                <a:cs typeface="+mn-cs"/>
              </a:rPr>
              <a:t>，但是其逐月新進顧客貢獻的淨值接有所改善，如果商場放棄掉他們，是不是又可惜了些？</a:t>
            </a:r>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96</a:t>
            </a:fld>
            <a:endParaRPr lang="en-US"/>
          </a:p>
        </p:txBody>
      </p:sp>
    </p:spTree>
    <p:extLst>
      <p:ext uri="{BB962C8B-B14F-4D97-AF65-F5344CB8AC3E}">
        <p14:creationId xmlns:p14="http://schemas.microsoft.com/office/powerpoint/2010/main" val="35509934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討論一下</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97</a:t>
            </a:fld>
            <a:endParaRPr lang="en-US"/>
          </a:p>
        </p:txBody>
      </p:sp>
    </p:spTree>
    <p:extLst>
      <p:ext uri="{BB962C8B-B14F-4D97-AF65-F5344CB8AC3E}">
        <p14:creationId xmlns:p14="http://schemas.microsoft.com/office/powerpoint/2010/main" val="107693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消費金額 </a:t>
            </a:r>
            <a:r>
              <a:rPr lang="zh-TW" altLang="en-US" dirty="0" smtClean="0"/>
              <a:t>（</a:t>
            </a:r>
            <a:r>
              <a:rPr lang="en-US" altLang="zh-TW" dirty="0" smtClean="0"/>
              <a:t>Monetary</a:t>
            </a:r>
            <a:r>
              <a:rPr lang="zh-TW" altLang="en-US" dirty="0" smtClean="0"/>
              <a:t>）與</a:t>
            </a:r>
            <a:r>
              <a:rPr lang="zh-TW" altLang="en-US" dirty="0" smtClean="0"/>
              <a:t>時間序列分析實戰</a:t>
            </a:r>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98</a:t>
            </a:fld>
            <a:endParaRPr lang="en-US"/>
          </a:p>
        </p:txBody>
      </p:sp>
    </p:spTree>
    <p:extLst>
      <p:ext uri="{BB962C8B-B14F-4D97-AF65-F5344CB8AC3E}">
        <p14:creationId xmlns:p14="http://schemas.microsoft.com/office/powerpoint/2010/main" val="25684872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補圖</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101</a:t>
            </a:fld>
            <a:endParaRPr lang="en-US"/>
          </a:p>
        </p:txBody>
      </p:sp>
    </p:spTree>
    <p:extLst>
      <p:ext uri="{BB962C8B-B14F-4D97-AF65-F5344CB8AC3E}">
        <p14:creationId xmlns:p14="http://schemas.microsoft.com/office/powerpoint/2010/main" val="704665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其他的市場區隔法</a:t>
            </a:r>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103</a:t>
            </a:fld>
            <a:endParaRPr lang="en-US"/>
          </a:p>
        </p:txBody>
      </p:sp>
    </p:spTree>
    <p:extLst>
      <p:ext uri="{BB962C8B-B14F-4D97-AF65-F5344CB8AC3E}">
        <p14:creationId xmlns:p14="http://schemas.microsoft.com/office/powerpoint/2010/main" val="2272768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thermos</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108</a:t>
            </a:fld>
            <a:endParaRPr lang="en-US"/>
          </a:p>
        </p:txBody>
      </p:sp>
    </p:spTree>
    <p:extLst>
      <p:ext uri="{BB962C8B-B14F-4D97-AF65-F5344CB8AC3E}">
        <p14:creationId xmlns:p14="http://schemas.microsoft.com/office/powerpoint/2010/main" val="16019329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109</a:t>
            </a:fld>
            <a:endParaRPr lang="en-US"/>
          </a:p>
        </p:txBody>
      </p:sp>
    </p:spTree>
    <p:extLst>
      <p:ext uri="{BB962C8B-B14F-4D97-AF65-F5344CB8AC3E}">
        <p14:creationId xmlns:p14="http://schemas.microsoft.com/office/powerpoint/2010/main" val="10712903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怎麼知道商品之間的競合關係？那</a:t>
            </a:r>
            <a:r>
              <a:rPr lang="en-US" altLang="zh-TW" dirty="0" smtClean="0"/>
              <a:t>…</a:t>
            </a:r>
            <a:r>
              <a:rPr lang="zh-TW" altLang="en-US" dirty="0" smtClean="0"/>
              <a:t>可以量化嗎？</a:t>
            </a:r>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110</a:t>
            </a:fld>
            <a:endParaRPr lang="en-US"/>
          </a:p>
        </p:txBody>
      </p:sp>
    </p:spTree>
    <p:extLst>
      <p:ext uri="{BB962C8B-B14F-4D97-AF65-F5344CB8AC3E}">
        <p14:creationId xmlns:p14="http://schemas.microsoft.com/office/powerpoint/2010/main" val="2616444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怎麼知道商品之間的競合關係？那</a:t>
            </a:r>
            <a:r>
              <a:rPr lang="en-US" altLang="zh-TW" dirty="0" smtClean="0"/>
              <a:t>…</a:t>
            </a:r>
            <a:r>
              <a:rPr lang="zh-TW" altLang="en-US" dirty="0" smtClean="0"/>
              <a:t>可以量化嗎？</a:t>
            </a:r>
          </a:p>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114</a:t>
            </a:fld>
            <a:endParaRPr lang="en-US"/>
          </a:p>
        </p:txBody>
      </p:sp>
    </p:spTree>
    <p:extLst>
      <p:ext uri="{BB962C8B-B14F-4D97-AF65-F5344CB8AC3E}">
        <p14:creationId xmlns:p14="http://schemas.microsoft.com/office/powerpoint/2010/main" val="379642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如果你有</a:t>
            </a:r>
            <a:r>
              <a:rPr lang="en-US" altLang="zh-TW" dirty="0" smtClean="0"/>
              <a:t>2000</a:t>
            </a:r>
            <a:r>
              <a:rPr lang="zh-TW" altLang="en-US" dirty="0" smtClean="0"/>
              <a:t>筆資料配合</a:t>
            </a:r>
            <a:r>
              <a:rPr lang="en-US" altLang="zh-TW" dirty="0" smtClean="0"/>
              <a:t>10</a:t>
            </a:r>
            <a:r>
              <a:rPr lang="zh-TW" altLang="en-US" dirty="0" smtClean="0"/>
              <a:t>種變數，你要花多久時間，才能找到最有力的行銷方法</a:t>
            </a:r>
            <a:r>
              <a:rPr lang="en-US" altLang="zh-TW" dirty="0" smtClean="0"/>
              <a:t>?</a:t>
            </a:r>
            <a:endParaRPr lang="en-US" altLang="zh-TW" dirty="0" smtClean="0"/>
          </a:p>
          <a:p>
            <a:r>
              <a:rPr lang="zh-TW" altLang="en-US" dirty="0" smtClean="0"/>
              <a:t>哪些特徵變數才是真正會影響到，讓我們可以去</a:t>
            </a:r>
            <a:r>
              <a:rPr lang="en-US" altLang="zh-TW" dirty="0" smtClean="0"/>
              <a:t>target</a:t>
            </a:r>
            <a:r>
              <a:rPr lang="zh-TW" altLang="en-US" dirty="0" smtClean="0"/>
              <a:t>這一位客戶</a:t>
            </a:r>
            <a:r>
              <a:rPr lang="en-US" altLang="zh-TW" dirty="0" smtClean="0"/>
              <a:t>?</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8</a:t>
            </a:fld>
            <a:endParaRPr lang="en-US" dirty="0"/>
          </a:p>
        </p:txBody>
      </p:sp>
    </p:spTree>
    <p:extLst>
      <p:ext uri="{BB962C8B-B14F-4D97-AF65-F5344CB8AC3E}">
        <p14:creationId xmlns:p14="http://schemas.microsoft.com/office/powerpoint/2010/main" val="19004622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討論一下</a:t>
            </a:r>
            <a:endParaRPr lang="en-US" altLang="zh-TW" dirty="0" smtClean="0"/>
          </a:p>
          <a:p>
            <a:pPr lvl="1"/>
            <a:r>
              <a:rPr lang="zh-TW" altLang="en-US" dirty="0" smtClean="0"/>
              <a:t>產品競合關係圖</a:t>
            </a:r>
            <a:r>
              <a:rPr lang="en-US" altLang="zh-TW" dirty="0" smtClean="0"/>
              <a:t>	</a:t>
            </a:r>
          </a:p>
        </p:txBody>
      </p:sp>
      <p:sp>
        <p:nvSpPr>
          <p:cNvPr id="4" name="Slide Number Placeholder 3"/>
          <p:cNvSpPr>
            <a:spLocks noGrp="1"/>
          </p:cNvSpPr>
          <p:nvPr>
            <p:ph type="sldNum" sz="quarter" idx="10"/>
          </p:nvPr>
        </p:nvSpPr>
        <p:spPr/>
        <p:txBody>
          <a:bodyPr/>
          <a:lstStyle/>
          <a:p>
            <a:fld id="{21B2AA4F-B828-4D7C-AFD3-893933DAFCB4}" type="slidenum">
              <a:rPr lang="en-US" smtClean="0"/>
              <a:t>115</a:t>
            </a:fld>
            <a:endParaRPr lang="en-US"/>
          </a:p>
        </p:txBody>
      </p:sp>
    </p:spTree>
    <p:extLst>
      <p:ext uri="{BB962C8B-B14F-4D97-AF65-F5344CB8AC3E}">
        <p14:creationId xmlns:p14="http://schemas.microsoft.com/office/powerpoint/2010/main" val="37719909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116</a:t>
            </a:fld>
            <a:endParaRPr lang="en-US"/>
          </a:p>
        </p:txBody>
      </p:sp>
    </p:spTree>
    <p:extLst>
      <p:ext uri="{BB962C8B-B14F-4D97-AF65-F5344CB8AC3E}">
        <p14:creationId xmlns:p14="http://schemas.microsoft.com/office/powerpoint/2010/main" val="38575059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117</a:t>
            </a:fld>
            <a:endParaRPr lang="en-US"/>
          </a:p>
        </p:txBody>
      </p:sp>
    </p:spTree>
    <p:extLst>
      <p:ext uri="{BB962C8B-B14F-4D97-AF65-F5344CB8AC3E}">
        <p14:creationId xmlns:p14="http://schemas.microsoft.com/office/powerpoint/2010/main" val="1717662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118</a:t>
            </a:fld>
            <a:endParaRPr lang="en-US"/>
          </a:p>
        </p:txBody>
      </p:sp>
    </p:spTree>
    <p:extLst>
      <p:ext uri="{BB962C8B-B14F-4D97-AF65-F5344CB8AC3E}">
        <p14:creationId xmlns:p14="http://schemas.microsoft.com/office/powerpoint/2010/main" val="2790624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評論等文字資料處理 ： 就僅找名氣大的寫手，但那一位寫手真的能夠</a:t>
            </a:r>
            <a:r>
              <a:rPr lang="en-US" altLang="zh-TW" dirty="0" smtClean="0"/>
              <a:t>target</a:t>
            </a:r>
            <a:r>
              <a:rPr lang="zh-TW" altLang="en-US" dirty="0" smtClean="0"/>
              <a:t>到你想要的消費者嗎</a:t>
            </a:r>
          </a:p>
        </p:txBody>
      </p:sp>
      <p:sp>
        <p:nvSpPr>
          <p:cNvPr id="4" name="Slide Number Placeholder 3"/>
          <p:cNvSpPr>
            <a:spLocks noGrp="1"/>
          </p:cNvSpPr>
          <p:nvPr>
            <p:ph type="sldNum" sz="quarter" idx="10"/>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10552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節省人力</a:t>
            </a:r>
            <a:endParaRPr lang="zh-TW" alt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10</a:t>
            </a:fld>
            <a:endParaRPr lang="en-US" dirty="0"/>
          </a:p>
        </p:txBody>
      </p:sp>
    </p:spTree>
    <p:extLst>
      <p:ext uri="{BB962C8B-B14F-4D97-AF65-F5344CB8AC3E}">
        <p14:creationId xmlns:p14="http://schemas.microsoft.com/office/powerpoint/2010/main" val="4293519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zh-TW" altLang="en-US" dirty="0"/>
              <a:t>按一下以編輯母片標題樣式</a:t>
            </a:r>
            <a:endParaRPr lang="en-US" dirty="0"/>
          </a:p>
        </p:txBody>
      </p:sp>
      <p:sp>
        <p:nvSpPr>
          <p:cNvPr id="3" name="Subtitle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p:txBody>
          <a:bodyPr/>
          <a:lstStyle/>
          <a:p>
            <a:fld id="{2E601988-1013-4DAC-9610-619A9D3ED6D6}" type="datetime1">
              <a:rPr lang="en-US" altLang="zh-TW"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94765" y="6363362"/>
            <a:ext cx="2743200" cy="365125"/>
          </a:xfrm>
        </p:spPr>
        <p:txBody>
          <a:bodyPr/>
          <a:lstStyle/>
          <a:p>
            <a:fld id="{B3561BA9-CDCF-4958-B8AB-66F3BF063E13}" type="slidenum">
              <a:rPr lang="en-US" smtClean="0"/>
              <a:t>‹#›</a:t>
            </a:fld>
            <a:endParaRPr lang="en-US"/>
          </a:p>
        </p:txBody>
      </p:sp>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7941" cy="6858000"/>
          </a:xfrm>
          <a:prstGeom prst="rect">
            <a:avLst/>
          </a:prstGeom>
        </p:spPr>
      </p:pic>
    </p:spTree>
    <p:extLst>
      <p:ext uri="{BB962C8B-B14F-4D97-AF65-F5344CB8AC3E}">
        <p14:creationId xmlns:p14="http://schemas.microsoft.com/office/powerpoint/2010/main" val="2264123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zh-TW" altLang="en-US" dirty="0"/>
              <a:t>按一下以編輯母片標題樣式</a:t>
            </a:r>
            <a:endParaRPr lang="en-US" dirty="0"/>
          </a:p>
        </p:txBody>
      </p:sp>
      <p:sp>
        <p:nvSpPr>
          <p:cNvPr id="3" name="Picture Placeholder 2"/>
          <p:cNvSpPr>
            <a:spLocks noGrp="1" noChangeAspect="1"/>
          </p:cNvSpPr>
          <p:nvPr>
            <p:ph type="pic" idx="1" hasCustomPrompt="1"/>
          </p:nvPr>
        </p:nvSpPr>
        <p:spPr>
          <a:xfrm>
            <a:off x="5181600" y="741364"/>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將圖片拖曳至版面配置區或按一下圖示以新增</a:t>
            </a:r>
            <a:endParaRPr lang="en-US" dirty="0"/>
          </a:p>
        </p:txBody>
      </p:sp>
      <p:sp>
        <p:nvSpPr>
          <p:cNvPr id="4" name="Text Placeholder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a:t>按一下以編輯母片文字樣式</a:t>
            </a:r>
          </a:p>
        </p:txBody>
      </p:sp>
      <p:sp>
        <p:nvSpPr>
          <p:cNvPr id="5" name="Date Placeholder 4"/>
          <p:cNvSpPr>
            <a:spLocks noGrp="1"/>
          </p:cNvSpPr>
          <p:nvPr>
            <p:ph type="dt" sz="half" idx="10"/>
          </p:nvPr>
        </p:nvSpPr>
        <p:spPr/>
        <p:txBody>
          <a:bodyPr/>
          <a:lstStyle/>
          <a:p>
            <a:fld id="{DC75D3DB-BE29-4589-B804-2A264BAF2CC2}" type="datetime1">
              <a:rPr lang="en-US" altLang="zh-TW" smtClean="0"/>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extLst>
      <p:ext uri="{BB962C8B-B14F-4D97-AF65-F5344CB8AC3E}">
        <p14:creationId xmlns:p14="http://schemas.microsoft.com/office/powerpoint/2010/main" val="3920293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5369FFF-1413-444F-82FB-E888409522AB}" type="datetime1">
              <a:rPr lang="en-US" altLang="zh-TW"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19301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365126"/>
            <a:ext cx="2628900" cy="5811839"/>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838201" y="365126"/>
            <a:ext cx="7734300" cy="581183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BEC47A1-C09F-4341-9648-1DB45316A9D1}" type="datetime1">
              <a:rPr lang="en-US" altLang="zh-TW"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835633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兩項物件">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11"/>
          <p:cNvSpPr>
            <a:spLocks noGrp="1" noChangeArrowheads="1"/>
          </p:cNvSpPr>
          <p:nvPr>
            <p:ph type="dt" sz="half" idx="10"/>
          </p:nvPr>
        </p:nvSpPr>
        <p:spPr/>
        <p:txBody>
          <a:bodyPr/>
          <a:lstStyle>
            <a:lvl1pPr>
              <a:defRPr/>
            </a:lvl1pPr>
          </a:lstStyle>
          <a:p>
            <a:pPr eaLnBrk="1" hangingPunct="1">
              <a:defRPr/>
            </a:pPr>
            <a:endParaRPr lang="en-US" altLang="zh-TW">
              <a:solidFill>
                <a:srgbClr val="000000"/>
              </a:solidFill>
            </a:endParaRPr>
          </a:p>
        </p:txBody>
      </p:sp>
      <p:sp>
        <p:nvSpPr>
          <p:cNvPr id="6" name="Rectangle 12"/>
          <p:cNvSpPr>
            <a:spLocks noGrp="1" noChangeArrowheads="1"/>
          </p:cNvSpPr>
          <p:nvPr>
            <p:ph type="ftr" sz="quarter" idx="11"/>
          </p:nvPr>
        </p:nvSpPr>
        <p:spPr/>
        <p:txBody>
          <a:bodyPr/>
          <a:lstStyle>
            <a:lvl1pPr>
              <a:defRPr/>
            </a:lvl1pPr>
          </a:lstStyle>
          <a:p>
            <a:pPr eaLnBrk="1" hangingPunct="1">
              <a:defRPr/>
            </a:pPr>
            <a:endParaRPr lang="en-US" altLang="zh-TW">
              <a:solidFill>
                <a:srgbClr val="000000"/>
              </a:solidFill>
            </a:endParaRPr>
          </a:p>
        </p:txBody>
      </p:sp>
    </p:spTree>
    <p:extLst>
      <p:ext uri="{BB962C8B-B14F-4D97-AF65-F5344CB8AC3E}">
        <p14:creationId xmlns:p14="http://schemas.microsoft.com/office/powerpoint/2010/main" val="222012695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封面投影片">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7941" cy="6858000"/>
          </a:xfrm>
          <a:prstGeom prst="rect">
            <a:avLst/>
          </a:prstGeom>
        </p:spPr>
      </p:pic>
      <p:sp>
        <p:nvSpPr>
          <p:cNvPr id="2" name="Title 1"/>
          <p:cNvSpPr>
            <a:spLocks noGrp="1"/>
          </p:cNvSpPr>
          <p:nvPr>
            <p:ph type="ctrTitle" hasCustomPrompt="1"/>
          </p:nvPr>
        </p:nvSpPr>
        <p:spPr>
          <a:xfrm>
            <a:off x="1524000" y="1122363"/>
            <a:ext cx="9144000" cy="2387600"/>
          </a:xfrm>
        </p:spPr>
        <p:txBody>
          <a:bodyPr anchor="b">
            <a:normAutofit/>
          </a:bodyPr>
          <a:lstStyle>
            <a:lvl1pPr algn="ctr">
              <a:defRPr sz="6000" b="1" i="0">
                <a:latin typeface="Times New Roman" pitchFamily="18" charset="0"/>
                <a:ea typeface="標楷體" panose="03000509000000000000" pitchFamily="65" charset="-120"/>
                <a:cs typeface="Times New Roman" pitchFamily="18" charset="0"/>
              </a:defRPr>
            </a:lvl1pPr>
          </a:lstStyle>
          <a:p>
            <a:r>
              <a:rPr lang="zh-TW" altLang="en-US" dirty="0"/>
              <a:t>按一下以編輯母片標題樣式</a:t>
            </a:r>
            <a:endParaRPr lang="en-US" dirty="0"/>
          </a:p>
        </p:txBody>
      </p:sp>
      <p:sp>
        <p:nvSpPr>
          <p:cNvPr id="3" name="Subtitle 2"/>
          <p:cNvSpPr>
            <a:spLocks noGrp="1"/>
          </p:cNvSpPr>
          <p:nvPr>
            <p:ph type="subTitle" idx="1" hasCustomPrompt="1"/>
          </p:nvPr>
        </p:nvSpPr>
        <p:spPr>
          <a:xfrm>
            <a:off x="1524000" y="5144106"/>
            <a:ext cx="9144000" cy="608673"/>
          </a:xfrm>
        </p:spPr>
        <p:txBody>
          <a:bodyPr/>
          <a:lstStyle>
            <a:lvl1pPr marL="0" indent="0" algn="ctr">
              <a:buNone/>
              <a:defRPr sz="2400" b="1" i="0">
                <a:latin typeface="Microsoft JhengHei" charset="-120"/>
                <a:ea typeface="Microsoft JhengHei" charset="-120"/>
                <a:cs typeface="Microsoft JhengHei"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按一下以編輯母片副標題樣式</a:t>
            </a:r>
            <a:endParaRPr lang="en-US" dirty="0"/>
          </a:p>
        </p:txBody>
      </p:sp>
      <p:sp>
        <p:nvSpPr>
          <p:cNvPr id="4" name="Date Placeholder 3"/>
          <p:cNvSpPr>
            <a:spLocks noGrp="1"/>
          </p:cNvSpPr>
          <p:nvPr>
            <p:ph type="dt" sz="half" idx="10"/>
          </p:nvPr>
        </p:nvSpPr>
        <p:spPr/>
        <p:txBody>
          <a:bodyPr/>
          <a:lstStyle/>
          <a:p>
            <a:fld id="{194E7B39-736C-437A-B986-B43AE99A1A43}" type="datetime1">
              <a:rPr lang="en-US" altLang="zh-TW"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94765" y="6363362"/>
            <a:ext cx="2743200" cy="365125"/>
          </a:xfrm>
        </p:spPr>
        <p:txBody>
          <a:bodyPr/>
          <a:lstStyle/>
          <a:p>
            <a:fld id="{B3561BA9-CDCF-4958-B8AB-66F3BF063E13}" type="slidenum">
              <a:rPr lang="en-US" smtClean="0"/>
              <a:t>‹#›</a:t>
            </a:fld>
            <a:endParaRPr lang="en-US"/>
          </a:p>
        </p:txBody>
      </p:sp>
      <p:sp>
        <p:nvSpPr>
          <p:cNvPr id="10" name="副標題 2"/>
          <p:cNvSpPr txBox="1"/>
          <p:nvPr/>
        </p:nvSpPr>
        <p:spPr>
          <a:xfrm>
            <a:off x="1524000" y="5193507"/>
            <a:ext cx="9144000" cy="625475"/>
          </a:xfrm>
          <a:prstGeom prst="rect">
            <a:avLst/>
          </a:prstGeom>
        </p:spPr>
        <p:txBody>
          <a:bodyPr vert="horz" lIns="121917" tIns="60958" rIns="121917" bIns="60958" rtlCol="0">
            <a:normAutofit/>
          </a:bodyPr>
          <a:lstStyle>
            <a:lvl1pPr marL="171450" indent="-171450" algn="l" defTabSz="685800" rtl="0" eaLnBrk="1" latinLnBrk="0" hangingPunct="1">
              <a:lnSpc>
                <a:spcPct val="90000"/>
              </a:lnSpc>
              <a:spcBef>
                <a:spcPts val="750"/>
              </a:spcBef>
              <a:buFont typeface="Arial"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9pPr>
          </a:lstStyle>
          <a:p>
            <a:endParaRPr lang="zh-TW" altLang="en-US" b="1" dirty="0">
              <a:latin typeface="Microsoft JhengHei" charset="-120"/>
              <a:ea typeface="Microsoft JhengHei" charset="-120"/>
              <a:cs typeface="Microsoft JhengHei" charset="-120"/>
            </a:endParaRPr>
          </a:p>
        </p:txBody>
      </p:sp>
      <p:pic>
        <p:nvPicPr>
          <p:cNvPr id="11" name="圖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664" y="3620799"/>
            <a:ext cx="1722672" cy="1370808"/>
          </a:xfrm>
          <a:prstGeom prst="rect">
            <a:avLst/>
          </a:prstGeom>
        </p:spPr>
      </p:pic>
    </p:spTree>
    <p:extLst>
      <p:ext uri="{BB962C8B-B14F-4D97-AF65-F5344CB8AC3E}">
        <p14:creationId xmlns:p14="http://schemas.microsoft.com/office/powerpoint/2010/main" val="3713794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p:txBody>
          <a:bodyPr>
            <a:normAutofit/>
          </a:bodyPr>
          <a:lstStyle>
            <a:lvl1pPr>
              <a:defRPr sz="4300" b="1">
                <a:solidFill>
                  <a:srgbClr val="3333FF"/>
                </a:solidFill>
                <a:latin typeface="Times New Roman" panose="02020603050405020304" pitchFamily="18" charset="0"/>
                <a:ea typeface="+mj-ea"/>
                <a:cs typeface="Times New Roman" pitchFamily="18" charset="0"/>
              </a:defRPr>
            </a:lvl1pPr>
          </a:lstStyle>
          <a:p>
            <a:r>
              <a:rPr lang="zh-TW" altLang="en-US" dirty="0"/>
              <a:t>按一下以編輯母片標題樣式</a:t>
            </a:r>
            <a:endParaRPr lang="en-US" dirty="0"/>
          </a:p>
        </p:txBody>
      </p:sp>
      <p:sp>
        <p:nvSpPr>
          <p:cNvPr id="3" name="Content Placeholder 2"/>
          <p:cNvSpPr>
            <a:spLocks noGrp="1"/>
          </p:cNvSpPr>
          <p:nvPr>
            <p:ph idx="1" hasCustomPrompt="1"/>
          </p:nvPr>
        </p:nvSpPr>
        <p:spPr/>
        <p:txBody>
          <a:bodyPr/>
          <a:lstStyle>
            <a:lvl1pPr marL="514350" indent="-514350">
              <a:buClr>
                <a:srgbClr val="3333FF"/>
              </a:buClr>
              <a:buFont typeface="+mj-lt"/>
              <a:buAutoNum type="arabicPeriod"/>
              <a:defRPr>
                <a:latin typeface="Times New Roman" panose="02020603050405020304" pitchFamily="18" charset="0"/>
                <a:ea typeface="+mj-ea"/>
                <a:cs typeface="Times New Roman" pitchFamily="18" charset="0"/>
              </a:defRPr>
            </a:lvl1pPr>
            <a:lvl2pPr marL="914400" indent="-457200">
              <a:buFont typeface="+mj-lt"/>
              <a:buAutoNum type="arabicParenR"/>
              <a:defRPr>
                <a:latin typeface="Times New Roman" panose="02020603050405020304" pitchFamily="18" charset="0"/>
                <a:ea typeface="+mj-ea"/>
                <a:cs typeface="Times New Roman" pitchFamily="18" charset="0"/>
              </a:defRPr>
            </a:lvl2pPr>
            <a:lvl3pPr>
              <a:defRPr>
                <a:latin typeface="Times New Roman" panose="02020603050405020304" pitchFamily="18" charset="0"/>
                <a:ea typeface="+mj-ea"/>
                <a:cs typeface="Times New Roman" pitchFamily="18" charset="0"/>
              </a:defRPr>
            </a:lvl3pPr>
            <a:lvl4pPr>
              <a:defRPr>
                <a:latin typeface="Times New Roman" panose="02020603050405020304" pitchFamily="18" charset="0"/>
                <a:ea typeface="+mj-ea"/>
                <a:cs typeface="Times New Roman" pitchFamily="18" charset="0"/>
              </a:defRPr>
            </a:lvl4pPr>
            <a:lvl5pPr>
              <a:defRPr>
                <a:latin typeface="Times New Roman" panose="02020603050405020304" pitchFamily="18" charset="0"/>
                <a:ea typeface="+mj-ea"/>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2D8660C4-E677-4065-A2E3-15AA8F566E3F}" type="datetime1">
              <a:rPr lang="en-US" altLang="zh-TW"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B3561BA9-CDCF-4958-B8AB-66F3BF063E13}" type="slidenum">
              <a:rPr lang="en-US" smtClean="0"/>
              <a:pPr/>
              <a:t>‹#›</a:t>
            </a:fld>
            <a:endParaRPr lang="en-US" dirty="0"/>
          </a:p>
        </p:txBody>
      </p:sp>
      <p:pic>
        <p:nvPicPr>
          <p:cNvPr id="13" name="Picture 12"/>
          <p:cNvPicPr>
            <a:picLocks noChangeAspect="1"/>
          </p:cNvPicPr>
          <p:nvPr/>
        </p:nvPicPr>
        <p:blipFill>
          <a:blip r:embed="rId3"/>
          <a:stretch>
            <a:fillRect/>
          </a:stretch>
        </p:blipFill>
        <p:spPr>
          <a:xfrm>
            <a:off x="11097928" y="34539"/>
            <a:ext cx="1094072" cy="842731"/>
          </a:xfrm>
          <a:prstGeom prst="rect">
            <a:avLst/>
          </a:prstGeom>
        </p:spPr>
      </p:pic>
    </p:spTree>
    <p:extLst>
      <p:ext uri="{BB962C8B-B14F-4D97-AF65-F5344CB8AC3E}">
        <p14:creationId xmlns:p14="http://schemas.microsoft.com/office/powerpoint/2010/main" val="26935603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EA7888D-16FF-4763-BBAB-7C1ED5C16B49}" type="datetime1">
              <a:rPr lang="en-US" altLang="zh-TW"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12474" y="6243722"/>
            <a:ext cx="716668" cy="570285"/>
          </a:xfrm>
          <a:prstGeom prst="rect">
            <a:avLst/>
          </a:prstGeom>
        </p:spPr>
      </p:pic>
    </p:spTree>
    <p:extLst>
      <p:ext uri="{BB962C8B-B14F-4D97-AF65-F5344CB8AC3E}">
        <p14:creationId xmlns:p14="http://schemas.microsoft.com/office/powerpoint/2010/main" val="34784799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838200" y="1825625"/>
            <a:ext cx="5181600" cy="435133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hasCustomPrompt="1"/>
          </p:nvPr>
        </p:nvSpPr>
        <p:spPr>
          <a:xfrm>
            <a:off x="6172200" y="1825625"/>
            <a:ext cx="5181600" cy="435133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1712E46-C1D8-4CD5-BAB4-EFE6C34FA7FB}" type="datetime1">
              <a:rPr lang="en-US" altLang="zh-TW" smtClean="0"/>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extLst>
      <p:ext uri="{BB962C8B-B14F-4D97-AF65-F5344CB8AC3E}">
        <p14:creationId xmlns:p14="http://schemas.microsoft.com/office/powerpoint/2010/main" val="1244730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hasCustomPrompt="1"/>
          </p:nvPr>
        </p:nvSpPr>
        <p:spPr>
          <a:xfrm>
            <a:off x="839789"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hasCustomPrompt="1"/>
          </p:nvPr>
        </p:nvSpPr>
        <p:spPr>
          <a:xfrm>
            <a:off x="6172201"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D4E0159-8076-4498-8E20-9C00E34DDDAC}" type="datetime1">
              <a:rPr lang="en-US" altLang="zh-TW" smtClean="0"/>
              <a:t>5/9/2018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extLst>
      <p:ext uri="{BB962C8B-B14F-4D97-AF65-F5344CB8AC3E}">
        <p14:creationId xmlns:p14="http://schemas.microsoft.com/office/powerpoint/2010/main" val="96484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FF8EC7D-2AF1-4341-91C7-7630F30A0DCB}" type="datetime1">
              <a:rPr lang="en-US" altLang="zh-TW" smtClean="0"/>
              <a:t>5/9/2018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pic>
        <p:nvPicPr>
          <p:cNvPr id="8" name="Picture 7"/>
          <p:cNvPicPr>
            <a:picLocks noChangeAspect="1"/>
          </p:cNvPicPr>
          <p:nvPr/>
        </p:nvPicPr>
        <p:blipFill>
          <a:blip r:embed="rId3"/>
          <a:stretch>
            <a:fillRect/>
          </a:stretch>
        </p:blipFill>
        <p:spPr>
          <a:xfrm>
            <a:off x="11097928" y="34539"/>
            <a:ext cx="1094072" cy="842731"/>
          </a:xfrm>
          <a:prstGeom prst="rect">
            <a:avLst/>
          </a:prstGeom>
        </p:spPr>
      </p:pic>
    </p:spTree>
    <p:extLst>
      <p:ext uri="{BB962C8B-B14F-4D97-AF65-F5344CB8AC3E}">
        <p14:creationId xmlns:p14="http://schemas.microsoft.com/office/powerpoint/2010/main" val="563300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Date Placeholder 1"/>
          <p:cNvSpPr>
            <a:spLocks noGrp="1"/>
          </p:cNvSpPr>
          <p:nvPr>
            <p:ph type="dt" sz="half" idx="10"/>
          </p:nvPr>
        </p:nvSpPr>
        <p:spPr/>
        <p:txBody>
          <a:bodyPr/>
          <a:lstStyle/>
          <a:p>
            <a:fld id="{06DDF5ED-1142-40F0-AC8B-1AC42DF5D03B}" type="datetime1">
              <a:rPr lang="en-US" altLang="zh-TW" smtClean="0"/>
              <a:t>5/9/2018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extLst>
      <p:ext uri="{BB962C8B-B14F-4D97-AF65-F5344CB8AC3E}">
        <p14:creationId xmlns:p14="http://schemas.microsoft.com/office/powerpoint/2010/main" val="1754340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FF5868F-B130-4115-A109-FC628F62E443}" type="datetime1">
              <a:rPr lang="en-US" altLang="zh-TW" smtClean="0"/>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extLst>
      <p:ext uri="{BB962C8B-B14F-4D97-AF65-F5344CB8AC3E}">
        <p14:creationId xmlns:p14="http://schemas.microsoft.com/office/powerpoint/2010/main" val="812547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121917" tIns="60958" rIns="121917" bIns="60958"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121917" tIns="60958" rIns="121917" bIns="60958"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121917" tIns="60958" rIns="121917" bIns="60958" rtlCol="0" anchor="ctr"/>
          <a:lstStyle>
            <a:lvl1pPr algn="l">
              <a:defRPr sz="1200">
                <a:solidFill>
                  <a:schemeClr val="tx1">
                    <a:tint val="75000"/>
                  </a:schemeClr>
                </a:solidFill>
              </a:defRPr>
            </a:lvl1pPr>
          </a:lstStyle>
          <a:p>
            <a:fld id="{39A6E0FA-E62E-407B-B143-EE97EBC61259}" type="datetime1">
              <a:rPr lang="en-US" altLang="zh-TW" smtClean="0"/>
              <a:t>5/9/2018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121917" tIns="60958" rIns="121917" bIns="6095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121917" tIns="60958" rIns="121917" bIns="60958"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extLst>
      <p:ext uri="{BB962C8B-B14F-4D97-AF65-F5344CB8AC3E}">
        <p14:creationId xmlns:p14="http://schemas.microsoft.com/office/powerpoint/2010/main" val="372362514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70" r:id="rId13"/>
  </p:sldLayoutIdLst>
  <p:timing>
    <p:tnLst>
      <p:par>
        <p:cTn id="1" dur="indefinite" restart="never" nodeType="tmRoot"/>
      </p:par>
    </p:tnLst>
  </p:timing>
  <p:hf hdr="0" ftr="0" dt="0"/>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3.xml"/><Relationship Id="rId4" Type="http://schemas.openxmlformats.org/officeDocument/2006/relationships/image" Target="../media/image98.jpeg"/></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7" Type="http://schemas.microsoft.com/office/2007/relationships/hdphoto" Target="../media/hdphoto2.wdp"/><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jpeg"/><Relationship Id="rId4" Type="http://schemas.openxmlformats.org/officeDocument/2006/relationships/image" Target="../media/image72.png"/></Relationships>
</file>

<file path=ppt/slides/_rels/slide1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maciejkula/spotlight"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3.png"/></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6.wmf"/><Relationship Id="rId3" Type="http://schemas.openxmlformats.org/officeDocument/2006/relationships/notesSlide" Target="../notesSlides/notesSlide12.xml"/><Relationship Id="rId7" Type="http://schemas.openxmlformats.org/officeDocument/2006/relationships/image" Target="../media/image24.wmf"/><Relationship Id="rId12"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25.wmf"/><Relationship Id="rId5" Type="http://schemas.openxmlformats.org/officeDocument/2006/relationships/image" Target="../media/image23.wmf"/><Relationship Id="rId15" Type="http://schemas.openxmlformats.org/officeDocument/2006/relationships/image" Target="../media/image29.png"/><Relationship Id="rId10" Type="http://schemas.openxmlformats.org/officeDocument/2006/relationships/oleObject" Target="../embeddings/oleObject4.bin"/><Relationship Id="rId4" Type="http://schemas.openxmlformats.org/officeDocument/2006/relationships/oleObject" Target="../embeddings/oleObject2.bin"/><Relationship Id="rId9" Type="http://schemas.openxmlformats.org/officeDocument/2006/relationships/image" Target="../media/image28.png"/><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qinwenfeng.com/jiebaR/"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hyperlink" Target="http://ckipsvr.iis.sinica.edu.tw/"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www.youtube.com/watch?v=jeQ7C4JLpug"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7.png"/><Relationship Id="rId4" Type="http://schemas.openxmlformats.org/officeDocument/2006/relationships/notesSlide" Target="../notesSlides/notesSlide46.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10.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0.png"/><Relationship Id="rId5" Type="http://schemas.microsoft.com/office/2007/relationships/hdphoto" Target="../media/hdphoto1.wdp"/><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122363"/>
            <a:ext cx="9144000" cy="2387600"/>
          </a:xfrm>
        </p:spPr>
        <p:txBody>
          <a:bodyPr/>
          <a:lstStyle/>
          <a:p>
            <a:r>
              <a:rPr lang="en-US" altLang="zh-TW" dirty="0" smtClean="0">
                <a:latin typeface="微軟正黑體 (本文)"/>
                <a:ea typeface="+mn-ea"/>
                <a:cs typeface="Times New Roman" panose="02020603050405020304" pitchFamily="18" charset="0"/>
              </a:rPr>
              <a:t>1062-</a:t>
            </a:r>
            <a:r>
              <a:rPr lang="zh-TW" altLang="en-US" dirty="0" smtClean="0">
                <a:latin typeface="微軟正黑體 (本文)"/>
                <a:ea typeface="+mn-ea"/>
                <a:cs typeface="Times New Roman" panose="02020603050405020304" pitchFamily="18" charset="0"/>
              </a:rPr>
              <a:t>行銷資料科學</a:t>
            </a:r>
            <a:endParaRPr lang="zh-TW" altLang="en-US" dirty="0">
              <a:latin typeface="微軟正黑體 (本文)"/>
              <a:ea typeface="+mn-ea"/>
              <a:cs typeface="Times New Roman" panose="02020603050405020304" pitchFamily="18" charset="0"/>
            </a:endParaRPr>
          </a:p>
        </p:txBody>
      </p:sp>
      <p:sp>
        <p:nvSpPr>
          <p:cNvPr id="3" name="Subtitle 2"/>
          <p:cNvSpPr>
            <a:spLocks noGrp="1"/>
          </p:cNvSpPr>
          <p:nvPr>
            <p:ph type="subTitle" idx="1"/>
          </p:nvPr>
        </p:nvSpPr>
        <p:spPr>
          <a:xfrm>
            <a:off x="2679700" y="3683633"/>
            <a:ext cx="8534400" cy="2160814"/>
          </a:xfrm>
        </p:spPr>
        <p:txBody>
          <a:bodyPr/>
          <a:lstStyle/>
          <a:p>
            <a:r>
              <a:rPr lang="zh-TW" altLang="en-US" sz="3600" dirty="0" smtClean="0">
                <a:latin typeface="微軟正黑體 (本文)"/>
                <a:ea typeface="+mn-ea"/>
                <a:cs typeface="Times New Roman" panose="02020603050405020304" pitchFamily="18" charset="0"/>
              </a:rPr>
              <a:t>實作</a:t>
            </a:r>
            <a:r>
              <a:rPr lang="en-US" altLang="zh-TW" sz="3600" dirty="0" smtClean="0">
                <a:latin typeface="微軟正黑體 (本文)"/>
                <a:cs typeface="Times New Roman" panose="02020603050405020304" pitchFamily="18" charset="0"/>
              </a:rPr>
              <a:t>3</a:t>
            </a:r>
            <a:r>
              <a:rPr lang="zh-TW" altLang="en-US" sz="3600" b="1" dirty="0" smtClean="0">
                <a:latin typeface="微軟正黑體 (本文)"/>
                <a:cs typeface="Times New Roman" panose="02020603050405020304" pitchFamily="18" charset="0"/>
              </a:rPr>
              <a:t>：目</a:t>
            </a:r>
            <a:r>
              <a:rPr lang="zh-TW" altLang="en-US" sz="3600" b="1" dirty="0">
                <a:latin typeface="微軟正黑體 (本文)"/>
                <a:cs typeface="Times New Roman" panose="02020603050405020304" pitchFamily="18" charset="0"/>
              </a:rPr>
              <a:t>標</a:t>
            </a:r>
            <a:r>
              <a:rPr lang="zh-TW" altLang="en-US" sz="3600" b="1" dirty="0" smtClean="0">
                <a:latin typeface="微軟正黑體 (本文)"/>
                <a:cs typeface="Times New Roman" panose="02020603050405020304" pitchFamily="18" charset="0"/>
              </a:rPr>
              <a:t>市場與機器學習</a:t>
            </a:r>
            <a:endParaRPr lang="en-US" altLang="zh-TW" sz="3200" dirty="0" smtClean="0">
              <a:latin typeface="微軟正黑體 (本文)"/>
              <a:ea typeface="+mn-ea"/>
              <a:cs typeface="Times New Roman" panose="02020603050405020304" pitchFamily="18" charset="0"/>
            </a:endParaRPr>
          </a:p>
          <a:p>
            <a:r>
              <a:rPr lang="zh-TW" altLang="en-US" sz="2400" dirty="0" smtClean="0">
                <a:latin typeface="微軟正黑體 (本文)"/>
                <a:ea typeface="+mn-ea"/>
                <a:cs typeface="Times New Roman" panose="02020603050405020304" pitchFamily="18" charset="0"/>
              </a:rPr>
              <a:t>講者：鍾皓軒</a:t>
            </a:r>
            <a:r>
              <a:rPr lang="zh-TW" altLang="en-US" sz="2400" dirty="0" smtClean="0">
                <a:latin typeface="微軟正黑體 (本文)"/>
                <a:ea typeface="+mn-ea"/>
                <a:cs typeface="Times New Roman" panose="02020603050405020304" pitchFamily="18" charset="0"/>
                <a:sym typeface="Wingdings" pitchFamily="2" charset="2"/>
              </a:rPr>
              <a:t>，</a:t>
            </a:r>
            <a:r>
              <a:rPr lang="en-US" altLang="zh-TW" sz="2400" i="1" dirty="0" smtClean="0">
                <a:latin typeface="微軟正黑體 (本文)"/>
                <a:ea typeface="+mn-ea"/>
                <a:cs typeface="Times New Roman" panose="02020603050405020304" pitchFamily="18" charset="0"/>
                <a:sym typeface="Wingdings" pitchFamily="2" charset="2"/>
              </a:rPr>
              <a:t>howard32180900@gmail.com</a:t>
            </a:r>
            <a:endParaRPr lang="zh-TW" altLang="en-US" sz="2400" dirty="0">
              <a:latin typeface="微軟正黑體 (本文)"/>
              <a:ea typeface="+mn-ea"/>
              <a:cs typeface="Times New Roman" panose="02020603050405020304" pitchFamily="18" charset="0"/>
            </a:endParaRPr>
          </a:p>
        </p:txBody>
      </p:sp>
      <p:grpSp>
        <p:nvGrpSpPr>
          <p:cNvPr id="6" name="群組 5"/>
          <p:cNvGrpSpPr/>
          <p:nvPr/>
        </p:nvGrpSpPr>
        <p:grpSpPr>
          <a:xfrm>
            <a:off x="1039000" y="2440694"/>
            <a:ext cx="2263000" cy="2323346"/>
            <a:chOff x="391300" y="3477468"/>
            <a:chExt cx="1747960" cy="1794572"/>
          </a:xfrm>
        </p:grpSpPr>
        <p:pic>
          <p:nvPicPr>
            <p:cNvPr id="1026" name="Picture 2" descr="\\VBOXSVR\share\183818_medi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300" y="3477468"/>
              <a:ext cx="1747960" cy="1794572"/>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061" y="3896568"/>
              <a:ext cx="390439" cy="310690"/>
            </a:xfrm>
            <a:prstGeom prst="rect">
              <a:avLst/>
            </a:prstGeom>
          </p:spPr>
        </p:pic>
      </p:grpSp>
    </p:spTree>
    <p:extLst>
      <p:ext uri="{BB962C8B-B14F-4D97-AF65-F5344CB8AC3E}">
        <p14:creationId xmlns:p14="http://schemas.microsoft.com/office/powerpoint/2010/main" val="4131988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喔</a:t>
            </a:r>
            <a:r>
              <a:rPr lang="en-US" altLang="zh-TW" b="1" dirty="0" smtClean="0">
                <a:solidFill>
                  <a:srgbClr val="4271FD"/>
                </a:solidFill>
              </a:rPr>
              <a:t>?!</a:t>
            </a:r>
            <a:r>
              <a:rPr lang="zh-TW" altLang="en-US" b="1" dirty="0" smtClean="0">
                <a:solidFill>
                  <a:srgbClr val="4271FD"/>
                </a:solidFill>
              </a:rPr>
              <a:t> 所以簡單說，機器學習可以幫我做目標客群繁雜的篩選工作</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10</a:t>
            </a:fld>
            <a:endParaRPr lang="en-US" dirty="0"/>
          </a:p>
        </p:txBody>
      </p:sp>
    </p:spTree>
    <p:extLst>
      <p:ext uri="{BB962C8B-B14F-4D97-AF65-F5344CB8AC3E}">
        <p14:creationId xmlns:p14="http://schemas.microsoft.com/office/powerpoint/2010/main" val="35240403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004" y="2016033"/>
            <a:ext cx="5227815" cy="29413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zh-TW" altLang="en-US" dirty="0" smtClean="0"/>
              <a:t>個人精準行銷演示</a:t>
            </a:r>
            <a:r>
              <a:rPr lang="en-US" altLang="zh-TW" dirty="0" smtClean="0"/>
              <a:t/>
            </a:r>
            <a:br>
              <a:rPr lang="en-US" altLang="zh-TW" dirty="0" smtClean="0"/>
            </a:br>
            <a:r>
              <a:rPr lang="zh-TW" altLang="en-US" sz="4000" dirty="0" smtClean="0"/>
              <a:t>偵測消費者物品停留時間</a:t>
            </a:r>
            <a:endParaRPr lang="zh-TW" altLang="en-US" sz="4000" dirty="0"/>
          </a:p>
        </p:txBody>
      </p:sp>
      <p:sp>
        <p:nvSpPr>
          <p:cNvPr id="4" name="Slide Number Placeholder 3"/>
          <p:cNvSpPr>
            <a:spLocks noGrp="1"/>
          </p:cNvSpPr>
          <p:nvPr>
            <p:ph type="sldNum" sz="quarter" idx="12"/>
          </p:nvPr>
        </p:nvSpPr>
        <p:spPr/>
        <p:txBody>
          <a:bodyPr/>
          <a:lstStyle/>
          <a:p>
            <a:fld id="{B3561BA9-CDCF-4958-B8AB-66F3BF063E13}" type="slidenum">
              <a:rPr lang="en-US" smtClean="0"/>
              <a:t>100</a:t>
            </a:fld>
            <a:endParaRPr lang="en-US"/>
          </a:p>
        </p:txBody>
      </p:sp>
      <p:pic>
        <p:nvPicPr>
          <p:cNvPr id="7174" name="Picture 6" descr="ç¸éå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882" y="3585052"/>
            <a:ext cx="4884467" cy="27446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172" name="Picture 4" descr="ç¸éå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21" y="1993900"/>
            <a:ext cx="4517723" cy="25386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5862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個人精準行銷演示</a:t>
            </a:r>
            <a:r>
              <a:rPr lang="en-US" altLang="zh-TW" dirty="0"/>
              <a:t/>
            </a:r>
            <a:br>
              <a:rPr lang="en-US" altLang="zh-TW" dirty="0"/>
            </a:br>
            <a:r>
              <a:rPr lang="zh-TW" altLang="en-US" sz="4000" dirty="0" smtClean="0"/>
              <a:t>資料結構轉換</a:t>
            </a:r>
            <a:endParaRPr lang="en-US" altLang="zh-TW"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97522583"/>
              </p:ext>
            </p:extLst>
          </p:nvPr>
        </p:nvGraphicFramePr>
        <p:xfrm>
          <a:off x="5129425" y="3109702"/>
          <a:ext cx="4601597" cy="1854200"/>
        </p:xfrm>
        <a:graphic>
          <a:graphicData uri="http://schemas.openxmlformats.org/drawingml/2006/table">
            <a:tbl>
              <a:tblPr bandRow="1">
                <a:tableStyleId>{E8B1032C-EA38-4F05-BA0D-38AFFFC7BED3}</a:tableStyleId>
              </a:tblPr>
              <a:tblGrid>
                <a:gridCol w="750457">
                  <a:extLst>
                    <a:ext uri="{9D8B030D-6E8A-4147-A177-3AD203B41FA5}">
                      <a16:colId xmlns:a16="http://schemas.microsoft.com/office/drawing/2014/main" val="3003460352"/>
                    </a:ext>
                  </a:extLst>
                </a:gridCol>
                <a:gridCol w="1027377">
                  <a:extLst>
                    <a:ext uri="{9D8B030D-6E8A-4147-A177-3AD203B41FA5}">
                      <a16:colId xmlns:a16="http://schemas.microsoft.com/office/drawing/2014/main" val="1224744659"/>
                    </a:ext>
                  </a:extLst>
                </a:gridCol>
                <a:gridCol w="983125">
                  <a:extLst>
                    <a:ext uri="{9D8B030D-6E8A-4147-A177-3AD203B41FA5}">
                      <a16:colId xmlns:a16="http://schemas.microsoft.com/office/drawing/2014/main" val="3510634724"/>
                    </a:ext>
                  </a:extLst>
                </a:gridCol>
                <a:gridCol w="940758">
                  <a:extLst>
                    <a:ext uri="{9D8B030D-6E8A-4147-A177-3AD203B41FA5}">
                      <a16:colId xmlns:a16="http://schemas.microsoft.com/office/drawing/2014/main" val="374411407"/>
                    </a:ext>
                  </a:extLst>
                </a:gridCol>
                <a:gridCol w="899880">
                  <a:extLst>
                    <a:ext uri="{9D8B030D-6E8A-4147-A177-3AD203B41FA5}">
                      <a16:colId xmlns:a16="http://schemas.microsoft.com/office/drawing/2014/main" val="1799697766"/>
                    </a:ext>
                  </a:extLst>
                </a:gridCol>
              </a:tblGrid>
              <a:tr h="370840">
                <a:tc>
                  <a:txBody>
                    <a:bodyPr/>
                    <a:lstStyle/>
                    <a:p>
                      <a:endParaRPr lang="zh-TW" altLang="en-US" dirty="0"/>
                    </a:p>
                  </a:txBody>
                  <a:tcPr/>
                </a:tc>
                <a:tc>
                  <a:txBody>
                    <a:bodyPr/>
                    <a:lstStyle/>
                    <a:p>
                      <a:r>
                        <a:rPr lang="en-US" altLang="zh-TW" dirty="0" smtClean="0"/>
                        <a:t>Prod</a:t>
                      </a:r>
                      <a:r>
                        <a:rPr lang="en-US" altLang="zh-TW" baseline="0" dirty="0" smtClean="0"/>
                        <a:t> 1</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Prod</a:t>
                      </a:r>
                      <a:r>
                        <a:rPr lang="en-US" altLang="zh-TW" baseline="0" dirty="0" smtClean="0"/>
                        <a:t> 2</a:t>
                      </a:r>
                      <a:endParaRPr lang="zh-TW"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Prod</a:t>
                      </a:r>
                      <a:r>
                        <a:rPr lang="en-US" altLang="zh-TW" baseline="0" dirty="0" smtClean="0"/>
                        <a:t> 3</a:t>
                      </a:r>
                      <a:endParaRPr lang="zh-TW"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Prod</a:t>
                      </a:r>
                      <a:r>
                        <a:rPr lang="en-US" altLang="zh-TW" baseline="0" dirty="0" smtClean="0"/>
                        <a:t> 4</a:t>
                      </a:r>
                      <a:endParaRPr lang="zh-TW" altLang="en-US" dirty="0" smtClean="0"/>
                    </a:p>
                  </a:txBody>
                  <a:tcPr/>
                </a:tc>
                <a:extLst>
                  <a:ext uri="{0D108BD9-81ED-4DB2-BD59-A6C34878D82A}">
                    <a16:rowId xmlns:a16="http://schemas.microsoft.com/office/drawing/2014/main" val="1771179076"/>
                  </a:ext>
                </a:extLst>
              </a:tr>
              <a:tr h="370840">
                <a:tc>
                  <a:txBody>
                    <a:bodyPr/>
                    <a:lstStyle/>
                    <a:p>
                      <a:r>
                        <a:rPr lang="en-US" altLang="zh-TW" dirty="0" smtClean="0"/>
                        <a:t>ID01</a:t>
                      </a:r>
                      <a:endParaRPr lang="zh-TW" altLang="en-US" dirty="0"/>
                    </a:p>
                  </a:txBody>
                  <a:tcPr/>
                </a:tc>
                <a:tc>
                  <a:txBody>
                    <a:bodyPr/>
                    <a:lstStyle/>
                    <a:p>
                      <a:pPr algn="ctr"/>
                      <a:r>
                        <a:rPr lang="en-US" altLang="zh-TW" dirty="0" smtClean="0"/>
                        <a:t>0</a:t>
                      </a:r>
                      <a:endParaRPr lang="zh-TW" altLang="en-US" dirty="0"/>
                    </a:p>
                  </a:txBody>
                  <a:tcPr/>
                </a:tc>
                <a:tc>
                  <a:txBody>
                    <a:bodyPr/>
                    <a:lstStyle/>
                    <a:p>
                      <a:pPr algn="ctr"/>
                      <a:r>
                        <a:rPr lang="en-US" altLang="zh-TW" dirty="0" smtClean="0"/>
                        <a:t>4</a:t>
                      </a:r>
                      <a:endParaRPr lang="zh-TW" altLang="en-US" dirty="0"/>
                    </a:p>
                  </a:txBody>
                  <a:tcPr/>
                </a:tc>
                <a:tc>
                  <a:txBody>
                    <a:bodyPr/>
                    <a:lstStyle/>
                    <a:p>
                      <a:pPr algn="ctr"/>
                      <a:r>
                        <a:rPr lang="en-US" altLang="zh-TW" dirty="0" smtClean="0"/>
                        <a:t>3</a:t>
                      </a:r>
                      <a:endParaRPr lang="zh-TW" altLang="en-US" dirty="0"/>
                    </a:p>
                  </a:txBody>
                  <a:tcPr/>
                </a:tc>
                <a:tc>
                  <a:txBody>
                    <a:bodyPr/>
                    <a:lstStyle/>
                    <a:p>
                      <a:pPr algn="ctr"/>
                      <a:r>
                        <a:rPr lang="en-US" altLang="zh-TW" dirty="0" smtClean="0"/>
                        <a:t>5</a:t>
                      </a:r>
                      <a:endParaRPr lang="zh-TW" altLang="en-US" dirty="0"/>
                    </a:p>
                  </a:txBody>
                  <a:tcPr/>
                </a:tc>
                <a:extLst>
                  <a:ext uri="{0D108BD9-81ED-4DB2-BD59-A6C34878D82A}">
                    <a16:rowId xmlns:a16="http://schemas.microsoft.com/office/drawing/2014/main" val="24363153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ID02</a:t>
                      </a:r>
                      <a:endParaRPr lang="zh-TW" altLang="en-US" dirty="0" smtClean="0"/>
                    </a:p>
                  </a:txBody>
                  <a:tcPr/>
                </a:tc>
                <a:tc>
                  <a:txBody>
                    <a:bodyPr/>
                    <a:lstStyle/>
                    <a:p>
                      <a:pPr algn="ctr"/>
                      <a:r>
                        <a:rPr lang="en-US" altLang="zh-TW" dirty="0" smtClean="0"/>
                        <a:t>0</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2</a:t>
                      </a:r>
                      <a:endParaRPr lang="zh-TW" altLang="en-US" dirty="0"/>
                    </a:p>
                  </a:txBody>
                  <a:tcPr/>
                </a:tc>
                <a:tc>
                  <a:txBody>
                    <a:bodyPr/>
                    <a:lstStyle/>
                    <a:p>
                      <a:pPr algn="ctr"/>
                      <a:r>
                        <a:rPr lang="en-US" altLang="zh-TW" dirty="0" smtClean="0"/>
                        <a:t>4</a:t>
                      </a:r>
                      <a:endParaRPr lang="zh-TW" altLang="en-US" dirty="0"/>
                    </a:p>
                  </a:txBody>
                  <a:tcPr/>
                </a:tc>
                <a:extLst>
                  <a:ext uri="{0D108BD9-81ED-4DB2-BD59-A6C34878D82A}">
                    <a16:rowId xmlns:a16="http://schemas.microsoft.com/office/drawing/2014/main" val="42594286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ID03</a:t>
                      </a:r>
                      <a:endParaRPr lang="zh-TW" altLang="en-US" dirty="0" smtClean="0"/>
                    </a:p>
                  </a:txBody>
                  <a:tcPr/>
                </a:tc>
                <a:tc>
                  <a:txBody>
                    <a:bodyPr/>
                    <a:lstStyle/>
                    <a:p>
                      <a:pPr algn="ctr"/>
                      <a:r>
                        <a:rPr lang="en-US" altLang="zh-TW" dirty="0" smtClean="0"/>
                        <a:t>3</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1</a:t>
                      </a:r>
                      <a:endParaRPr lang="zh-TW" altLang="en-US" dirty="0"/>
                    </a:p>
                  </a:txBody>
                  <a:tcPr/>
                </a:tc>
                <a:tc>
                  <a:txBody>
                    <a:bodyPr/>
                    <a:lstStyle/>
                    <a:p>
                      <a:pPr algn="ctr"/>
                      <a:r>
                        <a:rPr lang="en-US" altLang="zh-TW" dirty="0" smtClean="0"/>
                        <a:t>3</a:t>
                      </a:r>
                      <a:endParaRPr lang="zh-TW" altLang="en-US" dirty="0"/>
                    </a:p>
                  </a:txBody>
                  <a:tcPr/>
                </a:tc>
                <a:extLst>
                  <a:ext uri="{0D108BD9-81ED-4DB2-BD59-A6C34878D82A}">
                    <a16:rowId xmlns:a16="http://schemas.microsoft.com/office/drawing/2014/main" val="42564319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ID04</a:t>
                      </a:r>
                      <a:endParaRPr lang="zh-TW" altLang="en-US" dirty="0" smtClean="0"/>
                    </a:p>
                  </a:txBody>
                  <a:tcPr/>
                </a:tc>
                <a:tc>
                  <a:txBody>
                    <a:bodyPr/>
                    <a:lstStyle/>
                    <a:p>
                      <a:pPr algn="ctr"/>
                      <a:r>
                        <a:rPr lang="en-US" altLang="zh-TW" dirty="0" smtClean="0"/>
                        <a:t>2</a:t>
                      </a:r>
                      <a:endParaRPr lang="zh-TW" altLang="en-US" dirty="0"/>
                    </a:p>
                  </a:txBody>
                  <a:tcPr/>
                </a:tc>
                <a:tc>
                  <a:txBody>
                    <a:bodyPr/>
                    <a:lstStyle/>
                    <a:p>
                      <a:pPr algn="ctr"/>
                      <a:r>
                        <a:rPr lang="en-US" altLang="zh-TW" dirty="0" smtClean="0"/>
                        <a:t>3</a:t>
                      </a:r>
                      <a:endParaRPr lang="zh-TW" altLang="en-US" dirty="0"/>
                    </a:p>
                  </a:txBody>
                  <a:tcPr/>
                </a:tc>
                <a:tc>
                  <a:txBody>
                    <a:bodyPr/>
                    <a:lstStyle/>
                    <a:p>
                      <a:pPr algn="ctr"/>
                      <a:r>
                        <a:rPr lang="en-US" altLang="zh-TW" dirty="0" smtClean="0"/>
                        <a:t>5</a:t>
                      </a:r>
                      <a:endParaRPr lang="zh-TW" altLang="en-US" dirty="0"/>
                    </a:p>
                  </a:txBody>
                  <a:tcPr/>
                </a:tc>
                <a:tc>
                  <a:txBody>
                    <a:bodyPr/>
                    <a:lstStyle/>
                    <a:p>
                      <a:pPr algn="ctr"/>
                      <a:r>
                        <a:rPr lang="en-US" altLang="zh-TW" dirty="0" smtClean="0"/>
                        <a:t>2</a:t>
                      </a:r>
                      <a:endParaRPr lang="zh-TW" altLang="en-US" dirty="0"/>
                    </a:p>
                  </a:txBody>
                  <a:tcPr/>
                </a:tc>
                <a:extLst>
                  <a:ext uri="{0D108BD9-81ED-4DB2-BD59-A6C34878D82A}">
                    <a16:rowId xmlns:a16="http://schemas.microsoft.com/office/drawing/2014/main" val="1622030295"/>
                  </a:ext>
                </a:extLst>
              </a:tr>
            </a:tbl>
          </a:graphicData>
        </a:graphic>
      </p:graphicFrame>
      <p:sp>
        <p:nvSpPr>
          <p:cNvPr id="6" name="TextBox 5"/>
          <p:cNvSpPr txBox="1"/>
          <p:nvPr/>
        </p:nvSpPr>
        <p:spPr>
          <a:xfrm>
            <a:off x="6889770" y="5075516"/>
            <a:ext cx="615553" cy="344031"/>
          </a:xfrm>
          <a:prstGeom prst="rect">
            <a:avLst/>
          </a:prstGeom>
          <a:noFill/>
        </p:spPr>
        <p:txBody>
          <a:bodyPr vert="eaVert" wrap="square" rtlCol="0">
            <a:spAutoFit/>
          </a:bodyPr>
          <a:lstStyle/>
          <a:p>
            <a:r>
              <a:rPr lang="en-US" altLang="zh-TW" sz="2800" dirty="0" smtClean="0">
                <a:solidFill>
                  <a:schemeClr val="accent2">
                    <a:lumMod val="75000"/>
                  </a:schemeClr>
                </a:solidFill>
                <a:latin typeface="+mj-lt"/>
              </a:rPr>
              <a:t>…</a:t>
            </a:r>
            <a:endParaRPr lang="zh-TW" altLang="en-US" sz="2800" dirty="0">
              <a:solidFill>
                <a:schemeClr val="accent2">
                  <a:lumMod val="75000"/>
                </a:schemeClr>
              </a:solidFill>
              <a:latin typeface="+mj-lt"/>
            </a:endParaRPr>
          </a:p>
        </p:txBody>
      </p:sp>
      <p:sp>
        <p:nvSpPr>
          <p:cNvPr id="8" name="TextBox 7"/>
          <p:cNvSpPr txBox="1"/>
          <p:nvPr/>
        </p:nvSpPr>
        <p:spPr>
          <a:xfrm>
            <a:off x="6402654" y="5419547"/>
            <a:ext cx="2055138" cy="369332"/>
          </a:xfrm>
          <a:prstGeom prst="rect">
            <a:avLst/>
          </a:prstGeom>
          <a:noFill/>
        </p:spPr>
        <p:txBody>
          <a:bodyPr wrap="square" rtlCol="0">
            <a:spAutoFit/>
          </a:bodyPr>
          <a:lstStyle/>
          <a:p>
            <a:r>
              <a:rPr lang="en-US" altLang="zh-TW" dirty="0" smtClean="0">
                <a:latin typeface="+mj-lt"/>
              </a:rPr>
              <a:t>943 </a:t>
            </a:r>
            <a:r>
              <a:rPr lang="zh-TW" altLang="en-US" dirty="0" smtClean="0">
                <a:latin typeface="+mj-lt"/>
              </a:rPr>
              <a:t>消費者</a:t>
            </a:r>
            <a:endParaRPr lang="zh-TW" altLang="en-US" dirty="0">
              <a:latin typeface="+mj-lt"/>
            </a:endParaRPr>
          </a:p>
        </p:txBody>
      </p:sp>
      <p:sp>
        <p:nvSpPr>
          <p:cNvPr id="9" name="TextBox 8"/>
          <p:cNvSpPr txBox="1"/>
          <p:nvPr/>
        </p:nvSpPr>
        <p:spPr>
          <a:xfrm rot="16200000">
            <a:off x="9505455" y="3864786"/>
            <a:ext cx="615553" cy="344031"/>
          </a:xfrm>
          <a:prstGeom prst="rect">
            <a:avLst/>
          </a:prstGeom>
          <a:noFill/>
        </p:spPr>
        <p:txBody>
          <a:bodyPr vert="eaVert" wrap="square" rtlCol="0">
            <a:spAutoFit/>
          </a:bodyPr>
          <a:lstStyle/>
          <a:p>
            <a:r>
              <a:rPr lang="en-US" altLang="zh-TW" sz="2800" dirty="0" smtClean="0">
                <a:solidFill>
                  <a:schemeClr val="accent2">
                    <a:lumMod val="75000"/>
                  </a:schemeClr>
                </a:solidFill>
                <a:latin typeface="+mj-lt"/>
              </a:rPr>
              <a:t>…</a:t>
            </a:r>
            <a:endParaRPr lang="zh-TW" altLang="en-US" sz="2800" dirty="0">
              <a:solidFill>
                <a:schemeClr val="accent2">
                  <a:lumMod val="75000"/>
                </a:schemeClr>
              </a:solidFill>
              <a:latin typeface="+mj-lt"/>
            </a:endParaRPr>
          </a:p>
        </p:txBody>
      </p:sp>
      <p:sp>
        <p:nvSpPr>
          <p:cNvPr id="10" name="TextBox 9"/>
          <p:cNvSpPr txBox="1"/>
          <p:nvPr/>
        </p:nvSpPr>
        <p:spPr>
          <a:xfrm>
            <a:off x="9985247" y="3866604"/>
            <a:ext cx="1901954" cy="369332"/>
          </a:xfrm>
          <a:prstGeom prst="rect">
            <a:avLst/>
          </a:prstGeom>
          <a:noFill/>
        </p:spPr>
        <p:txBody>
          <a:bodyPr wrap="square" rtlCol="0">
            <a:spAutoFit/>
          </a:bodyPr>
          <a:lstStyle/>
          <a:p>
            <a:r>
              <a:rPr lang="en-US" altLang="zh-TW" dirty="0" smtClean="0">
                <a:latin typeface="+mj-lt"/>
              </a:rPr>
              <a:t>1682 </a:t>
            </a:r>
            <a:r>
              <a:rPr lang="zh-TW" altLang="en-US" dirty="0" smtClean="0">
                <a:latin typeface="+mj-lt"/>
              </a:rPr>
              <a:t>種商品</a:t>
            </a:r>
            <a:endParaRPr lang="zh-TW" altLang="en-US" dirty="0">
              <a:latin typeface="+mj-lt"/>
            </a:endParaRPr>
          </a:p>
        </p:txBody>
      </p:sp>
      <p:cxnSp>
        <p:nvCxnSpPr>
          <p:cNvPr id="12" name="Straight Arrow Connector 11"/>
          <p:cNvCxnSpPr/>
          <p:nvPr/>
        </p:nvCxnSpPr>
        <p:spPr>
          <a:xfrm flipV="1">
            <a:off x="9070847" y="2532511"/>
            <a:ext cx="841247" cy="66824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9070847" y="1911380"/>
            <a:ext cx="3015529" cy="646331"/>
          </a:xfrm>
          <a:prstGeom prst="rect">
            <a:avLst/>
          </a:prstGeom>
          <a:noFill/>
        </p:spPr>
        <p:txBody>
          <a:bodyPr wrap="square" rtlCol="0">
            <a:spAutoFit/>
          </a:bodyPr>
          <a:lstStyle/>
          <a:p>
            <a:r>
              <a:rPr lang="zh-TW" altLang="en-US" dirty="0" smtClean="0">
                <a:latin typeface="+mj-lt"/>
              </a:rPr>
              <a:t>消費者</a:t>
            </a:r>
            <a:r>
              <a:rPr lang="zh-TW" altLang="en-US" dirty="0"/>
              <a:t>標準化</a:t>
            </a:r>
            <a:r>
              <a:rPr lang="zh-TW" altLang="en-US" dirty="0" smtClean="0">
                <a:latin typeface="+mj-lt"/>
              </a:rPr>
              <a:t>停留時間</a:t>
            </a:r>
            <a:endParaRPr lang="en-US" altLang="zh-TW" dirty="0" smtClean="0">
              <a:latin typeface="+mj-lt"/>
            </a:endParaRPr>
          </a:p>
          <a:p>
            <a:r>
              <a:rPr lang="zh-TW" altLang="en-US" dirty="0" smtClean="0">
                <a:latin typeface="+mj-lt"/>
              </a:rPr>
              <a:t>（</a:t>
            </a:r>
            <a:r>
              <a:rPr lang="en-US" altLang="zh-TW" dirty="0" smtClean="0">
                <a:latin typeface="+mj-lt"/>
              </a:rPr>
              <a:t>max=5</a:t>
            </a:r>
            <a:r>
              <a:rPr lang="en-US" altLang="zh-TW" dirty="0" smtClean="0">
                <a:latin typeface="+mj-lt"/>
              </a:rPr>
              <a:t>; min=1; </a:t>
            </a:r>
            <a:r>
              <a:rPr lang="en-US" altLang="zh-TW" dirty="0" smtClean="0">
                <a:latin typeface="+mj-lt"/>
              </a:rPr>
              <a:t>none=0</a:t>
            </a:r>
            <a:r>
              <a:rPr lang="zh-TW" altLang="en-US" dirty="0" smtClean="0">
                <a:latin typeface="+mj-lt"/>
              </a:rPr>
              <a:t>）</a:t>
            </a:r>
            <a:endParaRPr lang="zh-TW" altLang="en-US" dirty="0">
              <a:latin typeface="+mj-lt"/>
            </a:endParaRPr>
          </a:p>
        </p:txBody>
      </p:sp>
      <p:pic>
        <p:nvPicPr>
          <p:cNvPr id="18" name="Picture 17"/>
          <p:cNvPicPr>
            <a:picLocks noChangeAspect="1"/>
          </p:cNvPicPr>
          <p:nvPr/>
        </p:nvPicPr>
        <p:blipFill>
          <a:blip r:embed="rId3"/>
          <a:stretch>
            <a:fillRect/>
          </a:stretch>
        </p:blipFill>
        <p:spPr>
          <a:xfrm>
            <a:off x="1716646" y="2734498"/>
            <a:ext cx="2127870" cy="3282480"/>
          </a:xfrm>
          <a:prstGeom prst="rect">
            <a:avLst/>
          </a:prstGeom>
          <a:ln>
            <a:solidFill>
              <a:schemeClr val="tx1"/>
            </a:solidFill>
          </a:ln>
        </p:spPr>
      </p:pic>
      <p:sp>
        <p:nvSpPr>
          <p:cNvPr id="19" name="Rectangle 18"/>
          <p:cNvSpPr/>
          <p:nvPr/>
        </p:nvSpPr>
        <p:spPr>
          <a:xfrm>
            <a:off x="1716646" y="2347845"/>
            <a:ext cx="428322" cy="369332"/>
          </a:xfrm>
          <a:prstGeom prst="rect">
            <a:avLst/>
          </a:prstGeom>
        </p:spPr>
        <p:txBody>
          <a:bodyPr wrap="none">
            <a:spAutoFit/>
          </a:bodyPr>
          <a:lstStyle/>
          <a:p>
            <a:r>
              <a:rPr lang="en-US" altLang="zh-TW" dirty="0">
                <a:latin typeface="+mj-lt"/>
              </a:rPr>
              <a:t>ID</a:t>
            </a:r>
            <a:endParaRPr lang="zh-TW" altLang="en-US" dirty="0">
              <a:latin typeface="+mj-lt"/>
            </a:endParaRPr>
          </a:p>
        </p:txBody>
      </p:sp>
      <p:sp>
        <p:nvSpPr>
          <p:cNvPr id="20" name="Rectangle 19"/>
          <p:cNvSpPr/>
          <p:nvPr/>
        </p:nvSpPr>
        <p:spPr>
          <a:xfrm>
            <a:off x="2364375" y="2347845"/>
            <a:ext cx="646331" cy="369332"/>
          </a:xfrm>
          <a:prstGeom prst="rect">
            <a:avLst/>
          </a:prstGeom>
        </p:spPr>
        <p:txBody>
          <a:bodyPr wrap="none">
            <a:spAutoFit/>
          </a:bodyPr>
          <a:lstStyle/>
          <a:p>
            <a:r>
              <a:rPr lang="zh-TW" altLang="en-US" dirty="0" smtClean="0">
                <a:latin typeface="+mj-lt"/>
              </a:rPr>
              <a:t>產品</a:t>
            </a:r>
            <a:endParaRPr lang="zh-TW" altLang="en-US" dirty="0">
              <a:latin typeface="+mj-lt"/>
            </a:endParaRPr>
          </a:p>
        </p:txBody>
      </p:sp>
      <p:sp>
        <p:nvSpPr>
          <p:cNvPr id="21" name="Rectangle 20"/>
          <p:cNvSpPr/>
          <p:nvPr/>
        </p:nvSpPr>
        <p:spPr>
          <a:xfrm>
            <a:off x="3012104" y="2347845"/>
            <a:ext cx="1800493" cy="369332"/>
          </a:xfrm>
          <a:prstGeom prst="rect">
            <a:avLst/>
          </a:prstGeom>
        </p:spPr>
        <p:txBody>
          <a:bodyPr wrap="none">
            <a:spAutoFit/>
          </a:bodyPr>
          <a:lstStyle/>
          <a:p>
            <a:r>
              <a:rPr lang="zh-TW" altLang="en-US" dirty="0" smtClean="0">
                <a:latin typeface="+mj-lt"/>
              </a:rPr>
              <a:t>標準化停留時間</a:t>
            </a:r>
            <a:endParaRPr lang="zh-TW" altLang="en-US" dirty="0">
              <a:latin typeface="+mj-lt"/>
            </a:endParaRPr>
          </a:p>
        </p:txBody>
      </p:sp>
      <p:cxnSp>
        <p:nvCxnSpPr>
          <p:cNvPr id="22" name="Straight Arrow Connector 21"/>
          <p:cNvCxnSpPr/>
          <p:nvPr/>
        </p:nvCxnSpPr>
        <p:spPr>
          <a:xfrm flipV="1">
            <a:off x="4029046" y="4019550"/>
            <a:ext cx="1100377" cy="1725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Rounded Rectangle 25"/>
          <p:cNvSpPr/>
          <p:nvPr/>
        </p:nvSpPr>
        <p:spPr>
          <a:xfrm>
            <a:off x="1747590" y="1972673"/>
            <a:ext cx="2065981" cy="3751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dirty="0" smtClean="0">
                <a:latin typeface="+mj-lt"/>
              </a:rPr>
              <a:t>影像資料集</a:t>
            </a:r>
            <a:endParaRPr lang="zh-TW" altLang="en-US" dirty="0">
              <a:latin typeface="+mj-lt"/>
            </a:endParaRPr>
          </a:p>
        </p:txBody>
      </p:sp>
      <p:sp>
        <p:nvSpPr>
          <p:cNvPr id="28" name="Slide Number Placeholder 27"/>
          <p:cNvSpPr>
            <a:spLocks noGrp="1"/>
          </p:cNvSpPr>
          <p:nvPr>
            <p:ph type="sldNum" sz="quarter" idx="12"/>
          </p:nvPr>
        </p:nvSpPr>
        <p:spPr/>
        <p:txBody>
          <a:bodyPr/>
          <a:lstStyle/>
          <a:p>
            <a:fld id="{B3561BA9-CDCF-4958-B8AB-66F3BF063E13}" type="slidenum">
              <a:rPr lang="en-US" smtClean="0"/>
              <a:t>101</a:t>
            </a:fld>
            <a:endParaRPr lang="en-US"/>
          </a:p>
        </p:txBody>
      </p:sp>
    </p:spTree>
    <p:extLst>
      <p:ext uri="{BB962C8B-B14F-4D97-AF65-F5344CB8AC3E}">
        <p14:creationId xmlns:p14="http://schemas.microsoft.com/office/powerpoint/2010/main" val="20799510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3561BA9-CDCF-4958-B8AB-66F3BF063E13}" type="slidenum">
              <a:rPr lang="en-US" smtClean="0"/>
              <a:pPr/>
              <a:t>102</a:t>
            </a:fld>
            <a:endParaRPr lang="en-US" dirty="0"/>
          </a:p>
        </p:txBody>
      </p:sp>
      <p:pic>
        <p:nvPicPr>
          <p:cNvPr id="5" name="Picture 4"/>
          <p:cNvPicPr>
            <a:picLocks noChangeAspect="1"/>
          </p:cNvPicPr>
          <p:nvPr/>
        </p:nvPicPr>
        <p:blipFill>
          <a:blip r:embed="rId2"/>
          <a:stretch>
            <a:fillRect/>
          </a:stretch>
        </p:blipFill>
        <p:spPr>
          <a:xfrm>
            <a:off x="3921003" y="2995756"/>
            <a:ext cx="2127870" cy="3282480"/>
          </a:xfrm>
          <a:prstGeom prst="rect">
            <a:avLst/>
          </a:prstGeom>
          <a:ln>
            <a:solidFill>
              <a:schemeClr val="tx1"/>
            </a:solidFill>
          </a:ln>
        </p:spPr>
      </p:pic>
      <p:sp>
        <p:nvSpPr>
          <p:cNvPr id="6" name="Rectangle 5"/>
          <p:cNvSpPr/>
          <p:nvPr/>
        </p:nvSpPr>
        <p:spPr>
          <a:xfrm>
            <a:off x="3921003" y="2609103"/>
            <a:ext cx="428322" cy="369332"/>
          </a:xfrm>
          <a:prstGeom prst="rect">
            <a:avLst/>
          </a:prstGeom>
        </p:spPr>
        <p:txBody>
          <a:bodyPr wrap="none">
            <a:spAutoFit/>
          </a:bodyPr>
          <a:lstStyle/>
          <a:p>
            <a:r>
              <a:rPr lang="en-US" altLang="zh-TW" dirty="0">
                <a:latin typeface="+mj-lt"/>
              </a:rPr>
              <a:t>ID</a:t>
            </a:r>
            <a:endParaRPr lang="zh-TW" altLang="en-US" dirty="0">
              <a:latin typeface="+mj-lt"/>
            </a:endParaRPr>
          </a:p>
        </p:txBody>
      </p:sp>
      <p:sp>
        <p:nvSpPr>
          <p:cNvPr id="7" name="Rectangle 6"/>
          <p:cNvSpPr/>
          <p:nvPr/>
        </p:nvSpPr>
        <p:spPr>
          <a:xfrm>
            <a:off x="4568732" y="2609103"/>
            <a:ext cx="646331" cy="369332"/>
          </a:xfrm>
          <a:prstGeom prst="rect">
            <a:avLst/>
          </a:prstGeom>
        </p:spPr>
        <p:txBody>
          <a:bodyPr wrap="none">
            <a:spAutoFit/>
          </a:bodyPr>
          <a:lstStyle/>
          <a:p>
            <a:r>
              <a:rPr lang="zh-TW" altLang="en-US" dirty="0" smtClean="0">
                <a:latin typeface="+mj-lt"/>
              </a:rPr>
              <a:t>產品</a:t>
            </a:r>
            <a:endParaRPr lang="zh-TW" altLang="en-US" dirty="0">
              <a:latin typeface="+mj-lt"/>
            </a:endParaRPr>
          </a:p>
        </p:txBody>
      </p:sp>
      <p:sp>
        <p:nvSpPr>
          <p:cNvPr id="8" name="Rectangle 7"/>
          <p:cNvSpPr/>
          <p:nvPr/>
        </p:nvSpPr>
        <p:spPr>
          <a:xfrm>
            <a:off x="5216461" y="2609103"/>
            <a:ext cx="1800493" cy="369332"/>
          </a:xfrm>
          <a:prstGeom prst="rect">
            <a:avLst/>
          </a:prstGeom>
        </p:spPr>
        <p:txBody>
          <a:bodyPr wrap="none">
            <a:spAutoFit/>
          </a:bodyPr>
          <a:lstStyle/>
          <a:p>
            <a:r>
              <a:rPr lang="zh-TW" altLang="en-US" dirty="0" smtClean="0">
                <a:latin typeface="+mj-lt"/>
              </a:rPr>
              <a:t>標準化停留時間</a:t>
            </a:r>
            <a:endParaRPr lang="zh-TW" altLang="en-US" dirty="0">
              <a:latin typeface="+mj-lt"/>
            </a:endParaRPr>
          </a:p>
        </p:txBody>
      </p:sp>
      <p:sp>
        <p:nvSpPr>
          <p:cNvPr id="9" name="Rounded Rectangle 8"/>
          <p:cNvSpPr/>
          <p:nvPr/>
        </p:nvSpPr>
        <p:spPr>
          <a:xfrm>
            <a:off x="3951947" y="2233931"/>
            <a:ext cx="2065981" cy="3751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dirty="0" smtClean="0">
                <a:latin typeface="+mj-lt"/>
              </a:rPr>
              <a:t>影像資料集</a:t>
            </a:r>
            <a:endParaRPr lang="zh-TW" altLang="en-US" dirty="0">
              <a:latin typeface="+mj-lt"/>
            </a:endParaRPr>
          </a:p>
        </p:txBody>
      </p:sp>
    </p:spTree>
    <p:extLst>
      <p:ext uri="{BB962C8B-B14F-4D97-AF65-F5344CB8AC3E}">
        <p14:creationId xmlns:p14="http://schemas.microsoft.com/office/powerpoint/2010/main" val="37562022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defTabSz="913765" rtl="0">
              <a:lnSpc>
                <a:spcPct val="90000"/>
              </a:lnSpc>
              <a:spcBef>
                <a:spcPct val="0"/>
              </a:spcBef>
              <a:defRPr/>
            </a:pPr>
            <a:r>
              <a:rPr lang="zh-TW" altLang="en-US" sz="4300" b="1" kern="1200" dirty="0" smtClean="0">
                <a:solidFill>
                  <a:srgbClr val="3333FF"/>
                </a:solidFill>
                <a:latin typeface="Times New Roman" panose="02020603050405020304" pitchFamily="18" charset="0"/>
                <a:ea typeface="+mj-ea"/>
                <a:cs typeface="Times New Roman" panose="02020603050405020304" pitchFamily="18" charset="0"/>
              </a:rPr>
              <a:t>個人精準行銷演示</a:t>
            </a:r>
            <a:r>
              <a:rPr lang="en-US" altLang="zh-TW" sz="4300" b="1" kern="1200" dirty="0">
                <a:solidFill>
                  <a:srgbClr val="3333FF"/>
                </a:solidFill>
                <a:latin typeface="Times New Roman" panose="02020603050405020304" pitchFamily="18" charset="0"/>
                <a:ea typeface="+mj-ea"/>
                <a:cs typeface="Times New Roman" panose="02020603050405020304" pitchFamily="18" charset="0"/>
              </a:rPr>
              <a:t/>
            </a:r>
            <a:br>
              <a:rPr lang="en-US" altLang="zh-TW" sz="4300" b="1" kern="1200" dirty="0">
                <a:solidFill>
                  <a:srgbClr val="3333FF"/>
                </a:solidFill>
                <a:latin typeface="Times New Roman" panose="02020603050405020304" pitchFamily="18" charset="0"/>
                <a:ea typeface="+mj-ea"/>
                <a:cs typeface="Times New Roman" panose="02020603050405020304" pitchFamily="18" charset="0"/>
              </a:rPr>
            </a:br>
            <a:r>
              <a:rPr lang="zh-TW" altLang="en-US" sz="3600" b="1" kern="1200" dirty="0">
                <a:solidFill>
                  <a:srgbClr val="3333FF"/>
                </a:solidFill>
                <a:latin typeface="Times New Roman" panose="02020603050405020304" pitchFamily="18" charset="0"/>
                <a:ea typeface="+mj-ea"/>
                <a:cs typeface="Times New Roman" panose="02020603050405020304" pitchFamily="18" charset="0"/>
              </a:rPr>
              <a:t>採用</a:t>
            </a:r>
            <a:r>
              <a:rPr lang="en-US" altLang="zh-TW" sz="3600" b="1" kern="1200" dirty="0">
                <a:solidFill>
                  <a:srgbClr val="3333FF"/>
                </a:solidFill>
                <a:latin typeface="Times New Roman" panose="02020603050405020304" pitchFamily="18" charset="0"/>
                <a:ea typeface="+mj-ea"/>
                <a:cs typeface="Times New Roman" panose="02020603050405020304" pitchFamily="18" charset="0"/>
              </a:rPr>
              <a:t>Deep </a:t>
            </a:r>
            <a:r>
              <a:rPr lang="en-US" altLang="zh-TW" sz="3600" b="1" kern="1200" dirty="0" smtClean="0">
                <a:solidFill>
                  <a:srgbClr val="3333FF"/>
                </a:solidFill>
                <a:latin typeface="Times New Roman" panose="02020603050405020304" pitchFamily="18" charset="0"/>
                <a:ea typeface="+mj-ea"/>
                <a:cs typeface="Times New Roman" panose="02020603050405020304" pitchFamily="18" charset="0"/>
              </a:rPr>
              <a:t>Auto-Encoder</a:t>
            </a:r>
            <a:endParaRPr lang="en-US" altLang="zh-TW" sz="3600" b="1" kern="1200" dirty="0">
              <a:solidFill>
                <a:srgbClr val="3333FF"/>
              </a:solidFill>
              <a:latin typeface="Times New Roman" panose="02020603050405020304" pitchFamily="18" charset="0"/>
              <a:ea typeface="+mj-ea"/>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3561BA9-CDCF-4958-B8AB-66F3BF063E13}" type="slidenum">
              <a:rPr lang="en-US" smtClean="0">
                <a:latin typeface="Times New Roman" panose="02020603050405020304" pitchFamily="18" charset="0"/>
                <a:ea typeface="+mj-ea"/>
                <a:cs typeface="Times New Roman" panose="02020603050405020304" pitchFamily="18" charset="0"/>
              </a:rPr>
              <a:t>103</a:t>
            </a:fld>
            <a:endParaRPr lang="en-US">
              <a:latin typeface="Times New Roman" panose="02020603050405020304" pitchFamily="18" charset="0"/>
              <a:ea typeface="+mj-ea"/>
              <a:cs typeface="Times New Roman" panose="02020603050405020304" pitchFamily="18" charset="0"/>
            </a:endParaRPr>
          </a:p>
        </p:txBody>
      </p:sp>
      <p:grpSp>
        <p:nvGrpSpPr>
          <p:cNvPr id="5" name="Group 4"/>
          <p:cNvGrpSpPr/>
          <p:nvPr/>
        </p:nvGrpSpPr>
        <p:grpSpPr>
          <a:xfrm>
            <a:off x="377528" y="2212576"/>
            <a:ext cx="11700171" cy="4143775"/>
            <a:chOff x="583608" y="2492707"/>
            <a:chExt cx="11700171" cy="4143775"/>
          </a:xfrm>
        </p:grpSpPr>
        <p:sp>
          <p:nvSpPr>
            <p:cNvPr id="6" name="TextBox 5"/>
            <p:cNvSpPr txBox="1"/>
            <p:nvPr/>
          </p:nvSpPr>
          <p:spPr>
            <a:xfrm>
              <a:off x="583608" y="3912590"/>
              <a:ext cx="1901954" cy="369332"/>
            </a:xfrm>
            <a:prstGeom prst="rect">
              <a:avLst/>
            </a:prstGeom>
            <a:noFill/>
          </p:spPr>
          <p:txBody>
            <a:bodyPr wrap="square" rtlCol="0">
              <a:spAutoFit/>
            </a:bodyPr>
            <a:lstStyle/>
            <a:p>
              <a:pPr algn="ctr"/>
              <a:r>
                <a:rPr lang="en-US" altLang="zh-TW" dirty="0">
                  <a:latin typeface="Times New Roman" panose="02020603050405020304" pitchFamily="18" charset="0"/>
                  <a:ea typeface="+mj-ea"/>
                  <a:cs typeface="Times New Roman" panose="02020603050405020304" pitchFamily="18" charset="0"/>
                </a:rPr>
                <a:t>1682 </a:t>
              </a:r>
              <a:r>
                <a:rPr lang="zh-TW" altLang="en-US" dirty="0">
                  <a:latin typeface="Times New Roman" panose="02020603050405020304" pitchFamily="18" charset="0"/>
                  <a:ea typeface="+mj-ea"/>
                  <a:cs typeface="Times New Roman" panose="02020603050405020304" pitchFamily="18" charset="0"/>
                </a:rPr>
                <a:t>種商品</a:t>
              </a:r>
            </a:p>
          </p:txBody>
        </p:sp>
        <p:sp>
          <p:nvSpPr>
            <p:cNvPr id="7" name="TextBox 6"/>
            <p:cNvSpPr txBox="1"/>
            <p:nvPr/>
          </p:nvSpPr>
          <p:spPr>
            <a:xfrm>
              <a:off x="7487216" y="4047576"/>
              <a:ext cx="1901954" cy="369332"/>
            </a:xfrm>
            <a:prstGeom prst="rect">
              <a:avLst/>
            </a:prstGeom>
            <a:noFill/>
          </p:spPr>
          <p:txBody>
            <a:bodyPr wrap="square" rtlCol="0">
              <a:spAutoFit/>
            </a:bodyPr>
            <a:lstStyle/>
            <a:p>
              <a:pPr algn="ctr"/>
              <a:r>
                <a:rPr lang="en-US" altLang="zh-TW" dirty="0" smtClean="0">
                  <a:latin typeface="Times New Roman" panose="02020603050405020304" pitchFamily="18" charset="0"/>
                  <a:ea typeface="+mj-ea"/>
                  <a:cs typeface="Times New Roman" panose="02020603050405020304" pitchFamily="18" charset="0"/>
                </a:rPr>
                <a:t>1682 </a:t>
              </a:r>
              <a:r>
                <a:rPr lang="zh-TW" altLang="en-US" dirty="0" smtClean="0">
                  <a:latin typeface="Times New Roman" panose="02020603050405020304" pitchFamily="18" charset="0"/>
                  <a:ea typeface="+mj-ea"/>
                  <a:cs typeface="Times New Roman" panose="02020603050405020304" pitchFamily="18" charset="0"/>
                </a:rPr>
                <a:t>種商品</a:t>
              </a:r>
              <a:endParaRPr lang="zh-TW" altLang="en-US" dirty="0">
                <a:latin typeface="Times New Roman" panose="02020603050405020304" pitchFamily="18" charset="0"/>
                <a:ea typeface="+mj-ea"/>
                <a:cs typeface="Times New Roman" panose="02020603050405020304" pitchFamily="18" charset="0"/>
              </a:endParaRPr>
            </a:p>
          </p:txBody>
        </p:sp>
        <p:sp>
          <p:nvSpPr>
            <p:cNvPr id="8" name="TextBox 7"/>
            <p:cNvSpPr txBox="1"/>
            <p:nvPr/>
          </p:nvSpPr>
          <p:spPr>
            <a:xfrm>
              <a:off x="3549867" y="2492707"/>
              <a:ext cx="3258884" cy="369332"/>
            </a:xfrm>
            <a:prstGeom prst="rect">
              <a:avLst/>
            </a:prstGeom>
            <a:noFill/>
          </p:spPr>
          <p:txBody>
            <a:bodyPr wrap="square" rtlCol="0">
              <a:spAutoFit/>
            </a:bodyPr>
            <a:lstStyle/>
            <a:p>
              <a:r>
                <a:rPr lang="en-US" altLang="zh-TW" dirty="0" smtClean="0">
                  <a:latin typeface="Times New Roman" panose="02020603050405020304" pitchFamily="18" charset="0"/>
                  <a:ea typeface="+mj-ea"/>
                  <a:cs typeface="Times New Roman" panose="02020603050405020304" pitchFamily="18" charset="0"/>
                </a:rPr>
                <a:t>Activation function=</a:t>
              </a:r>
              <a:r>
                <a:rPr lang="en-US" altLang="zh-TW" dirty="0" err="1" smtClean="0">
                  <a:latin typeface="Times New Roman" panose="02020603050405020304" pitchFamily="18" charset="0"/>
                  <a:ea typeface="+mj-ea"/>
                  <a:cs typeface="Times New Roman" panose="02020603050405020304" pitchFamily="18" charset="0"/>
                </a:rPr>
                <a:t>ReLU</a:t>
              </a:r>
              <a:endParaRPr lang="zh-TW" altLang="en-US" dirty="0">
                <a:latin typeface="Times New Roman" panose="02020603050405020304" pitchFamily="18" charset="0"/>
                <a:ea typeface="+mj-ea"/>
                <a:cs typeface="Times New Roman" panose="02020603050405020304" pitchFamily="18" charset="0"/>
              </a:endParaRPr>
            </a:p>
          </p:txBody>
        </p:sp>
        <p:grpSp>
          <p:nvGrpSpPr>
            <p:cNvPr id="9" name="Group 8"/>
            <p:cNvGrpSpPr/>
            <p:nvPr/>
          </p:nvGrpSpPr>
          <p:grpSpPr>
            <a:xfrm>
              <a:off x="2562131" y="2842788"/>
              <a:ext cx="4925085" cy="3289725"/>
              <a:chOff x="3032911" y="2842788"/>
              <a:chExt cx="4925085" cy="3289725"/>
            </a:xfrm>
          </p:grpSpPr>
          <p:pic>
            <p:nvPicPr>
              <p:cNvPr id="26" name="Picture 2" descr="Image result for AutoEncoder"/>
              <p:cNvPicPr>
                <a:picLocks noChangeAspect="1" noChangeArrowheads="1"/>
              </p:cNvPicPr>
              <p:nvPr/>
            </p:nvPicPr>
            <p:blipFill rotWithShape="1">
              <a:blip r:embed="rId3">
                <a:extLst>
                  <a:ext uri="{28A0092B-C50C-407E-A947-70E740481C1C}">
                    <a14:useLocalDpi xmlns:a14="http://schemas.microsoft.com/office/drawing/2010/main" val="0"/>
                  </a:ext>
                </a:extLst>
              </a:blip>
              <a:srcRect l="11667" t="8388" r="37773"/>
              <a:stretch/>
            </p:blipFill>
            <p:spPr bwMode="auto">
              <a:xfrm>
                <a:off x="3032911" y="2842788"/>
                <a:ext cx="4925085" cy="32897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4"/>
              <a:stretch>
                <a:fillRect/>
              </a:stretch>
            </p:blipFill>
            <p:spPr>
              <a:xfrm>
                <a:off x="4020646" y="5400782"/>
                <a:ext cx="3032003" cy="695325"/>
              </a:xfrm>
              <a:prstGeom prst="rect">
                <a:avLst/>
              </a:prstGeom>
            </p:spPr>
          </p:pic>
        </p:grpSp>
        <p:sp>
          <p:nvSpPr>
            <p:cNvPr id="10" name="TextBox 9"/>
            <p:cNvSpPr txBox="1"/>
            <p:nvPr/>
          </p:nvSpPr>
          <p:spPr>
            <a:xfrm>
              <a:off x="3132624" y="5724096"/>
              <a:ext cx="1405470" cy="523220"/>
            </a:xfrm>
            <a:prstGeom prst="rect">
              <a:avLst/>
            </a:prstGeom>
            <a:noFill/>
          </p:spPr>
          <p:txBody>
            <a:bodyPr wrap="square" rtlCol="0">
              <a:spAutoFit/>
            </a:bodyPr>
            <a:lstStyle/>
            <a:p>
              <a:r>
                <a:rPr lang="en-US" altLang="zh-TW" sz="1400" dirty="0" smtClean="0">
                  <a:latin typeface="Times New Roman" panose="02020603050405020304" pitchFamily="18" charset="0"/>
                  <a:ea typeface="+mj-ea"/>
                  <a:cs typeface="Times New Roman" panose="02020603050405020304" pitchFamily="18" charset="0"/>
                </a:rPr>
                <a:t>3 hidden layers</a:t>
              </a:r>
            </a:p>
            <a:p>
              <a:r>
                <a:rPr lang="en-US" altLang="zh-TW" sz="1400" dirty="0" smtClean="0">
                  <a:latin typeface="Times New Roman" panose="02020603050405020304" pitchFamily="18" charset="0"/>
                  <a:ea typeface="+mj-ea"/>
                  <a:cs typeface="Times New Roman" panose="02020603050405020304" pitchFamily="18" charset="0"/>
                </a:rPr>
                <a:t>Neurons=50</a:t>
              </a:r>
              <a:endParaRPr lang="zh-TW" altLang="en-US" sz="1400" dirty="0">
                <a:latin typeface="Times New Roman" panose="02020603050405020304" pitchFamily="18" charset="0"/>
                <a:ea typeface="+mj-ea"/>
                <a:cs typeface="Times New Roman" panose="02020603050405020304" pitchFamily="18" charset="0"/>
              </a:endParaRPr>
            </a:p>
          </p:txBody>
        </p:sp>
        <p:cxnSp>
          <p:nvCxnSpPr>
            <p:cNvPr id="11" name="Straight Arrow Connector 10"/>
            <p:cNvCxnSpPr/>
            <p:nvPr/>
          </p:nvCxnSpPr>
          <p:spPr>
            <a:xfrm flipV="1">
              <a:off x="3956440" y="5141702"/>
              <a:ext cx="0" cy="51816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439443" y="5728776"/>
              <a:ext cx="1329179" cy="307777"/>
            </a:xfrm>
            <a:prstGeom prst="rect">
              <a:avLst/>
            </a:prstGeom>
            <a:noFill/>
          </p:spPr>
          <p:txBody>
            <a:bodyPr wrap="square" rtlCol="0">
              <a:spAutoFit/>
            </a:bodyPr>
            <a:lstStyle/>
            <a:p>
              <a:r>
                <a:rPr lang="en-US" altLang="zh-TW" sz="1400" dirty="0" smtClean="0">
                  <a:latin typeface="Times New Roman" panose="02020603050405020304" pitchFamily="18" charset="0"/>
                  <a:ea typeface="+mj-ea"/>
                  <a:cs typeface="Times New Roman" panose="02020603050405020304" pitchFamily="18" charset="0"/>
                </a:rPr>
                <a:t>Neurons=25</a:t>
              </a:r>
              <a:endParaRPr lang="zh-TW" altLang="en-US" sz="1400" dirty="0">
                <a:latin typeface="Times New Roman" panose="02020603050405020304" pitchFamily="18" charset="0"/>
                <a:ea typeface="+mj-ea"/>
                <a:cs typeface="Times New Roman" panose="02020603050405020304" pitchFamily="18" charset="0"/>
              </a:endParaRPr>
            </a:p>
          </p:txBody>
        </p:sp>
        <p:cxnSp>
          <p:nvCxnSpPr>
            <p:cNvPr id="13" name="Straight Arrow Connector 12"/>
            <p:cNvCxnSpPr/>
            <p:nvPr/>
          </p:nvCxnSpPr>
          <p:spPr>
            <a:xfrm flipV="1">
              <a:off x="5021097" y="4800600"/>
              <a:ext cx="0" cy="86394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5593642" y="5728776"/>
              <a:ext cx="1405469" cy="523220"/>
            </a:xfrm>
            <a:prstGeom prst="rect">
              <a:avLst/>
            </a:prstGeom>
            <a:noFill/>
          </p:spPr>
          <p:txBody>
            <a:bodyPr wrap="square" rtlCol="0">
              <a:spAutoFit/>
            </a:bodyPr>
            <a:lstStyle/>
            <a:p>
              <a:r>
                <a:rPr lang="en-US" altLang="zh-TW" sz="1400" dirty="0">
                  <a:latin typeface="Times New Roman" panose="02020603050405020304" pitchFamily="18" charset="0"/>
                  <a:ea typeface="+mj-ea"/>
                  <a:cs typeface="Times New Roman" panose="02020603050405020304" pitchFamily="18" charset="0"/>
                </a:rPr>
                <a:t>3 hidden </a:t>
              </a:r>
              <a:r>
                <a:rPr lang="en-US" altLang="zh-TW" sz="1400" dirty="0" smtClean="0">
                  <a:latin typeface="Times New Roman" panose="02020603050405020304" pitchFamily="18" charset="0"/>
                  <a:ea typeface="+mj-ea"/>
                  <a:cs typeface="Times New Roman" panose="02020603050405020304" pitchFamily="18" charset="0"/>
                </a:rPr>
                <a:t>layers</a:t>
              </a:r>
            </a:p>
            <a:p>
              <a:r>
                <a:rPr lang="en-US" altLang="zh-TW" sz="1400" dirty="0" smtClean="0">
                  <a:latin typeface="Times New Roman" panose="02020603050405020304" pitchFamily="18" charset="0"/>
                  <a:ea typeface="+mj-ea"/>
                  <a:cs typeface="Times New Roman" panose="02020603050405020304" pitchFamily="18" charset="0"/>
                </a:rPr>
                <a:t>Neurons=50</a:t>
              </a:r>
              <a:endParaRPr lang="zh-TW" altLang="en-US" sz="1400" dirty="0">
                <a:latin typeface="Times New Roman" panose="02020603050405020304" pitchFamily="18" charset="0"/>
                <a:ea typeface="+mj-ea"/>
                <a:cs typeface="Times New Roman" panose="02020603050405020304" pitchFamily="18" charset="0"/>
              </a:endParaRPr>
            </a:p>
          </p:txBody>
        </p:sp>
        <p:cxnSp>
          <p:nvCxnSpPr>
            <p:cNvPr id="15" name="Straight Arrow Connector 14"/>
            <p:cNvCxnSpPr/>
            <p:nvPr/>
          </p:nvCxnSpPr>
          <p:spPr>
            <a:xfrm flipV="1">
              <a:off x="8401712" y="3299201"/>
              <a:ext cx="0" cy="6805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16" name="Group 15"/>
            <p:cNvGrpSpPr/>
            <p:nvPr/>
          </p:nvGrpSpPr>
          <p:grpSpPr>
            <a:xfrm>
              <a:off x="7941965" y="2743201"/>
              <a:ext cx="2023959" cy="587022"/>
              <a:chOff x="9430561" y="2973387"/>
              <a:chExt cx="2023959" cy="587022"/>
            </a:xfrm>
          </p:grpSpPr>
          <p:sp>
            <p:nvSpPr>
              <p:cNvPr id="24" name="TextBox 23"/>
              <p:cNvSpPr txBox="1"/>
              <p:nvPr/>
            </p:nvSpPr>
            <p:spPr>
              <a:xfrm>
                <a:off x="9430561" y="3098172"/>
                <a:ext cx="1065974" cy="338554"/>
              </a:xfrm>
              <a:prstGeom prst="rect">
                <a:avLst/>
              </a:prstGeom>
              <a:noFill/>
            </p:spPr>
            <p:txBody>
              <a:bodyPr wrap="square" rtlCol="0">
                <a:spAutoFit/>
              </a:bodyPr>
              <a:lstStyle/>
              <a:p>
                <a:r>
                  <a:rPr lang="zh-TW" altLang="en-US" sz="1600" dirty="0" smtClean="0">
                    <a:latin typeface="Times New Roman" panose="02020603050405020304" pitchFamily="18" charset="0"/>
                    <a:ea typeface="+mj-ea"/>
                    <a:cs typeface="Times New Roman" panose="02020603050405020304" pitchFamily="18" charset="0"/>
                  </a:rPr>
                  <a:t>損失函數</a:t>
                </a:r>
                <a:endParaRPr lang="zh-TW" altLang="en-US" sz="1600" dirty="0">
                  <a:latin typeface="Times New Roman" panose="02020603050405020304" pitchFamily="18" charset="0"/>
                  <a:ea typeface="+mj-ea"/>
                  <a:cs typeface="Times New Roman" panose="02020603050405020304" pitchFamily="18" charset="0"/>
                </a:endParaRPr>
              </a:p>
            </p:txBody>
          </p:sp>
          <p:pic>
            <p:nvPicPr>
              <p:cNvPr id="25" name="Picture 24"/>
              <p:cNvPicPr>
                <a:picLocks noChangeAspect="1"/>
              </p:cNvPicPr>
              <p:nvPr/>
            </p:nvPicPr>
            <p:blipFill rotWithShape="1">
              <a:blip r:embed="rId5"/>
              <a:srcRect l="57268" t="-6131" b="-5923"/>
              <a:stretch/>
            </p:blipFill>
            <p:spPr>
              <a:xfrm>
                <a:off x="10624187" y="2973387"/>
                <a:ext cx="830333" cy="587022"/>
              </a:xfrm>
              <a:prstGeom prst="rect">
                <a:avLst/>
              </a:prstGeom>
            </p:spPr>
          </p:pic>
        </p:grpSp>
        <p:sp>
          <p:nvSpPr>
            <p:cNvPr id="22" name="TextBox 21"/>
            <p:cNvSpPr txBox="1"/>
            <p:nvPr/>
          </p:nvSpPr>
          <p:spPr>
            <a:xfrm>
              <a:off x="7736068" y="5288432"/>
              <a:ext cx="3259310" cy="338554"/>
            </a:xfrm>
            <a:prstGeom prst="rect">
              <a:avLst/>
            </a:prstGeom>
            <a:noFill/>
          </p:spPr>
          <p:txBody>
            <a:bodyPr wrap="square" rtlCol="0">
              <a:spAutoFit/>
            </a:bodyPr>
            <a:lstStyle/>
            <a:p>
              <a:r>
                <a:rPr lang="en-US" altLang="zh-TW" sz="1600" dirty="0" smtClean="0">
                  <a:latin typeface="Times New Roman" panose="02020603050405020304" pitchFamily="18" charset="0"/>
                  <a:ea typeface="+mj-ea"/>
                  <a:cs typeface="Times New Roman" panose="02020603050405020304" pitchFamily="18" charset="0"/>
                </a:rPr>
                <a:t>Gradient Descent method=Adam</a:t>
              </a:r>
              <a:endParaRPr lang="zh-TW" altLang="en-US" sz="1600" dirty="0">
                <a:latin typeface="Times New Roman" panose="02020603050405020304" pitchFamily="18" charset="0"/>
                <a:ea typeface="+mj-ea"/>
                <a:cs typeface="Times New Roman" panose="02020603050405020304" pitchFamily="18" charset="0"/>
              </a:endParaRPr>
            </a:p>
          </p:txBody>
        </p:sp>
        <p:cxnSp>
          <p:nvCxnSpPr>
            <p:cNvPr id="18" name="Straight Arrow Connector 17"/>
            <p:cNvCxnSpPr/>
            <p:nvPr/>
          </p:nvCxnSpPr>
          <p:spPr>
            <a:xfrm>
              <a:off x="8401712" y="4568743"/>
              <a:ext cx="17619" cy="61338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6099565" y="5141702"/>
              <a:ext cx="0" cy="51816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9110072" y="4223963"/>
              <a:ext cx="658523" cy="1179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9768594" y="3922412"/>
              <a:ext cx="2515185" cy="646331"/>
            </a:xfrm>
            <a:prstGeom prst="rect">
              <a:avLst/>
            </a:prstGeom>
            <a:noFill/>
          </p:spPr>
          <p:txBody>
            <a:bodyPr wrap="square" rtlCol="0">
              <a:spAutoFit/>
            </a:bodyPr>
            <a:lstStyle/>
            <a:p>
              <a:r>
                <a:rPr lang="zh-TW" altLang="en-US" dirty="0" smtClean="0">
                  <a:latin typeface="Times New Roman" panose="02020603050405020304" pitchFamily="18" charset="0"/>
                  <a:ea typeface="+mj-ea"/>
                  <a:cs typeface="Times New Roman" panose="02020603050405020304" pitchFamily="18" charset="0"/>
                </a:rPr>
                <a:t>預測消費者停留分鐘數</a:t>
              </a:r>
              <a:endParaRPr lang="en-US" altLang="zh-TW" dirty="0" smtClean="0">
                <a:latin typeface="Times New Roman" panose="02020603050405020304" pitchFamily="18" charset="0"/>
                <a:ea typeface="+mj-ea"/>
                <a:cs typeface="Times New Roman" panose="02020603050405020304" pitchFamily="18" charset="0"/>
              </a:endParaRPr>
            </a:p>
            <a:p>
              <a:r>
                <a:rPr lang="zh-TW" altLang="en-US" dirty="0" smtClean="0">
                  <a:latin typeface="Times New Roman" panose="02020603050405020304" pitchFamily="18" charset="0"/>
                  <a:ea typeface="+mj-ea"/>
                  <a:cs typeface="Times New Roman" panose="02020603050405020304" pitchFamily="18" charset="0"/>
                </a:rPr>
                <a:t>進行後續行銷活動</a:t>
              </a:r>
              <a:endParaRPr lang="zh-TW" altLang="en-US" dirty="0">
                <a:latin typeface="Times New Roman" panose="02020603050405020304" pitchFamily="18" charset="0"/>
                <a:ea typeface="+mj-ea"/>
                <a:cs typeface="Times New Roman" panose="02020603050405020304" pitchFamily="18" charset="0"/>
              </a:endParaRPr>
            </a:p>
          </p:txBody>
        </p:sp>
        <p:sp>
          <p:nvSpPr>
            <p:cNvPr id="29" name="TextBox 28"/>
            <p:cNvSpPr txBox="1"/>
            <p:nvPr/>
          </p:nvSpPr>
          <p:spPr>
            <a:xfrm>
              <a:off x="4439443" y="6328705"/>
              <a:ext cx="1504157" cy="307777"/>
            </a:xfrm>
            <a:prstGeom prst="rect">
              <a:avLst/>
            </a:prstGeom>
            <a:noFill/>
          </p:spPr>
          <p:txBody>
            <a:bodyPr wrap="square" rtlCol="0">
              <a:spAutoFit/>
            </a:bodyPr>
            <a:lstStyle/>
            <a:p>
              <a:r>
                <a:rPr lang="zh-TW" altLang="en-US" sz="1400" dirty="0">
                  <a:latin typeface="Times New Roman" panose="02020603050405020304" pitchFamily="18" charset="0"/>
                  <a:ea typeface="+mj-ea"/>
                  <a:cs typeface="Times New Roman" panose="02020603050405020304" pitchFamily="18" charset="0"/>
                </a:rPr>
                <a:t>參</a:t>
              </a:r>
              <a:r>
                <a:rPr lang="zh-TW" altLang="en-US" sz="1400" dirty="0" smtClean="0">
                  <a:latin typeface="Times New Roman" panose="02020603050405020304" pitchFamily="18" charset="0"/>
                  <a:ea typeface="+mj-ea"/>
                  <a:cs typeface="Times New Roman" panose="02020603050405020304" pitchFamily="18" charset="0"/>
                </a:rPr>
                <a:t>數量 </a:t>
              </a:r>
              <a:r>
                <a:rPr lang="en-US" altLang="zh-TW" sz="1400" dirty="0" smtClean="0">
                  <a:latin typeface="Times New Roman" panose="02020603050405020304" pitchFamily="18" charset="0"/>
                  <a:ea typeface="+mj-ea"/>
                  <a:cs typeface="Times New Roman" panose="02020603050405020304" pitchFamily="18" charset="0"/>
                </a:rPr>
                <a:t>=175700</a:t>
              </a:r>
              <a:endParaRPr lang="zh-TW" altLang="en-US" sz="1400" dirty="0">
                <a:latin typeface="Times New Roman" panose="02020603050405020304" pitchFamily="18" charset="0"/>
                <a:ea typeface="+mj-ea"/>
                <a:cs typeface="Times New Roman" panose="02020603050405020304" pitchFamily="18" charset="0"/>
              </a:endParaRPr>
            </a:p>
          </p:txBody>
        </p:sp>
      </p:grpSp>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7770851" y="5488866"/>
            <a:ext cx="2095500" cy="628650"/>
          </a:xfrm>
          <a:prstGeom prst="rect">
            <a:avLst/>
          </a:prstGeom>
        </p:spPr>
      </p:pic>
    </p:spTree>
    <p:extLst>
      <p:ext uri="{BB962C8B-B14F-4D97-AF65-F5344CB8AC3E}">
        <p14:creationId xmlns:p14="http://schemas.microsoft.com/office/powerpoint/2010/main" val="3637781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個人精準行銷演示</a:t>
            </a:r>
            <a:r>
              <a:rPr lang="en-US" altLang="zh-TW" dirty="0"/>
              <a:t/>
            </a:r>
            <a:br>
              <a:rPr lang="en-US" altLang="zh-TW" dirty="0"/>
            </a:br>
            <a:r>
              <a:rPr lang="zh-TW" altLang="en-US" sz="4000" dirty="0" smtClean="0"/>
              <a:t>結果</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104</a:t>
            </a:fld>
            <a:endParaRPr lang="en-US"/>
          </a:p>
        </p:txBody>
      </p:sp>
      <p:pic>
        <p:nvPicPr>
          <p:cNvPr id="5" name="Picture 4"/>
          <p:cNvPicPr>
            <a:picLocks noChangeAspect="1"/>
          </p:cNvPicPr>
          <p:nvPr/>
        </p:nvPicPr>
        <p:blipFill>
          <a:blip r:embed="rId2"/>
          <a:stretch>
            <a:fillRect/>
          </a:stretch>
        </p:blipFill>
        <p:spPr>
          <a:xfrm>
            <a:off x="1257300" y="2205039"/>
            <a:ext cx="5006036" cy="4405312"/>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7211221" y="2205039"/>
            <a:ext cx="4251029" cy="4406900"/>
          </a:xfrm>
          <a:prstGeom prst="rect">
            <a:avLst/>
          </a:prstGeom>
          <a:ln>
            <a:noFill/>
          </a:ln>
          <a:effectLst>
            <a:outerShdw blurRad="190500" algn="tl" rotWithShape="0">
              <a:srgbClr val="000000">
                <a:alpha val="70000"/>
              </a:srgbClr>
            </a:outerShdw>
          </a:effectLst>
        </p:spPr>
      </p:pic>
      <p:sp>
        <p:nvSpPr>
          <p:cNvPr id="7" name="Rounded Rectangle 6"/>
          <p:cNvSpPr/>
          <p:nvPr/>
        </p:nvSpPr>
        <p:spPr>
          <a:xfrm>
            <a:off x="2573090" y="1473200"/>
            <a:ext cx="2633910" cy="55873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dirty="0" smtClean="0">
                <a:latin typeface="+mj-lt"/>
              </a:rPr>
              <a:t>每個消費者產品區隔與精準行銷表</a:t>
            </a:r>
            <a:endParaRPr lang="zh-TW" altLang="en-US" dirty="0">
              <a:latin typeface="+mj-lt"/>
            </a:endParaRPr>
          </a:p>
        </p:txBody>
      </p:sp>
      <p:sp>
        <p:nvSpPr>
          <p:cNvPr id="8" name="Rounded Rectangle 7"/>
          <p:cNvSpPr/>
          <p:nvPr/>
        </p:nvSpPr>
        <p:spPr>
          <a:xfrm>
            <a:off x="8019780" y="1473200"/>
            <a:ext cx="2633910" cy="55873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dirty="0" smtClean="0">
                <a:latin typeface="+mj-lt"/>
              </a:rPr>
              <a:t>預測與實際值</a:t>
            </a:r>
            <a:endParaRPr lang="zh-TW" altLang="en-US" dirty="0">
              <a:latin typeface="+mj-lt"/>
            </a:endParaRPr>
          </a:p>
        </p:txBody>
      </p:sp>
      <p:sp>
        <p:nvSpPr>
          <p:cNvPr id="9" name="Rectangle 8"/>
          <p:cNvSpPr/>
          <p:nvPr/>
        </p:nvSpPr>
        <p:spPr>
          <a:xfrm>
            <a:off x="1331731" y="2994083"/>
            <a:ext cx="3668893" cy="2539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Elbow Connector 9"/>
          <p:cNvCxnSpPr>
            <a:stCxn id="9" idx="3"/>
            <a:endCxn id="6" idx="1"/>
          </p:cNvCxnSpPr>
          <p:nvPr/>
        </p:nvCxnSpPr>
        <p:spPr>
          <a:xfrm>
            <a:off x="5000624" y="3121054"/>
            <a:ext cx="2210597" cy="1287435"/>
          </a:xfrm>
          <a:prstGeom prst="bentConnector3">
            <a:avLst>
              <a:gd name="adj1" fmla="val 50000"/>
            </a:avLst>
          </a:prstGeom>
          <a:ln w="7620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928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個人精準行銷演示</a:t>
            </a:r>
            <a:r>
              <a:rPr lang="en-US" altLang="zh-TW" dirty="0"/>
              <a:t/>
            </a:r>
            <a:br>
              <a:rPr lang="en-US" altLang="zh-TW" dirty="0"/>
            </a:br>
            <a:r>
              <a:rPr lang="zh-TW" altLang="en-US" sz="4000" dirty="0" smtClean="0"/>
              <a:t>流程</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105</a:t>
            </a:fld>
            <a:endParaRPr lang="en-US"/>
          </a:p>
        </p:txBody>
      </p:sp>
      <p:pic>
        <p:nvPicPr>
          <p:cNvPr id="12290" name="Picture 2" descr="ãconsumer icon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184" y="1524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ãface recognition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2768" y="1646238"/>
            <a:ext cx="3529723" cy="185310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2709573" y="2723198"/>
            <a:ext cx="757403" cy="1235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5" name="Elbow Connector 14"/>
          <p:cNvCxnSpPr>
            <a:stCxn id="12292" idx="3"/>
            <a:endCxn id="6" idx="0"/>
          </p:cNvCxnSpPr>
          <p:nvPr/>
        </p:nvCxnSpPr>
        <p:spPr>
          <a:xfrm flipH="1">
            <a:off x="1759999" y="2572791"/>
            <a:ext cx="5512492" cy="1937983"/>
          </a:xfrm>
          <a:prstGeom prst="bentConnector4">
            <a:avLst>
              <a:gd name="adj1" fmla="val -4147"/>
              <a:gd name="adj2" fmla="val 73905"/>
            </a:avLst>
          </a:prstGeom>
          <a:ln w="76200">
            <a:tailEnd type="triangle"/>
          </a:ln>
        </p:spPr>
        <p:style>
          <a:lnRef idx="1">
            <a:schemeClr val="dk1"/>
          </a:lnRef>
          <a:fillRef idx="0">
            <a:schemeClr val="dk1"/>
          </a:fillRef>
          <a:effectRef idx="0">
            <a:schemeClr val="dk1"/>
          </a:effectRef>
          <a:fontRef idx="minor">
            <a:schemeClr val="tx1"/>
          </a:fontRef>
        </p:style>
      </p:cxnSp>
      <p:grpSp>
        <p:nvGrpSpPr>
          <p:cNvPr id="16" name="Group 15"/>
          <p:cNvGrpSpPr/>
          <p:nvPr/>
        </p:nvGrpSpPr>
        <p:grpSpPr>
          <a:xfrm>
            <a:off x="355838" y="4154663"/>
            <a:ext cx="11404124" cy="2248479"/>
            <a:chOff x="1286184" y="4439676"/>
            <a:chExt cx="8811481" cy="1737304"/>
          </a:xfrm>
        </p:grpSpPr>
        <p:pic>
          <p:nvPicPr>
            <p:cNvPr id="5" name="圖片 8"/>
            <p:cNvPicPr/>
            <p:nvPr/>
          </p:nvPicPr>
          <p:blipFill>
            <a:blip r:embed="rId4"/>
            <a:stretch>
              <a:fillRect/>
            </a:stretch>
          </p:blipFill>
          <p:spPr>
            <a:xfrm rot="21344190">
              <a:off x="8054873" y="4439676"/>
              <a:ext cx="2042792" cy="1737304"/>
            </a:xfrm>
            <a:prstGeom prst="rect">
              <a:avLst/>
            </a:prstGeom>
          </p:spPr>
        </p:pic>
        <p:pic>
          <p:nvPicPr>
            <p:cNvPr id="6" name="Picture 4" descr="ç¸éåç"/>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6184" y="4714828"/>
              <a:ext cx="2169871" cy="12192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3685298" y="5448642"/>
              <a:ext cx="757403" cy="1235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7318143" y="5448642"/>
              <a:ext cx="757403" cy="1235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pic>
        <p:nvPicPr>
          <p:cNvPr id="17" name="Picture 16"/>
          <p:cNvPicPr>
            <a:picLocks noChangeAspect="1"/>
          </p:cNvPicPr>
          <p:nvPr/>
        </p:nvPicPr>
        <p:blipFill>
          <a:blip r:embed="rId6"/>
          <a:stretch>
            <a:fillRect/>
          </a:stretch>
        </p:blipFill>
        <p:spPr>
          <a:xfrm>
            <a:off x="4408766" y="4534636"/>
            <a:ext cx="3786188" cy="1554197"/>
          </a:xfrm>
          <a:prstGeom prst="rect">
            <a:avLst/>
          </a:prstGeom>
        </p:spPr>
      </p:pic>
    </p:spTree>
    <p:extLst>
      <p:ext uri="{BB962C8B-B14F-4D97-AF65-F5344CB8AC3E}">
        <p14:creationId xmlns:p14="http://schemas.microsoft.com/office/powerpoint/2010/main" val="28164087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個人精準行銷演示</a:t>
            </a:r>
            <a:r>
              <a:rPr lang="en-US" altLang="zh-TW" dirty="0"/>
              <a:t/>
            </a:r>
            <a:br>
              <a:rPr lang="en-US" altLang="zh-TW" dirty="0"/>
            </a:br>
            <a:r>
              <a:rPr lang="en-US" altLang="zh-TW" sz="4000" dirty="0" smtClean="0"/>
              <a:t>Demo</a:t>
            </a:r>
            <a:endParaRPr lang="zh-TW" altLang="en-US" dirty="0"/>
          </a:p>
        </p:txBody>
      </p:sp>
      <p:sp>
        <p:nvSpPr>
          <p:cNvPr id="3" name="Content Placeholder 2"/>
          <p:cNvSpPr>
            <a:spLocks noGrp="1"/>
          </p:cNvSpPr>
          <p:nvPr>
            <p:ph idx="1"/>
          </p:nvPr>
        </p:nvSpPr>
        <p:spPr/>
        <p:txBody>
          <a:bodyPr/>
          <a:lstStyle/>
          <a:p>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106</a:t>
            </a:fld>
            <a:endParaRPr lang="en-US"/>
          </a:p>
        </p:txBody>
      </p:sp>
      <p:grpSp>
        <p:nvGrpSpPr>
          <p:cNvPr id="5" name="Group 4"/>
          <p:cNvGrpSpPr/>
          <p:nvPr/>
        </p:nvGrpSpPr>
        <p:grpSpPr>
          <a:xfrm>
            <a:off x="3341058" y="2168723"/>
            <a:ext cx="5726742" cy="2700259"/>
            <a:chOff x="2553658" y="3235523"/>
            <a:chExt cx="5726742" cy="2700259"/>
          </a:xfrm>
        </p:grpSpPr>
        <p:pic>
          <p:nvPicPr>
            <p:cNvPr id="6" name="Picture 2" descr="Image result for pytorch image d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175" y="3235523"/>
              <a:ext cx="2562225" cy="25622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53658" y="3719791"/>
              <a:ext cx="3802644" cy="2215991"/>
            </a:xfrm>
            <a:prstGeom prst="rect">
              <a:avLst/>
            </a:prstGeom>
          </p:spPr>
          <p:txBody>
            <a:bodyPr wrap="none">
              <a:spAutoFit/>
            </a:bodyPr>
            <a:lstStyle/>
            <a:p>
              <a:r>
                <a:rPr lang="en-US" altLang="zh-TW" sz="13800" dirty="0" smtClean="0"/>
                <a:t>D</a:t>
              </a:r>
              <a:r>
                <a:rPr lang="x-none" altLang="zh-TW" sz="13800" dirty="0" smtClean="0"/>
                <a:t>em</a:t>
              </a:r>
              <a:endParaRPr lang="zh-TW" altLang="en-US" sz="13800" dirty="0"/>
            </a:p>
          </p:txBody>
        </p:sp>
      </p:grpSp>
    </p:spTree>
    <p:extLst>
      <p:ext uri="{BB962C8B-B14F-4D97-AF65-F5344CB8AC3E}">
        <p14:creationId xmlns:p14="http://schemas.microsoft.com/office/powerpoint/2010/main" val="9141565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709740"/>
            <a:ext cx="10933429" cy="2852737"/>
          </a:xfrm>
        </p:spPr>
        <p:txBody>
          <a:bodyPr>
            <a:normAutofit/>
          </a:bodyPr>
          <a:lstStyle/>
          <a:p>
            <a:r>
              <a:rPr lang="zh-TW" altLang="en-US" sz="5400" b="1" dirty="0">
                <a:solidFill>
                  <a:schemeClr val="accent2"/>
                </a:solidFill>
              </a:rPr>
              <a:t>問題</a:t>
            </a:r>
            <a:r>
              <a:rPr lang="en-US" altLang="zh-TW" sz="5400" b="1" dirty="0" smtClean="0">
                <a:solidFill>
                  <a:schemeClr val="accent2"/>
                </a:solidFill>
              </a:rPr>
              <a:t>2-5</a:t>
            </a:r>
            <a:r>
              <a:rPr lang="en-US" altLang="zh-TW" sz="5400" b="1" dirty="0" smtClean="0">
                <a:solidFill>
                  <a:srgbClr val="4271FD"/>
                </a:solidFill>
              </a:rPr>
              <a:t/>
            </a:r>
            <a:br>
              <a:rPr lang="en-US" altLang="zh-TW" sz="5400" b="1" dirty="0" smtClean="0">
                <a:solidFill>
                  <a:srgbClr val="4271FD"/>
                </a:solidFill>
              </a:rPr>
            </a:br>
            <a:r>
              <a:rPr lang="zh-TW" altLang="en-US" sz="5400" b="1" dirty="0" smtClean="0">
                <a:solidFill>
                  <a:srgbClr val="4271FD"/>
                </a:solidFill>
              </a:rPr>
              <a:t>如果我想學，有資源</a:t>
            </a:r>
            <a:r>
              <a:rPr lang="en-US" altLang="zh-TW" sz="5400" b="1" dirty="0" smtClean="0">
                <a:solidFill>
                  <a:srgbClr val="4271FD"/>
                </a:solidFill>
              </a:rPr>
              <a:t>?</a:t>
            </a:r>
            <a:endParaRPr lang="zh-TW" altLang="en-US" sz="5400" b="1" dirty="0">
              <a:solidFill>
                <a:srgbClr val="4271FD"/>
              </a:solidFill>
            </a:endParaRPr>
          </a:p>
        </p:txBody>
      </p:sp>
      <p:sp>
        <p:nvSpPr>
          <p:cNvPr id="6" name="Text Placeholder 5"/>
          <p:cNvSpPr>
            <a:spLocks noGrp="1"/>
          </p:cNvSpPr>
          <p:nvPr>
            <p:ph type="body" idx="1"/>
          </p:nvPr>
        </p:nvSpPr>
        <p:spPr/>
        <p:txBody>
          <a:bodyPr/>
          <a:lstStyle/>
          <a:p>
            <a:r>
              <a:rPr lang="zh-TW" altLang="en-US" b="1" dirty="0"/>
              <a:t>個人精準行</a:t>
            </a:r>
            <a:r>
              <a:rPr lang="zh-TW" altLang="en-US" b="1" dirty="0" smtClean="0"/>
              <a:t>銷演示</a:t>
            </a:r>
            <a:endParaRPr lang="zh-TW" altLang="en-US" b="1" dirty="0"/>
          </a:p>
        </p:txBody>
      </p:sp>
      <p:sp>
        <p:nvSpPr>
          <p:cNvPr id="4" name="Slide Number Placeholder 3"/>
          <p:cNvSpPr>
            <a:spLocks noGrp="1"/>
          </p:cNvSpPr>
          <p:nvPr>
            <p:ph type="sldNum" sz="quarter" idx="12"/>
          </p:nvPr>
        </p:nvSpPr>
        <p:spPr/>
        <p:txBody>
          <a:bodyPr/>
          <a:lstStyle/>
          <a:p>
            <a:fld id="{B3561BA9-CDCF-4958-B8AB-66F3BF063E13}" type="slidenum">
              <a:rPr lang="en-US" smtClean="0"/>
              <a:t>107</a:t>
            </a:fld>
            <a:endParaRPr lang="en-US"/>
          </a:p>
        </p:txBody>
      </p:sp>
    </p:spTree>
    <p:extLst>
      <p:ext uri="{BB962C8B-B14F-4D97-AF65-F5344CB8AC3E}">
        <p14:creationId xmlns:p14="http://schemas.microsoft.com/office/powerpoint/2010/main" val="7968774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個人精準行銷學</a:t>
            </a:r>
            <a:r>
              <a:rPr lang="zh-TW" altLang="en-US" dirty="0" smtClean="0"/>
              <a:t>習資源</a:t>
            </a:r>
            <a:r>
              <a:rPr lang="en-US" altLang="zh-TW" dirty="0"/>
              <a:t/>
            </a:r>
            <a:br>
              <a:rPr lang="en-US" altLang="zh-TW" dirty="0"/>
            </a:br>
            <a:r>
              <a:rPr lang="zh-TW" altLang="en-US" sz="3600" dirty="0" smtClean="0"/>
              <a:t>請參考</a:t>
            </a:r>
            <a:endParaRPr lang="zh-TW" altLang="en-US" dirty="0"/>
          </a:p>
        </p:txBody>
      </p:sp>
      <p:sp>
        <p:nvSpPr>
          <p:cNvPr id="3" name="Content Placeholder 2"/>
          <p:cNvSpPr>
            <a:spLocks noGrp="1"/>
          </p:cNvSpPr>
          <p:nvPr>
            <p:ph idx="1"/>
          </p:nvPr>
        </p:nvSpPr>
        <p:spPr/>
        <p:txBody>
          <a:bodyPr/>
          <a:lstStyle/>
          <a:p>
            <a:r>
              <a:rPr lang="zh-TW" altLang="en-US" dirty="0" smtClean="0"/>
              <a:t>先導知識</a:t>
            </a:r>
            <a:endParaRPr lang="en-US" altLang="zh-TW" dirty="0" smtClean="0"/>
          </a:p>
          <a:p>
            <a:pPr lvl="1"/>
            <a:r>
              <a:rPr lang="zh-TW" altLang="en-US" dirty="0" smtClean="0"/>
              <a:t>機器學習 </a:t>
            </a:r>
            <a:r>
              <a:rPr lang="en-US" altLang="zh-TW" dirty="0"/>
              <a:t>-MDS</a:t>
            </a:r>
            <a:r>
              <a:rPr lang="zh-TW" altLang="en-US" dirty="0"/>
              <a:t>實作</a:t>
            </a:r>
            <a:r>
              <a:rPr lang="en-US" altLang="zh-TW" dirty="0"/>
              <a:t>_#01_</a:t>
            </a:r>
            <a:r>
              <a:rPr lang="zh-TW" altLang="en-US" dirty="0"/>
              <a:t>資料科學趨勢與工具資</a:t>
            </a:r>
            <a:r>
              <a:rPr lang="zh-TW" altLang="en-US" dirty="0" smtClean="0"/>
              <a:t>源</a:t>
            </a:r>
            <a:r>
              <a:rPr lang="zh-TW" altLang="en-US" dirty="0"/>
              <a:t> </a:t>
            </a:r>
            <a:r>
              <a:rPr lang="en-US" altLang="zh-TW" dirty="0" smtClean="0"/>
              <a:t>–</a:t>
            </a:r>
            <a:r>
              <a:rPr lang="zh-TW" altLang="en-US" dirty="0" smtClean="0"/>
              <a:t> </a:t>
            </a:r>
            <a:r>
              <a:rPr lang="en-US" altLang="zh-TW" dirty="0" smtClean="0"/>
              <a:t>p.17</a:t>
            </a:r>
            <a:r>
              <a:rPr lang="zh-TW" altLang="en-US" dirty="0" smtClean="0"/>
              <a:t> </a:t>
            </a:r>
            <a:endParaRPr lang="en-US" altLang="zh-TW" dirty="0" smtClean="0"/>
          </a:p>
          <a:p>
            <a:pPr lvl="1"/>
            <a:r>
              <a:rPr lang="zh-TW" altLang="en-US" dirty="0" smtClean="0"/>
              <a:t>深度學習實踐框架</a:t>
            </a:r>
            <a:r>
              <a:rPr lang="en-US" altLang="zh-TW" dirty="0"/>
              <a:t>-MDS</a:t>
            </a:r>
            <a:r>
              <a:rPr lang="zh-TW" altLang="en-US" dirty="0"/>
              <a:t>實作</a:t>
            </a:r>
            <a:r>
              <a:rPr lang="en-US" altLang="zh-TW" dirty="0"/>
              <a:t>_#01_</a:t>
            </a:r>
            <a:r>
              <a:rPr lang="zh-TW" altLang="en-US" dirty="0"/>
              <a:t>資料科學趨勢與工具資源 </a:t>
            </a:r>
            <a:r>
              <a:rPr lang="en-US" altLang="zh-TW" dirty="0"/>
              <a:t>–</a:t>
            </a:r>
            <a:r>
              <a:rPr lang="zh-TW" altLang="en-US" dirty="0"/>
              <a:t> </a:t>
            </a:r>
            <a:r>
              <a:rPr lang="en-US" altLang="zh-TW" dirty="0" smtClean="0"/>
              <a:t>p.19</a:t>
            </a:r>
            <a:endParaRPr lang="en-US" altLang="zh-TW" dirty="0"/>
          </a:p>
          <a:p>
            <a:r>
              <a:rPr lang="zh-TW" altLang="en-US" dirty="0" smtClean="0"/>
              <a:t>實踐範例可參考 </a:t>
            </a:r>
            <a:r>
              <a:rPr lang="en-US" altLang="zh-TW" dirty="0" smtClean="0">
                <a:hlinkClick r:id="rId3"/>
              </a:rPr>
              <a:t>https</a:t>
            </a:r>
            <a:r>
              <a:rPr lang="zh-TW" altLang="en-US" dirty="0" smtClean="0">
                <a:hlinkClick r:id="rId3"/>
              </a:rPr>
              <a:t>：</a:t>
            </a:r>
            <a:r>
              <a:rPr lang="en-US" altLang="zh-TW" dirty="0" smtClean="0">
                <a:hlinkClick r:id="rId3"/>
              </a:rPr>
              <a:t>//github.com/maciejkula/spotlight</a:t>
            </a:r>
            <a:endParaRPr lang="en-US" altLang="zh-TW" dirty="0" smtClean="0"/>
          </a:p>
          <a:p>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108</a:t>
            </a:fld>
            <a:endParaRPr lang="en-US"/>
          </a:p>
        </p:txBody>
      </p:sp>
    </p:spTree>
    <p:extLst>
      <p:ext uri="{BB962C8B-B14F-4D97-AF65-F5344CB8AC3E}">
        <p14:creationId xmlns:p14="http://schemas.microsoft.com/office/powerpoint/2010/main" val="30453478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1" y="1465943"/>
            <a:ext cx="10515600" cy="2283734"/>
          </a:xfrm>
        </p:spPr>
        <p:txBody>
          <a:bodyPr>
            <a:normAutofit fontScale="90000"/>
          </a:bodyPr>
          <a:lstStyle/>
          <a:p>
            <a:pPr defTabSz="914400">
              <a:lnSpc>
                <a:spcPct val="100000"/>
              </a:lnSpc>
              <a:spcBef>
                <a:spcPts val="0"/>
              </a:spcBef>
              <a:defRPr/>
            </a:pPr>
            <a:r>
              <a:rPr lang="zh-TW" altLang="en-US" b="1" dirty="0" smtClean="0">
                <a:solidFill>
                  <a:schemeClr val="accent2"/>
                </a:solidFill>
              </a:rPr>
              <a:t>問題</a:t>
            </a:r>
            <a:r>
              <a:rPr lang="en-US" altLang="zh-TW" b="1" dirty="0" smtClean="0">
                <a:solidFill>
                  <a:schemeClr val="accent2"/>
                </a:solidFill>
              </a:rPr>
              <a:t>3</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怎</a:t>
            </a:r>
            <a:r>
              <a:rPr lang="zh-TW" altLang="en-US" b="1" dirty="0">
                <a:solidFill>
                  <a:srgbClr val="4271FD"/>
                </a:solidFill>
              </a:rPr>
              <a:t>麼知道商品之間的競合關係？那</a:t>
            </a:r>
            <a:r>
              <a:rPr lang="en-US" altLang="zh-TW" b="1" dirty="0">
                <a:solidFill>
                  <a:srgbClr val="4271FD"/>
                </a:solidFill>
              </a:rPr>
              <a:t>…</a:t>
            </a:r>
            <a:r>
              <a:rPr lang="zh-TW" altLang="en-US" b="1" dirty="0">
                <a:solidFill>
                  <a:srgbClr val="4271FD"/>
                </a:solidFill>
              </a:rPr>
              <a:t>可以量化嗎</a:t>
            </a:r>
            <a:r>
              <a:rPr lang="zh-TW" altLang="en-US"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49677"/>
            <a:ext cx="10515600" cy="1500187"/>
          </a:xfrm>
        </p:spPr>
        <p:txBody>
          <a:bodyPr>
            <a:normAutofit/>
          </a:bodyPr>
          <a:lstStyle/>
          <a:p>
            <a:pPr marL="0" lvl="1" defTabSz="914400">
              <a:lnSpc>
                <a:spcPct val="100000"/>
              </a:lnSpc>
              <a:spcBef>
                <a:spcPts val="0"/>
              </a:spcBef>
              <a:defRPr/>
            </a:pPr>
            <a:r>
              <a:rPr lang="zh-TW" altLang="en-US" sz="2400" b="1" i="1" dirty="0"/>
              <a:t>實戰主題</a:t>
            </a:r>
            <a:r>
              <a:rPr lang="en-US" altLang="zh-TW" sz="2400" b="1" i="1" dirty="0" smtClean="0"/>
              <a:t>3</a:t>
            </a:r>
            <a:r>
              <a:rPr lang="zh-TW" altLang="en-US" sz="2400" b="1" i="1" dirty="0" smtClean="0"/>
              <a:t>：馬</a:t>
            </a:r>
            <a:r>
              <a:rPr lang="zh-TW" altLang="en-US" sz="2400" b="1" i="1" dirty="0"/>
              <a:t>可夫機率模</a:t>
            </a:r>
            <a:r>
              <a:rPr lang="zh-TW" altLang="en-US" sz="2400" b="1" i="1" dirty="0" smtClean="0"/>
              <a:t>型</a:t>
            </a:r>
            <a:endParaRPr lang="zh-TW" altLang="en-US" b="1" i="1" dirty="0"/>
          </a:p>
        </p:txBody>
      </p:sp>
      <p:sp>
        <p:nvSpPr>
          <p:cNvPr id="4" name="Slide Number Placeholder 3"/>
          <p:cNvSpPr>
            <a:spLocks noGrp="1"/>
          </p:cNvSpPr>
          <p:nvPr>
            <p:ph type="sldNum" sz="quarter" idx="12"/>
          </p:nvPr>
        </p:nvSpPr>
        <p:spPr/>
        <p:txBody>
          <a:bodyPr/>
          <a:lstStyle/>
          <a:p>
            <a:fld id="{B3561BA9-CDCF-4958-B8AB-66F3BF063E13}" type="slidenum">
              <a:rPr lang="en-US" smtClean="0"/>
              <a:t>109</a:t>
            </a:fld>
            <a:endParaRPr lang="en-US"/>
          </a:p>
        </p:txBody>
      </p:sp>
    </p:spTree>
    <p:extLst>
      <p:ext uri="{BB962C8B-B14F-4D97-AF65-F5344CB8AC3E}">
        <p14:creationId xmlns:p14="http://schemas.microsoft.com/office/powerpoint/2010/main" val="3386032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大</a:t>
            </a:r>
            <a:r>
              <a:rPr lang="zh-TW" altLang="en-US" dirty="0" smtClean="0"/>
              <a:t>綱 </a:t>
            </a:r>
            <a:r>
              <a:rPr lang="en-US" altLang="zh-TW" dirty="0" smtClean="0"/>
              <a:t>-</a:t>
            </a:r>
            <a:r>
              <a:rPr lang="zh-TW" altLang="en-US" dirty="0"/>
              <a:t>目</a:t>
            </a:r>
            <a:r>
              <a:rPr lang="zh-TW" altLang="en-US" dirty="0" smtClean="0"/>
              <a:t>標</a:t>
            </a:r>
            <a:r>
              <a:rPr lang="zh-TW" altLang="en-US" dirty="0"/>
              <a:t>市場</a:t>
            </a:r>
            <a:r>
              <a:rPr lang="zh-TW" altLang="en-US" dirty="0" smtClean="0"/>
              <a:t>篩選</a:t>
            </a:r>
            <a:endParaRPr lang="zh-TW" altLang="en-US" dirty="0"/>
          </a:p>
        </p:txBody>
      </p:sp>
      <p:sp>
        <p:nvSpPr>
          <p:cNvPr id="3" name="Content Placeholder 2"/>
          <p:cNvSpPr>
            <a:spLocks noGrp="1"/>
          </p:cNvSpPr>
          <p:nvPr>
            <p:ph idx="1"/>
          </p:nvPr>
        </p:nvSpPr>
        <p:spPr>
          <a:xfrm>
            <a:off x="838200" y="1825625"/>
            <a:ext cx="10515600" cy="4895851"/>
          </a:xfrm>
        </p:spPr>
        <p:txBody>
          <a:bodyPr>
            <a:normAutofit/>
          </a:bodyPr>
          <a:lstStyle/>
          <a:p>
            <a:r>
              <a:rPr lang="zh-TW" altLang="en-US" dirty="0" smtClean="0"/>
              <a:t>機</a:t>
            </a:r>
            <a:r>
              <a:rPr lang="zh-TW" altLang="en-US" dirty="0" smtClean="0"/>
              <a:t>器學習概論</a:t>
            </a:r>
            <a:endParaRPr lang="en-US" altLang="zh-TW" dirty="0" smtClean="0"/>
          </a:p>
          <a:p>
            <a:r>
              <a:rPr lang="zh-TW" altLang="en-US" dirty="0" smtClean="0"/>
              <a:t>機器學習</a:t>
            </a:r>
            <a:r>
              <a:rPr lang="zh-TW" altLang="en-US" dirty="0"/>
              <a:t>模</a:t>
            </a:r>
            <a:r>
              <a:rPr lang="zh-TW" altLang="en-US" dirty="0" smtClean="0"/>
              <a:t>型</a:t>
            </a:r>
            <a:r>
              <a:rPr lang="zh-TW" altLang="en-US" dirty="0"/>
              <a:t>介</a:t>
            </a:r>
            <a:r>
              <a:rPr lang="zh-TW" altLang="en-US" dirty="0" smtClean="0"/>
              <a:t>紹</a:t>
            </a:r>
            <a:endParaRPr lang="en-US" altLang="zh-TW" dirty="0" smtClean="0"/>
          </a:p>
          <a:p>
            <a:r>
              <a:rPr lang="zh-TW" altLang="en-US" dirty="0" smtClean="0"/>
              <a:t>行</a:t>
            </a:r>
            <a:r>
              <a:rPr lang="zh-TW" altLang="en-US" dirty="0" smtClean="0"/>
              <a:t>銷模型實</a:t>
            </a:r>
            <a:r>
              <a:rPr lang="zh-TW" altLang="en-US" dirty="0" smtClean="0"/>
              <a:t>戰（</a:t>
            </a:r>
            <a:r>
              <a:rPr lang="en-US" altLang="zh-TW" dirty="0" smtClean="0"/>
              <a:t>1</a:t>
            </a:r>
            <a:r>
              <a:rPr lang="zh-TW" altLang="en-US" dirty="0" smtClean="0"/>
              <a:t>） </a:t>
            </a:r>
            <a:r>
              <a:rPr lang="en-US" altLang="zh-TW" dirty="0" smtClean="0"/>
              <a:t>-</a:t>
            </a:r>
            <a:r>
              <a:rPr lang="zh-TW" altLang="en-US" dirty="0" smtClean="0"/>
              <a:t> 銀行金融商品行銷案例</a:t>
            </a:r>
            <a:endParaRPr lang="en-US" altLang="zh-TW" dirty="0" smtClean="0"/>
          </a:p>
          <a:p>
            <a:r>
              <a:rPr lang="zh-TW" altLang="en-US" dirty="0"/>
              <a:t>利</a:t>
            </a:r>
            <a:r>
              <a:rPr lang="zh-TW" altLang="en-US" dirty="0" smtClean="0"/>
              <a:t>潤評估模型</a:t>
            </a:r>
            <a:endParaRPr lang="en-US" altLang="zh-TW" dirty="0" smtClean="0"/>
          </a:p>
          <a:p>
            <a:endParaRPr lang="en-US" altLang="zh-TW" dirty="0" smtClean="0"/>
          </a:p>
          <a:p>
            <a:r>
              <a:rPr lang="zh-TW" altLang="en-US" dirty="0" smtClean="0"/>
              <a:t>自然語言處理解析</a:t>
            </a:r>
            <a:endParaRPr lang="en-US" altLang="zh-TW" dirty="0" smtClean="0"/>
          </a:p>
          <a:p>
            <a:r>
              <a:rPr lang="zh-TW" altLang="en-US" dirty="0" smtClean="0"/>
              <a:t>行</a:t>
            </a:r>
            <a:r>
              <a:rPr lang="zh-TW" altLang="en-US" dirty="0"/>
              <a:t>銷模型</a:t>
            </a:r>
            <a:r>
              <a:rPr lang="zh-TW" altLang="en-US" dirty="0" smtClean="0"/>
              <a:t>實戰（</a:t>
            </a:r>
            <a:r>
              <a:rPr lang="en-US" altLang="zh-TW" dirty="0" smtClean="0"/>
              <a:t>2</a:t>
            </a:r>
            <a:r>
              <a:rPr lang="zh-TW" altLang="en-US" dirty="0" smtClean="0"/>
              <a:t>）</a:t>
            </a:r>
            <a:r>
              <a:rPr lang="en-US" altLang="zh-TW" dirty="0"/>
              <a:t> -</a:t>
            </a:r>
            <a:r>
              <a:rPr lang="zh-TW" altLang="en-US" dirty="0"/>
              <a:t> </a:t>
            </a:r>
            <a:r>
              <a:rPr lang="en-US" altLang="zh-TW" dirty="0" err="1" smtClean="0"/>
              <a:t>Urcosme</a:t>
            </a:r>
            <a:r>
              <a:rPr lang="zh-TW" altLang="en-US" dirty="0" smtClean="0"/>
              <a:t>案例 </a:t>
            </a:r>
            <a:endParaRPr lang="en-US" altLang="zh-TW" dirty="0" smtClean="0"/>
          </a:p>
          <a:p>
            <a:pPr marL="57150" indent="0">
              <a:buNone/>
            </a:pPr>
            <a:endParaRPr lang="en-US" altLang="zh-TW"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11</a:t>
            </a:fld>
            <a:endParaRPr lang="en-US"/>
          </a:p>
        </p:txBody>
      </p:sp>
    </p:spTree>
    <p:extLst>
      <p:ext uri="{BB962C8B-B14F-4D97-AF65-F5344CB8AC3E}">
        <p14:creationId xmlns:p14="http://schemas.microsoft.com/office/powerpoint/2010/main" val="799750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馬可夫機率模型概</a:t>
            </a:r>
            <a:r>
              <a:rPr lang="zh-TW" altLang="en-US" dirty="0"/>
              <a:t>論</a:t>
            </a:r>
          </a:p>
        </p:txBody>
      </p:sp>
      <p:sp>
        <p:nvSpPr>
          <p:cNvPr id="3" name="Content Placeholder 2"/>
          <p:cNvSpPr>
            <a:spLocks noGrp="1"/>
          </p:cNvSpPr>
          <p:nvPr>
            <p:ph idx="1"/>
          </p:nvPr>
        </p:nvSpPr>
        <p:spPr/>
        <p:txBody>
          <a:bodyPr/>
          <a:lstStyle/>
          <a:p>
            <a:r>
              <a:rPr lang="zh-TW" altLang="en-US" dirty="0" smtClean="0"/>
              <a:t>使用馬可夫鍊機率模型，我們可以記錄顧客的產品購買軌跡，進行後續產品競爭或結盟之策略</a:t>
            </a:r>
            <a:endParaRPr lang="en-US" altLang="zh-TW" dirty="0" smtClean="0"/>
          </a:p>
          <a:p>
            <a:r>
              <a:rPr lang="zh-TW" altLang="en-US" dirty="0" smtClean="0"/>
              <a:t>知道競爭者與互補者</a:t>
            </a:r>
            <a:r>
              <a:rPr lang="en-US" altLang="zh-TW" dirty="0" smtClean="0"/>
              <a:t>/</a:t>
            </a:r>
            <a:r>
              <a:rPr lang="zh-TW" altLang="en-US" dirty="0" smtClean="0"/>
              <a:t>轉換者</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110</a:t>
            </a:fld>
            <a:endParaRPr lang="en-US"/>
          </a:p>
        </p:txBody>
      </p:sp>
    </p:spTree>
    <p:extLst>
      <p:ext uri="{BB962C8B-B14F-4D97-AF65-F5344CB8AC3E}">
        <p14:creationId xmlns:p14="http://schemas.microsoft.com/office/powerpoint/2010/main" val="232900254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馬可夫機率模型概</a:t>
            </a:r>
            <a:r>
              <a:rPr lang="zh-TW" altLang="en-US" dirty="0" smtClean="0"/>
              <a:t>論</a:t>
            </a:r>
            <a:r>
              <a:rPr lang="en-US" altLang="zh-TW" dirty="0" smtClean="0"/>
              <a:t/>
            </a:r>
            <a:br>
              <a:rPr lang="en-US" altLang="zh-TW" dirty="0" smtClean="0"/>
            </a:br>
            <a:r>
              <a:rPr lang="zh-TW" altLang="en-US" dirty="0"/>
              <a:t>範例</a:t>
            </a:r>
          </a:p>
        </p:txBody>
      </p:sp>
      <p:sp>
        <p:nvSpPr>
          <p:cNvPr id="4" name="Slide Number Placeholder 3"/>
          <p:cNvSpPr>
            <a:spLocks noGrp="1"/>
          </p:cNvSpPr>
          <p:nvPr>
            <p:ph type="sldNum" sz="quarter" idx="12"/>
          </p:nvPr>
        </p:nvSpPr>
        <p:spPr/>
        <p:txBody>
          <a:bodyPr/>
          <a:lstStyle/>
          <a:p>
            <a:fld id="{B3561BA9-CDCF-4958-B8AB-66F3BF063E13}" type="slidenum">
              <a:rPr lang="en-US" smtClean="0"/>
              <a:t>111</a:t>
            </a:fld>
            <a:endParaRPr lang="en-US"/>
          </a:p>
        </p:txBody>
      </p:sp>
      <p:sp>
        <p:nvSpPr>
          <p:cNvPr id="5" name="Rectangle 4"/>
          <p:cNvSpPr/>
          <p:nvPr/>
        </p:nvSpPr>
        <p:spPr>
          <a:xfrm>
            <a:off x="1102859" y="1864249"/>
            <a:ext cx="6096000" cy="1512209"/>
          </a:xfrm>
          <a:prstGeom prst="rect">
            <a:avLst/>
          </a:prstGeom>
        </p:spPr>
        <p:txBody>
          <a:bodyPr>
            <a:spAutoFit/>
          </a:bodyPr>
          <a:lstStyle/>
          <a:p>
            <a:pPr defTabSz="913765" eaLnBrk="1" hangingPunct="1">
              <a:lnSpc>
                <a:spcPct val="90000"/>
              </a:lnSpc>
              <a:spcBef>
                <a:spcPts val="1000"/>
              </a:spcBef>
              <a:buClr>
                <a:srgbClr val="3333FF"/>
              </a:buClr>
            </a:pPr>
            <a:r>
              <a:rPr lang="en-US" altLang="zh-TW" sz="2800" dirty="0">
                <a:latin typeface="Times New Roman" panose="02020603050405020304" pitchFamily="18" charset="0"/>
                <a:ea typeface="+mj-ea"/>
                <a:cs typeface="Times New Roman" pitchFamily="18" charset="0"/>
              </a:rPr>
              <a:t>C1 -&gt; C2 -&gt; C3 -&gt; purchase</a:t>
            </a:r>
          </a:p>
          <a:p>
            <a:pPr defTabSz="913765" eaLnBrk="1" hangingPunct="1">
              <a:lnSpc>
                <a:spcPct val="90000"/>
              </a:lnSpc>
              <a:spcBef>
                <a:spcPts val="1000"/>
              </a:spcBef>
              <a:buClr>
                <a:srgbClr val="3333FF"/>
              </a:buClr>
            </a:pPr>
            <a:r>
              <a:rPr lang="en-US" altLang="zh-TW" sz="2800" dirty="0">
                <a:latin typeface="Times New Roman" panose="02020603050405020304" pitchFamily="18" charset="0"/>
                <a:ea typeface="+mj-ea"/>
                <a:cs typeface="Times New Roman" pitchFamily="18" charset="0"/>
              </a:rPr>
              <a:t>C1 -&gt; unsuccessful conversion</a:t>
            </a:r>
          </a:p>
          <a:p>
            <a:pPr defTabSz="913765" eaLnBrk="1" hangingPunct="1">
              <a:lnSpc>
                <a:spcPct val="90000"/>
              </a:lnSpc>
              <a:spcBef>
                <a:spcPts val="1000"/>
              </a:spcBef>
              <a:buClr>
                <a:srgbClr val="3333FF"/>
              </a:buClr>
            </a:pPr>
            <a:r>
              <a:rPr lang="en-US" altLang="zh-TW" sz="2800" dirty="0">
                <a:latin typeface="Times New Roman" panose="02020603050405020304" pitchFamily="18" charset="0"/>
                <a:ea typeface="+mj-ea"/>
                <a:cs typeface="Times New Roman" pitchFamily="18" charset="0"/>
              </a:rPr>
              <a:t>C2 -&gt; C3 -&gt; unsuccessful conversion</a:t>
            </a:r>
          </a:p>
        </p:txBody>
      </p:sp>
      <p:graphicFrame>
        <p:nvGraphicFramePr>
          <p:cNvPr id="6" name="Table 5"/>
          <p:cNvGraphicFramePr>
            <a:graphicFrameLocks noGrp="1"/>
          </p:cNvGraphicFramePr>
          <p:nvPr>
            <p:extLst>
              <p:ext uri="{D42A27DB-BD31-4B8C-83A1-F6EECF244321}">
                <p14:modId xmlns:p14="http://schemas.microsoft.com/office/powerpoint/2010/main" val="3289051273"/>
              </p:ext>
            </p:extLst>
          </p:nvPr>
        </p:nvGraphicFramePr>
        <p:xfrm>
          <a:off x="978909" y="3741951"/>
          <a:ext cx="10976025" cy="2255520"/>
        </p:xfrm>
        <a:graphic>
          <a:graphicData uri="http://schemas.openxmlformats.org/drawingml/2006/table">
            <a:tbl>
              <a:tblPr/>
              <a:tblGrid>
                <a:gridCol w="3658675">
                  <a:extLst>
                    <a:ext uri="{9D8B030D-6E8A-4147-A177-3AD203B41FA5}">
                      <a16:colId xmlns:a16="http://schemas.microsoft.com/office/drawing/2014/main" val="2853869938"/>
                    </a:ext>
                  </a:extLst>
                </a:gridCol>
                <a:gridCol w="3658675">
                  <a:extLst>
                    <a:ext uri="{9D8B030D-6E8A-4147-A177-3AD203B41FA5}">
                      <a16:colId xmlns:a16="http://schemas.microsoft.com/office/drawing/2014/main" val="4158384527"/>
                    </a:ext>
                  </a:extLst>
                </a:gridCol>
                <a:gridCol w="3658675">
                  <a:extLst>
                    <a:ext uri="{9D8B030D-6E8A-4147-A177-3AD203B41FA5}">
                      <a16:colId xmlns:a16="http://schemas.microsoft.com/office/drawing/2014/main" val="2624411778"/>
                    </a:ext>
                  </a:extLst>
                </a:gridCol>
              </a:tblGrid>
              <a:tr h="0">
                <a:tc>
                  <a:txBody>
                    <a:bodyPr/>
                    <a:lstStyle/>
                    <a:p>
                      <a:pPr algn="l" fontAlgn="ctr"/>
                      <a:r>
                        <a:rPr lang="en-US" b="1" dirty="0">
                          <a:effectLst/>
                        </a:rPr>
                        <a:t>1 - Customer journey</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effectLst/>
                        </a:rPr>
                        <a:t>2 - Transformation</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effectLst/>
                        </a:rPr>
                        <a:t>3 - Splitting for pairs</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2613226883"/>
                  </a:ext>
                </a:extLst>
              </a:tr>
              <a:tr h="0">
                <a:tc>
                  <a:txBody>
                    <a:bodyPr/>
                    <a:lstStyle/>
                    <a:p>
                      <a:pPr algn="l" fontAlgn="t"/>
                      <a:r>
                        <a:rPr lang="en-US">
                          <a:effectLst/>
                        </a:rPr>
                        <a:t>C1 -&gt; C2 -&gt; C3 -&gt; purchase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effectLst/>
                        </a:rPr>
                        <a:t>（start） </a:t>
                      </a:r>
                      <a:r>
                        <a:rPr lang="en-US" dirty="0">
                          <a:effectLst/>
                        </a:rPr>
                        <a:t>-&gt; C1 -&gt; C2 -&gt; C3 -&gt; </a:t>
                      </a:r>
                      <a:r>
                        <a:rPr lang="en-US" dirty="0" smtClean="0">
                          <a:effectLst/>
                        </a:rPr>
                        <a:t>（conversion）</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effectLst/>
                        </a:rPr>
                        <a:t>（start） </a:t>
                      </a:r>
                      <a:r>
                        <a:rPr lang="en-US" dirty="0">
                          <a:effectLst/>
                        </a:rPr>
                        <a:t>-&gt; C1, C1 -&gt; C2, C2 -&gt; C3, C3 -&gt; </a:t>
                      </a:r>
                      <a:r>
                        <a:rPr lang="en-US" dirty="0" smtClean="0">
                          <a:effectLst/>
                        </a:rPr>
                        <a:t>（conversion）</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62989414"/>
                  </a:ext>
                </a:extLst>
              </a:tr>
              <a:tr h="0">
                <a:tc>
                  <a:txBody>
                    <a:bodyPr/>
                    <a:lstStyle/>
                    <a:p>
                      <a:pPr algn="l" fontAlgn="t"/>
                      <a:r>
                        <a:rPr lang="en-US">
                          <a:effectLst/>
                        </a:rPr>
                        <a:t>C1</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effectLst/>
                        </a:rPr>
                        <a:t>（start） </a:t>
                      </a:r>
                      <a:r>
                        <a:rPr lang="en-US" dirty="0">
                          <a:effectLst/>
                        </a:rPr>
                        <a:t>-&gt; C1 -&gt; </a:t>
                      </a:r>
                      <a:r>
                        <a:rPr lang="en-US" dirty="0" smtClean="0">
                          <a:effectLst/>
                        </a:rPr>
                        <a:t>（null）</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effectLst/>
                        </a:rPr>
                        <a:t>（start） </a:t>
                      </a:r>
                      <a:r>
                        <a:rPr lang="en-US" dirty="0">
                          <a:effectLst/>
                        </a:rPr>
                        <a:t>-&gt; C1, C1 -&gt; </a:t>
                      </a:r>
                      <a:r>
                        <a:rPr lang="en-US" dirty="0" smtClean="0">
                          <a:effectLst/>
                        </a:rPr>
                        <a:t>（null）</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747144452"/>
                  </a:ext>
                </a:extLst>
              </a:tr>
              <a:tr h="0">
                <a:tc>
                  <a:txBody>
                    <a:bodyPr/>
                    <a:lstStyle/>
                    <a:p>
                      <a:pPr algn="l" fontAlgn="t"/>
                      <a:r>
                        <a:rPr lang="en-US">
                          <a:effectLst/>
                        </a:rPr>
                        <a:t>C2 -&gt; C3</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smtClean="0">
                          <a:effectLst/>
                        </a:rPr>
                        <a:t>（start） </a:t>
                      </a:r>
                      <a:r>
                        <a:rPr lang="en-US" dirty="0">
                          <a:effectLst/>
                        </a:rPr>
                        <a:t>-&gt; C2 -&gt; C3 -&gt; </a:t>
                      </a:r>
                      <a:r>
                        <a:rPr lang="en-US" dirty="0" smtClean="0">
                          <a:effectLst/>
                        </a:rPr>
                        <a:t>（null）</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smtClean="0">
                          <a:effectLst/>
                        </a:rPr>
                        <a:t>（start） </a:t>
                      </a:r>
                      <a:r>
                        <a:rPr lang="en-US" dirty="0">
                          <a:effectLst/>
                        </a:rPr>
                        <a:t>-&gt; C2, C2 -&gt; C3, C3 -&gt; </a:t>
                      </a:r>
                      <a:r>
                        <a:rPr lang="en-US" dirty="0" smtClean="0">
                          <a:effectLst/>
                        </a:rPr>
                        <a:t>（null）</a:t>
                      </a:r>
                      <a:endParaRPr lang="en-US" dirty="0">
                        <a:effectLst/>
                      </a:endParaRP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6016004"/>
                  </a:ext>
                </a:extLst>
              </a:tr>
            </a:tbl>
          </a:graphicData>
        </a:graphic>
      </p:graphicFrame>
    </p:spTree>
    <p:extLst>
      <p:ext uri="{BB962C8B-B14F-4D97-AF65-F5344CB8AC3E}">
        <p14:creationId xmlns:p14="http://schemas.microsoft.com/office/powerpoint/2010/main" val="86701852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馬可夫機率模型概論</a:t>
            </a:r>
            <a:r>
              <a:rPr lang="en-US" altLang="zh-TW" dirty="0"/>
              <a:t/>
            </a:r>
            <a:br>
              <a:rPr lang="en-US" altLang="zh-TW" dirty="0"/>
            </a:br>
            <a:r>
              <a:rPr lang="zh-TW" altLang="en-US" dirty="0"/>
              <a:t>範例</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94165272"/>
              </p:ext>
            </p:extLst>
          </p:nvPr>
        </p:nvGraphicFramePr>
        <p:xfrm>
          <a:off x="1074056" y="1683667"/>
          <a:ext cx="10043888" cy="5037809"/>
        </p:xfrm>
        <a:graphic>
          <a:graphicData uri="http://schemas.openxmlformats.org/drawingml/2006/table">
            <a:tbl>
              <a:tblPr/>
              <a:tblGrid>
                <a:gridCol w="2510972">
                  <a:extLst>
                    <a:ext uri="{9D8B030D-6E8A-4147-A177-3AD203B41FA5}">
                      <a16:colId xmlns:a16="http://schemas.microsoft.com/office/drawing/2014/main" val="3425546823"/>
                    </a:ext>
                  </a:extLst>
                </a:gridCol>
                <a:gridCol w="2510972">
                  <a:extLst>
                    <a:ext uri="{9D8B030D-6E8A-4147-A177-3AD203B41FA5}">
                      <a16:colId xmlns:a16="http://schemas.microsoft.com/office/drawing/2014/main" val="618721894"/>
                    </a:ext>
                  </a:extLst>
                </a:gridCol>
                <a:gridCol w="2510972">
                  <a:extLst>
                    <a:ext uri="{9D8B030D-6E8A-4147-A177-3AD203B41FA5}">
                      <a16:colId xmlns:a16="http://schemas.microsoft.com/office/drawing/2014/main" val="1153926005"/>
                    </a:ext>
                  </a:extLst>
                </a:gridCol>
                <a:gridCol w="2510972">
                  <a:extLst>
                    <a:ext uri="{9D8B030D-6E8A-4147-A177-3AD203B41FA5}">
                      <a16:colId xmlns:a16="http://schemas.microsoft.com/office/drawing/2014/main" val="145072332"/>
                    </a:ext>
                  </a:extLst>
                </a:gridCol>
              </a:tblGrid>
              <a:tr h="488199">
                <a:tc>
                  <a:txBody>
                    <a:bodyPr/>
                    <a:lstStyle/>
                    <a:p>
                      <a:pPr algn="l" fontAlgn="ctr"/>
                      <a:r>
                        <a:rPr lang="en-US" sz="1600" b="1" dirty="0">
                          <a:effectLst/>
                        </a:rPr>
                        <a:t>from</a:t>
                      </a:r>
                    </a:p>
                  </a:txBody>
                  <a:tcPr marL="53065" marR="53065" marT="53065" marB="53065"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600" b="1">
                          <a:effectLst/>
                        </a:rPr>
                        <a:t>to</a:t>
                      </a:r>
                    </a:p>
                  </a:txBody>
                  <a:tcPr marL="53065" marR="53065" marT="53065" marB="53065"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600" b="1">
                          <a:effectLst/>
                        </a:rPr>
                        <a:t>probability</a:t>
                      </a:r>
                    </a:p>
                  </a:txBody>
                  <a:tcPr marL="53065" marR="53065" marT="53065" marB="53065"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600" b="1">
                          <a:effectLst/>
                        </a:rPr>
                        <a:t>total probability</a:t>
                      </a:r>
                    </a:p>
                  </a:txBody>
                  <a:tcPr marL="53065" marR="53065" marT="53065" marB="53065"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2418201040"/>
                  </a:ext>
                </a:extLst>
              </a:tr>
              <a:tr h="297165">
                <a:tc>
                  <a:txBody>
                    <a:bodyPr/>
                    <a:lstStyle/>
                    <a:p>
                      <a:pPr algn="l" fontAlgn="t"/>
                      <a:r>
                        <a:rPr lang="en-US" sz="1600" dirty="0" smtClean="0">
                          <a:effectLst/>
                        </a:rPr>
                        <a:t>（start）</a:t>
                      </a:r>
                      <a:endParaRPr lang="en-US" sz="1600" dirty="0">
                        <a:effectLst/>
                      </a:endParaRP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C1</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zh-TW" sz="1600">
                          <a:effectLst/>
                        </a:rPr>
                        <a:t>1/3</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rowSpan="2">
                  <a:txBody>
                    <a:bodyPr/>
                    <a:lstStyle/>
                    <a:p>
                      <a:pPr algn="l" fontAlgn="t"/>
                      <a:r>
                        <a:rPr lang="en-US" altLang="zh-TW" sz="1600">
                          <a:effectLst/>
                        </a:rPr>
                        <a:t>66.7%</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7449653"/>
                  </a:ext>
                </a:extLst>
              </a:tr>
              <a:tr h="297165">
                <a:tc>
                  <a:txBody>
                    <a:bodyPr/>
                    <a:lstStyle/>
                    <a:p>
                      <a:pPr algn="l" fontAlgn="t"/>
                      <a:r>
                        <a:rPr lang="en-US" sz="1600" dirty="0" smtClean="0">
                          <a:effectLst/>
                        </a:rPr>
                        <a:t>（start）</a:t>
                      </a:r>
                      <a:endParaRPr lang="en-US" sz="1600" dirty="0">
                        <a:effectLst/>
                      </a:endParaRP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C1</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ltLang="zh-TW" sz="1600">
                          <a:effectLst/>
                        </a:rPr>
                        <a:t>1/3</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vMerge="1">
                  <a:txBody>
                    <a:bodyPr/>
                    <a:lstStyle/>
                    <a:p>
                      <a:endParaRPr lang="zh-TW" altLang="en-US"/>
                    </a:p>
                  </a:txBody>
                  <a:tcPr/>
                </a:tc>
                <a:extLst>
                  <a:ext uri="{0D108BD9-81ED-4DB2-BD59-A6C34878D82A}">
                    <a16:rowId xmlns:a16="http://schemas.microsoft.com/office/drawing/2014/main" val="1377267839"/>
                  </a:ext>
                </a:extLst>
              </a:tr>
              <a:tr h="297165">
                <a:tc>
                  <a:txBody>
                    <a:bodyPr/>
                    <a:lstStyle/>
                    <a:p>
                      <a:pPr algn="l" fontAlgn="t"/>
                      <a:r>
                        <a:rPr lang="en-US" sz="1600" dirty="0" smtClean="0">
                          <a:effectLst/>
                        </a:rPr>
                        <a:t>（start）</a:t>
                      </a:r>
                      <a:endParaRPr lang="en-US" sz="1600" dirty="0">
                        <a:effectLst/>
                      </a:endParaRP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zh-TW" sz="1600">
                          <a:effectLst/>
                        </a:rPr>
                        <a:t>1/3</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zh-TW" sz="1600">
                          <a:effectLst/>
                        </a:rPr>
                        <a:t>33.3%</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2639026"/>
                  </a:ext>
                </a:extLst>
              </a:tr>
              <a:tr h="297165">
                <a:tc gridSpan="2">
                  <a:txBody>
                    <a:bodyPr/>
                    <a:lstStyle/>
                    <a:p>
                      <a:pPr algn="l" fontAlgn="t"/>
                      <a:r>
                        <a:rPr lang="en-US" sz="1600" dirty="0">
                          <a:effectLst/>
                        </a:rPr>
                        <a:t>total from </a:t>
                      </a:r>
                      <a:r>
                        <a:rPr lang="en-US" sz="1600" dirty="0" smtClean="0">
                          <a:effectLst/>
                        </a:rPr>
                        <a:t>（start）</a:t>
                      </a:r>
                      <a:endParaRPr lang="en-US" sz="1600" dirty="0">
                        <a:effectLst/>
                      </a:endParaRP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zh-TW" altLang="en-US"/>
                    </a:p>
                  </a:txBody>
                  <a:tcPr/>
                </a:tc>
                <a:tc gridSpan="2">
                  <a:txBody>
                    <a:bodyPr/>
                    <a:lstStyle/>
                    <a:p>
                      <a:pPr algn="l" fontAlgn="t"/>
                      <a:r>
                        <a:rPr lang="en-US" altLang="zh-TW" sz="1600">
                          <a:effectLst/>
                        </a:rPr>
                        <a:t>3/3</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zh-TW" altLang="en-US"/>
                    </a:p>
                  </a:txBody>
                  <a:tcPr/>
                </a:tc>
                <a:extLst>
                  <a:ext uri="{0D108BD9-81ED-4DB2-BD59-A6C34878D82A}">
                    <a16:rowId xmlns:a16="http://schemas.microsoft.com/office/drawing/2014/main" val="1303983666"/>
                  </a:ext>
                </a:extLst>
              </a:tr>
              <a:tr h="297165">
                <a:tc>
                  <a:txBody>
                    <a:bodyPr/>
                    <a:lstStyle/>
                    <a:p>
                      <a:pPr algn="l" fontAlgn="t"/>
                      <a:r>
                        <a:rPr lang="en-US" sz="1600">
                          <a:effectLst/>
                        </a:rPr>
                        <a:t>C1</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rPr>
                        <a:t>C2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zh-TW" sz="1600">
                          <a:effectLst/>
                        </a:rPr>
                        <a:t>1/2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zh-TW" sz="1600">
                          <a:effectLst/>
                        </a:rPr>
                        <a:t>50%</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38366868"/>
                  </a:ext>
                </a:extLst>
              </a:tr>
              <a:tr h="297165">
                <a:tc>
                  <a:txBody>
                    <a:bodyPr/>
                    <a:lstStyle/>
                    <a:p>
                      <a:pPr algn="l" fontAlgn="t"/>
                      <a:r>
                        <a:rPr lang="en-US" sz="1600">
                          <a:effectLst/>
                        </a:rPr>
                        <a:t>C1</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smtClean="0">
                          <a:effectLst/>
                        </a:rPr>
                        <a:t>（null）</a:t>
                      </a:r>
                      <a:endParaRPr lang="en-US" sz="1600" dirty="0">
                        <a:effectLst/>
                      </a:endParaRP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ltLang="zh-TW" sz="1600">
                          <a:effectLst/>
                        </a:rPr>
                        <a:t>1/2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ltLang="zh-TW" sz="1600">
                          <a:effectLst/>
                        </a:rPr>
                        <a:t>50%</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604836060"/>
                  </a:ext>
                </a:extLst>
              </a:tr>
              <a:tr h="297165">
                <a:tc gridSpan="2">
                  <a:txBody>
                    <a:bodyPr/>
                    <a:lstStyle/>
                    <a:p>
                      <a:pPr algn="l" fontAlgn="t"/>
                      <a:r>
                        <a:rPr lang="en-US" sz="1600">
                          <a:effectLst/>
                        </a:rPr>
                        <a:t>total from C1</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zh-TW" altLang="en-US"/>
                    </a:p>
                  </a:txBody>
                  <a:tcPr/>
                </a:tc>
                <a:tc gridSpan="2">
                  <a:txBody>
                    <a:bodyPr/>
                    <a:lstStyle/>
                    <a:p>
                      <a:pPr algn="l" fontAlgn="t"/>
                      <a:r>
                        <a:rPr lang="en-US" altLang="zh-TW" sz="1600">
                          <a:effectLst/>
                        </a:rPr>
                        <a:t>2/2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zh-TW" altLang="en-US"/>
                    </a:p>
                  </a:txBody>
                  <a:tcPr/>
                </a:tc>
                <a:extLst>
                  <a:ext uri="{0D108BD9-81ED-4DB2-BD59-A6C34878D82A}">
                    <a16:rowId xmlns:a16="http://schemas.microsoft.com/office/drawing/2014/main" val="2689552090"/>
                  </a:ext>
                </a:extLst>
              </a:tr>
              <a:tr h="297165">
                <a:tc>
                  <a:txBody>
                    <a:bodyPr/>
                    <a:lstStyle/>
                    <a:p>
                      <a:pPr algn="l" fontAlgn="t"/>
                      <a:r>
                        <a:rPr lang="en-US" sz="1600">
                          <a:effectLst/>
                        </a:rPr>
                        <a:t>C2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C3</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ltLang="zh-TW" sz="1600">
                          <a:effectLst/>
                        </a:rPr>
                        <a:t>1/2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rowSpan="2">
                  <a:txBody>
                    <a:bodyPr/>
                    <a:lstStyle/>
                    <a:p>
                      <a:pPr algn="l" fontAlgn="t"/>
                      <a:r>
                        <a:rPr lang="en-US" altLang="zh-TW" sz="1600">
                          <a:effectLst/>
                        </a:rPr>
                        <a:t>100%</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644607382"/>
                  </a:ext>
                </a:extLst>
              </a:tr>
              <a:tr h="297165">
                <a:tc>
                  <a:txBody>
                    <a:bodyPr/>
                    <a:lstStyle/>
                    <a:p>
                      <a:pPr algn="l" fontAlgn="t"/>
                      <a:r>
                        <a:rPr lang="en-US" sz="1600">
                          <a:effectLst/>
                        </a:rPr>
                        <a:t>C2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C3</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zh-TW" sz="1600">
                          <a:effectLst/>
                        </a:rPr>
                        <a:t>1/2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vMerge="1">
                  <a:txBody>
                    <a:bodyPr/>
                    <a:lstStyle/>
                    <a:p>
                      <a:endParaRPr lang="zh-TW" altLang="en-US"/>
                    </a:p>
                  </a:txBody>
                  <a:tcPr/>
                </a:tc>
                <a:extLst>
                  <a:ext uri="{0D108BD9-81ED-4DB2-BD59-A6C34878D82A}">
                    <a16:rowId xmlns:a16="http://schemas.microsoft.com/office/drawing/2014/main" val="2578220326"/>
                  </a:ext>
                </a:extLst>
              </a:tr>
              <a:tr h="297165">
                <a:tc gridSpan="2">
                  <a:txBody>
                    <a:bodyPr/>
                    <a:lstStyle/>
                    <a:p>
                      <a:pPr algn="l" fontAlgn="t"/>
                      <a:r>
                        <a:rPr lang="en-US" sz="1600">
                          <a:effectLst/>
                        </a:rPr>
                        <a:t>total from C2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zh-TW" altLang="en-US"/>
                    </a:p>
                  </a:txBody>
                  <a:tcPr/>
                </a:tc>
                <a:tc gridSpan="2">
                  <a:txBody>
                    <a:bodyPr/>
                    <a:lstStyle/>
                    <a:p>
                      <a:pPr algn="l" fontAlgn="t"/>
                      <a:r>
                        <a:rPr lang="en-US" altLang="zh-TW" sz="1600">
                          <a:effectLst/>
                        </a:rPr>
                        <a:t>2/2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zh-TW" altLang="en-US"/>
                    </a:p>
                  </a:txBody>
                  <a:tcPr/>
                </a:tc>
                <a:extLst>
                  <a:ext uri="{0D108BD9-81ED-4DB2-BD59-A6C34878D82A}">
                    <a16:rowId xmlns:a16="http://schemas.microsoft.com/office/drawing/2014/main" val="2624320999"/>
                  </a:ext>
                </a:extLst>
              </a:tr>
              <a:tr h="297165">
                <a:tc>
                  <a:txBody>
                    <a:bodyPr/>
                    <a:lstStyle/>
                    <a:p>
                      <a:pPr algn="l" fontAlgn="t"/>
                      <a:r>
                        <a:rPr lang="en-US" sz="1600">
                          <a:effectLst/>
                        </a:rPr>
                        <a:t>C3</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smtClean="0">
                          <a:effectLst/>
                        </a:rPr>
                        <a:t>（conversion）</a:t>
                      </a:r>
                      <a:endParaRPr lang="en-US" sz="1600" dirty="0">
                        <a:effectLst/>
                      </a:endParaRP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zh-TW" sz="1600">
                          <a:effectLst/>
                        </a:rPr>
                        <a:t>1/2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ltLang="zh-TW" sz="1600">
                          <a:effectLst/>
                        </a:rPr>
                        <a:t>50%</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98887731"/>
                  </a:ext>
                </a:extLst>
              </a:tr>
              <a:tr h="297165">
                <a:tc>
                  <a:txBody>
                    <a:bodyPr/>
                    <a:lstStyle/>
                    <a:p>
                      <a:pPr algn="l" fontAlgn="t"/>
                      <a:r>
                        <a:rPr lang="en-US" sz="1600">
                          <a:effectLst/>
                        </a:rPr>
                        <a:t>C3</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smtClean="0">
                          <a:effectLst/>
                        </a:rPr>
                        <a:t>（null）</a:t>
                      </a:r>
                      <a:endParaRPr lang="en-US" sz="1600" dirty="0">
                        <a:effectLst/>
                      </a:endParaRP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ltLang="zh-TW" sz="1600">
                          <a:effectLst/>
                        </a:rPr>
                        <a:t>1/2</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ltLang="zh-TW" sz="1600">
                          <a:effectLst/>
                        </a:rPr>
                        <a:t>50%</a:t>
                      </a:r>
                    </a:p>
                  </a:txBody>
                  <a:tcPr marL="53065" marR="53065" marT="53065" marB="5306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226966522"/>
                  </a:ext>
                </a:extLst>
              </a:tr>
              <a:tr h="297165">
                <a:tc gridSpan="2">
                  <a:txBody>
                    <a:bodyPr/>
                    <a:lstStyle/>
                    <a:p>
                      <a:pPr algn="l" fontAlgn="t"/>
                      <a:r>
                        <a:rPr lang="en-US" sz="1600">
                          <a:effectLst/>
                        </a:rPr>
                        <a:t>total from C3</a:t>
                      </a:r>
                    </a:p>
                  </a:txBody>
                  <a:tcPr marL="53065" marR="53065" marT="53065" marB="53065">
                    <a:lnL>
                      <a:noFill/>
                    </a:lnL>
                    <a:lnR>
                      <a:noFill/>
                    </a:lnR>
                    <a:lnT w="9525" cap="flat" cmpd="sng" algn="ctr">
                      <a:solidFill>
                        <a:srgbClr val="DDDDDD"/>
                      </a:solidFill>
                      <a:prstDash val="solid"/>
                      <a:round/>
                      <a:headEnd type="none" w="med" len="med"/>
                      <a:tailEnd type="none" w="med" len="med"/>
                    </a:lnT>
                    <a:lnB>
                      <a:noFill/>
                    </a:lnB>
                    <a:solidFill>
                      <a:srgbClr val="FFFFFF"/>
                    </a:solidFill>
                  </a:tcPr>
                </a:tc>
                <a:tc hMerge="1">
                  <a:txBody>
                    <a:bodyPr/>
                    <a:lstStyle/>
                    <a:p>
                      <a:endParaRPr lang="zh-TW" altLang="en-US"/>
                    </a:p>
                  </a:txBody>
                  <a:tcPr/>
                </a:tc>
                <a:tc gridSpan="2">
                  <a:txBody>
                    <a:bodyPr/>
                    <a:lstStyle/>
                    <a:p>
                      <a:pPr algn="l" fontAlgn="t"/>
                      <a:r>
                        <a:rPr lang="en-US" altLang="zh-TW" sz="1600" dirty="0">
                          <a:effectLst/>
                        </a:rPr>
                        <a:t>2/2</a:t>
                      </a:r>
                    </a:p>
                  </a:txBody>
                  <a:tcPr marL="53065" marR="53065" marT="53065" marB="53065">
                    <a:lnL>
                      <a:noFill/>
                    </a:lnL>
                    <a:lnR>
                      <a:noFill/>
                    </a:lnR>
                    <a:lnT w="9525" cap="flat" cmpd="sng" algn="ctr">
                      <a:solidFill>
                        <a:srgbClr val="DDDDDD"/>
                      </a:solidFill>
                      <a:prstDash val="solid"/>
                      <a:round/>
                      <a:headEnd type="none" w="med" len="med"/>
                      <a:tailEnd type="none" w="med" len="med"/>
                    </a:lnT>
                    <a:lnB>
                      <a:noFill/>
                    </a:lnB>
                    <a:solidFill>
                      <a:srgbClr val="FFFFFF"/>
                    </a:solidFill>
                  </a:tcPr>
                </a:tc>
                <a:tc hMerge="1">
                  <a:txBody>
                    <a:bodyPr/>
                    <a:lstStyle/>
                    <a:p>
                      <a:endParaRPr lang="zh-TW" altLang="en-US"/>
                    </a:p>
                  </a:txBody>
                  <a:tcPr/>
                </a:tc>
                <a:extLst>
                  <a:ext uri="{0D108BD9-81ED-4DB2-BD59-A6C34878D82A}">
                    <a16:rowId xmlns:a16="http://schemas.microsoft.com/office/drawing/2014/main" val="777064202"/>
                  </a:ext>
                </a:extLst>
              </a:tr>
            </a:tbl>
          </a:graphicData>
        </a:graphic>
      </p:graphicFrame>
      <p:sp>
        <p:nvSpPr>
          <p:cNvPr id="4" name="Slide Number Placeholder 3"/>
          <p:cNvSpPr>
            <a:spLocks noGrp="1"/>
          </p:cNvSpPr>
          <p:nvPr>
            <p:ph type="sldNum" sz="quarter" idx="12"/>
          </p:nvPr>
        </p:nvSpPr>
        <p:spPr/>
        <p:txBody>
          <a:bodyPr/>
          <a:lstStyle/>
          <a:p>
            <a:fld id="{B3561BA9-CDCF-4958-B8AB-66F3BF063E13}" type="slidenum">
              <a:rPr lang="en-US" smtClean="0"/>
              <a:t>112</a:t>
            </a:fld>
            <a:endParaRPr lang="en-US"/>
          </a:p>
        </p:txBody>
      </p:sp>
      <p:sp>
        <p:nvSpPr>
          <p:cNvPr id="6" name="Rectangle 5"/>
          <p:cNvSpPr/>
          <p:nvPr/>
        </p:nvSpPr>
        <p:spPr>
          <a:xfrm>
            <a:off x="6374770" y="171458"/>
            <a:ext cx="5546297" cy="1512209"/>
          </a:xfrm>
          <a:prstGeom prst="rect">
            <a:avLst/>
          </a:prstGeom>
        </p:spPr>
        <p:txBody>
          <a:bodyPr wrap="square">
            <a:spAutoFit/>
          </a:bodyPr>
          <a:lstStyle/>
          <a:p>
            <a:pPr defTabSz="913765" eaLnBrk="1" hangingPunct="1">
              <a:lnSpc>
                <a:spcPct val="90000"/>
              </a:lnSpc>
              <a:spcBef>
                <a:spcPts val="1000"/>
              </a:spcBef>
              <a:buClr>
                <a:srgbClr val="3333FF"/>
              </a:buClr>
            </a:pPr>
            <a:r>
              <a:rPr lang="en-US" altLang="zh-TW" sz="2800" dirty="0">
                <a:latin typeface="Times New Roman" panose="02020603050405020304" pitchFamily="18" charset="0"/>
                <a:ea typeface="+mj-ea"/>
                <a:cs typeface="Times New Roman" pitchFamily="18" charset="0"/>
              </a:rPr>
              <a:t>C1 -&gt; C2 -&gt; C3 -&gt; purchase</a:t>
            </a:r>
          </a:p>
          <a:p>
            <a:pPr defTabSz="913765" eaLnBrk="1" hangingPunct="1">
              <a:lnSpc>
                <a:spcPct val="90000"/>
              </a:lnSpc>
              <a:spcBef>
                <a:spcPts val="1000"/>
              </a:spcBef>
              <a:buClr>
                <a:srgbClr val="3333FF"/>
              </a:buClr>
            </a:pPr>
            <a:r>
              <a:rPr lang="en-US" altLang="zh-TW" sz="2800" dirty="0">
                <a:latin typeface="Times New Roman" panose="02020603050405020304" pitchFamily="18" charset="0"/>
                <a:ea typeface="+mj-ea"/>
                <a:cs typeface="Times New Roman" pitchFamily="18" charset="0"/>
              </a:rPr>
              <a:t>C1 -&gt; unsuccessful conversion</a:t>
            </a:r>
          </a:p>
          <a:p>
            <a:pPr defTabSz="913765" eaLnBrk="1" hangingPunct="1">
              <a:lnSpc>
                <a:spcPct val="90000"/>
              </a:lnSpc>
              <a:spcBef>
                <a:spcPts val="1000"/>
              </a:spcBef>
              <a:buClr>
                <a:srgbClr val="3333FF"/>
              </a:buClr>
            </a:pPr>
            <a:r>
              <a:rPr lang="en-US" altLang="zh-TW" sz="2800" dirty="0">
                <a:latin typeface="Times New Roman" panose="02020603050405020304" pitchFamily="18" charset="0"/>
                <a:ea typeface="+mj-ea"/>
                <a:cs typeface="Times New Roman" pitchFamily="18" charset="0"/>
              </a:rPr>
              <a:t>C2 -&gt; C3 -&gt; unsuccessful conversion</a:t>
            </a:r>
          </a:p>
        </p:txBody>
      </p:sp>
    </p:spTree>
    <p:extLst>
      <p:ext uri="{BB962C8B-B14F-4D97-AF65-F5344CB8AC3E}">
        <p14:creationId xmlns:p14="http://schemas.microsoft.com/office/powerpoint/2010/main" val="40556751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馬可夫機率模型概論</a:t>
            </a:r>
            <a:r>
              <a:rPr lang="en-US" altLang="zh-TW" dirty="0"/>
              <a:t/>
            </a:r>
            <a:br>
              <a:rPr lang="en-US" altLang="zh-TW" dirty="0"/>
            </a:br>
            <a:r>
              <a:rPr lang="zh-TW" altLang="en-US" dirty="0"/>
              <a:t>範例</a:t>
            </a:r>
          </a:p>
        </p:txBody>
      </p:sp>
      <p:sp>
        <p:nvSpPr>
          <p:cNvPr id="4" name="Slide Number Placeholder 3"/>
          <p:cNvSpPr>
            <a:spLocks noGrp="1"/>
          </p:cNvSpPr>
          <p:nvPr>
            <p:ph type="sldNum" sz="quarter" idx="12"/>
          </p:nvPr>
        </p:nvSpPr>
        <p:spPr/>
        <p:txBody>
          <a:bodyPr/>
          <a:lstStyle/>
          <a:p>
            <a:fld id="{B3561BA9-CDCF-4958-B8AB-66F3BF063E13}" type="slidenum">
              <a:rPr lang="en-US" smtClean="0"/>
              <a:t>113</a:t>
            </a:fld>
            <a:endParaRPr lang="en-US"/>
          </a:p>
        </p:txBody>
      </p:sp>
      <p:pic>
        <p:nvPicPr>
          <p:cNvPr id="20482" name="Picture 2" descr="Screenshot 2016-07-22 14.26.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4" y="2132013"/>
            <a:ext cx="10510419" cy="422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8967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馬可夫機率模型概</a:t>
            </a:r>
            <a:r>
              <a:rPr lang="zh-TW" altLang="en-US" dirty="0"/>
              <a:t>論</a:t>
            </a:r>
          </a:p>
        </p:txBody>
      </p:sp>
      <p:sp>
        <p:nvSpPr>
          <p:cNvPr id="4" name="Slide Number Placeholder 3"/>
          <p:cNvSpPr>
            <a:spLocks noGrp="1"/>
          </p:cNvSpPr>
          <p:nvPr>
            <p:ph type="sldNum" sz="quarter" idx="12"/>
          </p:nvPr>
        </p:nvSpPr>
        <p:spPr/>
        <p:txBody>
          <a:bodyPr/>
          <a:lstStyle/>
          <a:p>
            <a:fld id="{B3561BA9-CDCF-4958-B8AB-66F3BF063E13}" type="slidenum">
              <a:rPr lang="en-US" smtClean="0"/>
              <a:t>114</a:t>
            </a:fld>
            <a:endParaRPr lang="en-US"/>
          </a:p>
        </p:txBody>
      </p:sp>
      <p:pic>
        <p:nvPicPr>
          <p:cNvPr id="6" name="Picture 5"/>
          <p:cNvPicPr>
            <a:picLocks noChangeAspect="1"/>
          </p:cNvPicPr>
          <p:nvPr/>
        </p:nvPicPr>
        <p:blipFill>
          <a:blip r:embed="rId3"/>
          <a:stretch>
            <a:fillRect/>
          </a:stretch>
        </p:blipFill>
        <p:spPr>
          <a:xfrm>
            <a:off x="441631" y="2500411"/>
            <a:ext cx="3716577" cy="2504946"/>
          </a:xfrm>
          <a:prstGeom prst="rect">
            <a:avLst/>
          </a:prstGeom>
        </p:spPr>
      </p:pic>
      <p:pic>
        <p:nvPicPr>
          <p:cNvPr id="7" name="Picture 6"/>
          <p:cNvPicPr>
            <a:picLocks noChangeAspect="1"/>
          </p:cNvPicPr>
          <p:nvPr/>
        </p:nvPicPr>
        <p:blipFill>
          <a:blip r:embed="rId4"/>
          <a:stretch>
            <a:fillRect/>
          </a:stretch>
        </p:blipFill>
        <p:spPr>
          <a:xfrm>
            <a:off x="4662156" y="2521192"/>
            <a:ext cx="2976419" cy="2484165"/>
          </a:xfrm>
          <a:prstGeom prst="rect">
            <a:avLst/>
          </a:prstGeom>
        </p:spPr>
      </p:pic>
      <p:sp>
        <p:nvSpPr>
          <p:cNvPr id="9" name="TextBox 8"/>
          <p:cNvSpPr txBox="1"/>
          <p:nvPr/>
        </p:nvSpPr>
        <p:spPr>
          <a:xfrm>
            <a:off x="441631" y="2037309"/>
            <a:ext cx="3759284"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smtClean="0"/>
              <a:t>假設美膚泥漿為自家商品</a:t>
            </a:r>
            <a:endParaRPr lang="en-US" altLang="zh-TW" sz="2000" b="1" dirty="0"/>
          </a:p>
        </p:txBody>
      </p:sp>
      <p:sp>
        <p:nvSpPr>
          <p:cNvPr id="10" name="Down Arrow 9"/>
          <p:cNvSpPr/>
          <p:nvPr/>
        </p:nvSpPr>
        <p:spPr>
          <a:xfrm rot="16200000">
            <a:off x="7717825" y="3536260"/>
            <a:ext cx="342900" cy="4813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Picture 10"/>
          <p:cNvPicPr>
            <a:picLocks noChangeAspect="1"/>
          </p:cNvPicPr>
          <p:nvPr/>
        </p:nvPicPr>
        <p:blipFill>
          <a:blip r:embed="rId5"/>
          <a:stretch>
            <a:fillRect/>
          </a:stretch>
        </p:blipFill>
        <p:spPr>
          <a:xfrm>
            <a:off x="8117761" y="2545809"/>
            <a:ext cx="3980456" cy="2462206"/>
          </a:xfrm>
          <a:prstGeom prst="rect">
            <a:avLst/>
          </a:prstGeom>
        </p:spPr>
      </p:pic>
      <p:sp>
        <p:nvSpPr>
          <p:cNvPr id="12" name="Down Arrow 11"/>
          <p:cNvSpPr/>
          <p:nvPr/>
        </p:nvSpPr>
        <p:spPr>
          <a:xfrm rot="16200000">
            <a:off x="4270117" y="3536260"/>
            <a:ext cx="342900" cy="4813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TextBox 12"/>
          <p:cNvSpPr txBox="1"/>
          <p:nvPr/>
        </p:nvSpPr>
        <p:spPr>
          <a:xfrm>
            <a:off x="4682219" y="2037309"/>
            <a:ext cx="2978934"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a:t>計</a:t>
            </a:r>
            <a:r>
              <a:rPr lang="zh-TW" altLang="en-US" sz="2000" b="1" dirty="0" smtClean="0"/>
              <a:t>算商品的商品效果</a:t>
            </a:r>
            <a:endParaRPr lang="en-US" altLang="zh-TW" sz="2000" b="1" dirty="0"/>
          </a:p>
        </p:txBody>
      </p:sp>
      <p:sp>
        <p:nvSpPr>
          <p:cNvPr id="14" name="TextBox 13"/>
          <p:cNvSpPr txBox="1"/>
          <p:nvPr/>
        </p:nvSpPr>
        <p:spPr>
          <a:xfrm>
            <a:off x="8117761" y="2037309"/>
            <a:ext cx="3980456"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smtClean="0"/>
              <a:t>轉變成馬可夫模型資料格式</a:t>
            </a:r>
            <a:endParaRPr lang="en-US" altLang="zh-TW" sz="2000" b="1" dirty="0"/>
          </a:p>
        </p:txBody>
      </p:sp>
    </p:spTree>
    <p:extLst>
      <p:ext uri="{BB962C8B-B14F-4D97-AF65-F5344CB8AC3E}">
        <p14:creationId xmlns:p14="http://schemas.microsoft.com/office/powerpoint/2010/main" val="387781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產品競合關係圖</a:t>
            </a:r>
          </a:p>
        </p:txBody>
      </p:sp>
      <p:sp>
        <p:nvSpPr>
          <p:cNvPr id="4" name="Slide Number Placeholder 3"/>
          <p:cNvSpPr>
            <a:spLocks noGrp="1"/>
          </p:cNvSpPr>
          <p:nvPr>
            <p:ph type="sldNum" sz="quarter" idx="12"/>
          </p:nvPr>
        </p:nvSpPr>
        <p:spPr/>
        <p:txBody>
          <a:bodyPr/>
          <a:lstStyle/>
          <a:p>
            <a:fld id="{B3561BA9-CDCF-4958-B8AB-66F3BF063E13}" type="slidenum">
              <a:rPr lang="en-US" smtClean="0"/>
              <a:t>115</a:t>
            </a:fld>
            <a:endParaRPr lang="en-US"/>
          </a:p>
        </p:txBody>
      </p:sp>
      <p:pic>
        <p:nvPicPr>
          <p:cNvPr id="6" name="Picture 5"/>
          <p:cNvPicPr>
            <a:picLocks noChangeAspect="1"/>
          </p:cNvPicPr>
          <p:nvPr/>
        </p:nvPicPr>
        <p:blipFill rotWithShape="1">
          <a:blip r:embed="rId3"/>
          <a:srcRect l="7576" t="11781" r="8527"/>
          <a:stretch/>
        </p:blipFill>
        <p:spPr>
          <a:xfrm>
            <a:off x="838200" y="1356198"/>
            <a:ext cx="9801225" cy="5452608"/>
          </a:xfrm>
          <a:prstGeom prst="rect">
            <a:avLst/>
          </a:prstGeom>
        </p:spPr>
      </p:pic>
    </p:spTree>
    <p:extLst>
      <p:ext uri="{BB962C8B-B14F-4D97-AF65-F5344CB8AC3E}">
        <p14:creationId xmlns:p14="http://schemas.microsoft.com/office/powerpoint/2010/main" val="5148945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00740" cy="1336295"/>
          </a:xfrm>
        </p:spPr>
        <p:txBody>
          <a:bodyPr/>
          <a:lstStyle/>
          <a:p>
            <a:r>
              <a:rPr lang="zh-TW" altLang="en-US" dirty="0">
                <a:latin typeface="+mj-ea"/>
              </a:rPr>
              <a:t>馬可夫機率模型圖像</a:t>
            </a:r>
            <a:r>
              <a:rPr lang="zh-TW" altLang="en-US" dirty="0" smtClean="0">
                <a:latin typeface="+mj-ea"/>
              </a:rPr>
              <a:t>化</a:t>
            </a:r>
            <a:r>
              <a:rPr lang="en-US" altLang="zh-TW" dirty="0" smtClean="0">
                <a:latin typeface="+mj-ea"/>
              </a:rPr>
              <a:t/>
            </a:r>
            <a:br>
              <a:rPr lang="en-US" altLang="zh-TW" dirty="0" smtClean="0">
                <a:latin typeface="+mj-ea"/>
              </a:rPr>
            </a:br>
            <a:r>
              <a:rPr lang="zh-TW" altLang="en-US" sz="3600" dirty="0" smtClean="0">
                <a:latin typeface="+mj-ea"/>
              </a:rPr>
              <a:t>找出競爭者與互補者</a:t>
            </a:r>
            <a:endParaRPr lang="zh-TW" altLang="en-US" dirty="0">
              <a:latin typeface="+mj-ea"/>
            </a:endParaRPr>
          </a:p>
        </p:txBody>
      </p:sp>
      <p:sp>
        <p:nvSpPr>
          <p:cNvPr id="4" name="Slide Number Placeholder 3"/>
          <p:cNvSpPr>
            <a:spLocks noGrp="1"/>
          </p:cNvSpPr>
          <p:nvPr>
            <p:ph type="sldNum" sz="quarter" idx="12"/>
          </p:nvPr>
        </p:nvSpPr>
        <p:spPr/>
        <p:txBody>
          <a:bodyPr/>
          <a:lstStyle/>
          <a:p>
            <a:fld id="{B3561BA9-CDCF-4958-B8AB-66F3BF063E13}" type="slidenum">
              <a:rPr lang="en-US" smtClean="0">
                <a:latin typeface="+mj-ea"/>
                <a:ea typeface="+mj-ea"/>
              </a:rPr>
              <a:t>116</a:t>
            </a:fld>
            <a:endParaRPr lang="en-US">
              <a:latin typeface="+mj-ea"/>
              <a:ea typeface="+mj-ea"/>
            </a:endParaRPr>
          </a:p>
        </p:txBody>
      </p:sp>
      <p:grpSp>
        <p:nvGrpSpPr>
          <p:cNvPr id="20" name="Group 19"/>
          <p:cNvGrpSpPr/>
          <p:nvPr/>
        </p:nvGrpSpPr>
        <p:grpSpPr>
          <a:xfrm>
            <a:off x="1175783" y="2188755"/>
            <a:ext cx="9847259" cy="4158890"/>
            <a:chOff x="613075" y="2009790"/>
            <a:chExt cx="10607644" cy="4480031"/>
          </a:xfrm>
        </p:grpSpPr>
        <p:pic>
          <p:nvPicPr>
            <p:cNvPr id="5" name="Picture 4"/>
            <p:cNvPicPr>
              <a:picLocks noChangeAspect="1"/>
            </p:cNvPicPr>
            <p:nvPr/>
          </p:nvPicPr>
          <p:blipFill>
            <a:blip r:embed="rId3"/>
            <a:stretch>
              <a:fillRect/>
            </a:stretch>
          </p:blipFill>
          <p:spPr>
            <a:xfrm>
              <a:off x="7094206" y="2009790"/>
              <a:ext cx="3743548" cy="2007628"/>
            </a:xfrm>
            <a:prstGeom prst="rect">
              <a:avLst/>
            </a:prstGeom>
          </p:spPr>
        </p:pic>
        <p:pic>
          <p:nvPicPr>
            <p:cNvPr id="6" name="Picture 5"/>
            <p:cNvPicPr>
              <a:picLocks noChangeAspect="1"/>
            </p:cNvPicPr>
            <p:nvPr/>
          </p:nvPicPr>
          <p:blipFill>
            <a:blip r:embed="rId4"/>
            <a:stretch>
              <a:fillRect/>
            </a:stretch>
          </p:blipFill>
          <p:spPr>
            <a:xfrm>
              <a:off x="840059" y="4505658"/>
              <a:ext cx="4006928" cy="1984163"/>
            </a:xfrm>
            <a:prstGeom prst="rect">
              <a:avLst/>
            </a:prstGeom>
          </p:spPr>
        </p:pic>
        <p:pic>
          <p:nvPicPr>
            <p:cNvPr id="9" name="Picture 8"/>
            <p:cNvPicPr>
              <a:picLocks noChangeAspect="1"/>
            </p:cNvPicPr>
            <p:nvPr/>
          </p:nvPicPr>
          <p:blipFill rotWithShape="1">
            <a:blip r:embed="rId5"/>
            <a:srcRect t="634"/>
            <a:stretch/>
          </p:blipFill>
          <p:spPr>
            <a:xfrm>
              <a:off x="7377356" y="4309938"/>
              <a:ext cx="3843363" cy="2052179"/>
            </a:xfrm>
            <a:prstGeom prst="rect">
              <a:avLst/>
            </a:prstGeom>
          </p:spPr>
        </p:pic>
        <p:pic>
          <p:nvPicPr>
            <p:cNvPr id="10" name="Picture 9"/>
            <p:cNvPicPr>
              <a:picLocks noChangeAspect="1"/>
            </p:cNvPicPr>
            <p:nvPr/>
          </p:nvPicPr>
          <p:blipFill>
            <a:blip r:embed="rId6"/>
            <a:stretch>
              <a:fillRect/>
            </a:stretch>
          </p:blipFill>
          <p:spPr>
            <a:xfrm>
              <a:off x="613075" y="2134726"/>
              <a:ext cx="3716478" cy="2034049"/>
            </a:xfrm>
            <a:prstGeom prst="rect">
              <a:avLst/>
            </a:prstGeom>
          </p:spPr>
        </p:pic>
      </p:grpSp>
      <p:sp>
        <p:nvSpPr>
          <p:cNvPr id="12" name="TextBox 11"/>
          <p:cNvSpPr txBox="1"/>
          <p:nvPr/>
        </p:nvSpPr>
        <p:spPr>
          <a:xfrm>
            <a:off x="6828243" y="1977080"/>
            <a:ext cx="1354652" cy="3723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TW" altLang="en-US" dirty="0" smtClean="0">
                <a:latin typeface="+mj-ea"/>
                <a:ea typeface="+mj-ea"/>
              </a:rPr>
              <a:t>適用：春夏</a:t>
            </a:r>
            <a:endParaRPr lang="zh-TW" altLang="en-US" dirty="0">
              <a:latin typeface="+mj-ea"/>
              <a:ea typeface="+mj-ea"/>
            </a:endParaRPr>
          </a:p>
        </p:txBody>
      </p:sp>
      <p:sp>
        <p:nvSpPr>
          <p:cNvPr id="15" name="TextBox 14"/>
          <p:cNvSpPr txBox="1"/>
          <p:nvPr/>
        </p:nvSpPr>
        <p:spPr>
          <a:xfrm>
            <a:off x="6191250" y="6309948"/>
            <a:ext cx="4831792" cy="369332"/>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kern="0" dirty="0">
                <a:solidFill>
                  <a:srgbClr val="FF0000"/>
                </a:solidFill>
                <a:latin typeface="+mj-ea"/>
                <a:ea typeface="+mj-ea"/>
              </a:rPr>
              <a:t>紅石榴</a:t>
            </a:r>
            <a:r>
              <a:rPr kumimoji="0" lang="zh-TW" altLang="en-US" kern="0" dirty="0" smtClean="0">
                <a:solidFill>
                  <a:srgbClr val="000000"/>
                </a:solidFill>
                <a:latin typeface="+mj-ea"/>
                <a:ea typeface="+mj-ea"/>
              </a:rPr>
              <a:t>與</a:t>
            </a:r>
            <a:r>
              <a:rPr kumimoji="0" lang="zh-TW" altLang="en-US" kern="0" dirty="0">
                <a:solidFill>
                  <a:srgbClr val="FF0000"/>
                </a:solidFill>
                <a:latin typeface="+mj-ea"/>
                <a:ea typeface="+mj-ea"/>
              </a:rPr>
              <a:t>冰河泥面膜</a:t>
            </a:r>
            <a:r>
              <a:rPr kumimoji="0" lang="zh-TW" altLang="en-US" sz="1800" b="0" i="0" u="none" strike="noStrike" kern="0" cap="none" spc="0" normalizeH="0" baseline="0" noProof="0" dirty="0" smtClean="0">
                <a:ln>
                  <a:noFill/>
                </a:ln>
                <a:solidFill>
                  <a:srgbClr val="000000"/>
                </a:solidFill>
                <a:effectLst/>
                <a:uLnTx/>
                <a:uFillTx/>
                <a:latin typeface="+mj-ea"/>
                <a:ea typeface="+mj-ea"/>
              </a:rPr>
              <a:t>是</a:t>
            </a:r>
            <a:r>
              <a:rPr kumimoji="0" lang="zh-TW" altLang="en-US" kern="0" dirty="0" smtClean="0">
                <a:solidFill>
                  <a:srgbClr val="000000"/>
                </a:solidFill>
                <a:latin typeface="+mj-ea"/>
                <a:ea typeface="+mj-ea"/>
              </a:rPr>
              <a:t>我們的</a:t>
            </a:r>
            <a:r>
              <a:rPr kumimoji="0" lang="zh-TW" altLang="en-US" sz="1800" b="0" i="0" u="none" strike="noStrike" kern="0" cap="none" spc="0" normalizeH="0" baseline="0" noProof="0" dirty="0" smtClean="0">
                <a:ln>
                  <a:noFill/>
                </a:ln>
                <a:solidFill>
                  <a:srgbClr val="000000"/>
                </a:solidFill>
                <a:effectLst/>
                <a:uLnTx/>
                <a:uFillTx/>
                <a:latin typeface="+mj-ea"/>
                <a:ea typeface="+mj-ea"/>
              </a:rPr>
              <a:t>互補者或轉換者</a:t>
            </a:r>
          </a:p>
        </p:txBody>
      </p:sp>
      <p:sp>
        <p:nvSpPr>
          <p:cNvPr id="16" name="TextBox 15"/>
          <p:cNvSpPr txBox="1"/>
          <p:nvPr/>
        </p:nvSpPr>
        <p:spPr>
          <a:xfrm>
            <a:off x="1400908" y="6349154"/>
            <a:ext cx="3953314" cy="372322"/>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kern="0" dirty="0">
                <a:solidFill>
                  <a:srgbClr val="FF0000"/>
                </a:solidFill>
                <a:latin typeface="+mj-ea"/>
                <a:ea typeface="+mj-ea"/>
              </a:rPr>
              <a:t>蘆薈凝露</a:t>
            </a:r>
            <a:r>
              <a:rPr kumimoji="0" lang="zh-TW" altLang="en-US" kern="0" dirty="0" smtClean="0">
                <a:solidFill>
                  <a:srgbClr val="000000"/>
                </a:solidFill>
                <a:latin typeface="+mj-ea"/>
                <a:ea typeface="+mj-ea"/>
              </a:rPr>
              <a:t>與</a:t>
            </a:r>
            <a:r>
              <a:rPr kumimoji="0" lang="zh-TW" altLang="en-US" kern="0" dirty="0" smtClean="0">
                <a:solidFill>
                  <a:srgbClr val="FF0000"/>
                </a:solidFill>
                <a:latin typeface="+mj-ea"/>
                <a:ea typeface="+mj-ea"/>
              </a:rPr>
              <a:t>泥娃</a:t>
            </a:r>
            <a:r>
              <a:rPr kumimoji="0" lang="zh-TW" altLang="en-US" kern="0" dirty="0">
                <a:solidFill>
                  <a:srgbClr val="FF0000"/>
                </a:solidFill>
                <a:latin typeface="+mj-ea"/>
                <a:ea typeface="+mj-ea"/>
              </a:rPr>
              <a:t>娃</a:t>
            </a:r>
            <a:r>
              <a:rPr kumimoji="0" lang="zh-TW" altLang="en-US" sz="1800" b="0" i="0" u="none" strike="noStrike" kern="0" cap="none" spc="0" normalizeH="0" baseline="0" noProof="0" dirty="0" smtClean="0">
                <a:ln>
                  <a:noFill/>
                </a:ln>
                <a:solidFill>
                  <a:srgbClr val="000000"/>
                </a:solidFill>
                <a:effectLst/>
                <a:uLnTx/>
                <a:uFillTx/>
                <a:latin typeface="+mj-ea"/>
                <a:ea typeface="+mj-ea"/>
              </a:rPr>
              <a:t>是</a:t>
            </a:r>
            <a:r>
              <a:rPr kumimoji="0" lang="zh-TW" altLang="en-US" kern="0" dirty="0" smtClean="0">
                <a:solidFill>
                  <a:srgbClr val="000000"/>
                </a:solidFill>
                <a:latin typeface="+mj-ea"/>
                <a:ea typeface="+mj-ea"/>
              </a:rPr>
              <a:t>我們的競爭</a:t>
            </a:r>
            <a:r>
              <a:rPr kumimoji="0" lang="zh-TW" altLang="en-US" kern="0" dirty="0">
                <a:solidFill>
                  <a:srgbClr val="000000"/>
                </a:solidFill>
                <a:latin typeface="+mj-ea"/>
                <a:ea typeface="+mj-ea"/>
              </a:rPr>
              <a:t>者</a:t>
            </a:r>
            <a:endParaRPr kumimoji="0" lang="zh-TW" altLang="en-US" sz="1800" b="0" i="0" u="none" strike="noStrike" kern="0" cap="none" spc="0" normalizeH="0" baseline="0" noProof="0" dirty="0" smtClean="0">
              <a:ln>
                <a:noFill/>
              </a:ln>
              <a:solidFill>
                <a:srgbClr val="000000"/>
              </a:solidFill>
              <a:effectLst/>
              <a:uLnTx/>
              <a:uFillTx/>
              <a:latin typeface="+mj-ea"/>
              <a:ea typeface="+mj-ea"/>
            </a:endParaRPr>
          </a:p>
        </p:txBody>
      </p:sp>
      <p:sp>
        <p:nvSpPr>
          <p:cNvPr id="8" name="TextBox 7"/>
          <p:cNvSpPr txBox="1"/>
          <p:nvPr/>
        </p:nvSpPr>
        <p:spPr>
          <a:xfrm>
            <a:off x="6769064" y="4347739"/>
            <a:ext cx="1354652" cy="3723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TW" altLang="en-US" dirty="0" smtClean="0">
                <a:latin typeface="+mj-ea"/>
                <a:ea typeface="+mj-ea"/>
              </a:rPr>
              <a:t>適用：春夏</a:t>
            </a:r>
            <a:endParaRPr lang="zh-TW" altLang="en-US" dirty="0">
              <a:latin typeface="+mj-ea"/>
              <a:ea typeface="+mj-ea"/>
            </a:endParaRPr>
          </a:p>
        </p:txBody>
      </p:sp>
      <p:sp>
        <p:nvSpPr>
          <p:cNvPr id="17" name="TextBox 16"/>
          <p:cNvSpPr txBox="1"/>
          <p:nvPr/>
        </p:nvSpPr>
        <p:spPr>
          <a:xfrm>
            <a:off x="838200" y="4459962"/>
            <a:ext cx="1354652" cy="3723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TW" altLang="en-US" dirty="0" smtClean="0">
                <a:latin typeface="+mj-ea"/>
                <a:ea typeface="+mj-ea"/>
              </a:rPr>
              <a:t>適用：春夏</a:t>
            </a:r>
            <a:endParaRPr lang="zh-TW" altLang="en-US" dirty="0">
              <a:latin typeface="+mj-ea"/>
              <a:ea typeface="+mj-ea"/>
            </a:endParaRPr>
          </a:p>
        </p:txBody>
      </p:sp>
      <p:sp>
        <p:nvSpPr>
          <p:cNvPr id="18" name="TextBox 17"/>
          <p:cNvSpPr txBox="1"/>
          <p:nvPr/>
        </p:nvSpPr>
        <p:spPr>
          <a:xfrm>
            <a:off x="838200" y="2061898"/>
            <a:ext cx="1354652" cy="37232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TW" altLang="en-US" dirty="0" smtClean="0">
                <a:latin typeface="+mj-ea"/>
                <a:ea typeface="+mj-ea"/>
              </a:rPr>
              <a:t>適用：春夏</a:t>
            </a:r>
            <a:endParaRPr lang="zh-TW" altLang="en-US" dirty="0">
              <a:latin typeface="+mj-ea"/>
              <a:ea typeface="+mj-ea"/>
            </a:endParaRPr>
          </a:p>
        </p:txBody>
      </p:sp>
      <p:sp>
        <p:nvSpPr>
          <p:cNvPr id="19" name="TextBox 18"/>
          <p:cNvSpPr txBox="1"/>
          <p:nvPr/>
        </p:nvSpPr>
        <p:spPr>
          <a:xfrm>
            <a:off x="2458614" y="1713548"/>
            <a:ext cx="1837902" cy="403349"/>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smtClean="0">
                <a:latin typeface="+mj-ea"/>
                <a:ea typeface="+mj-ea"/>
              </a:rPr>
              <a:t>競爭者</a:t>
            </a:r>
            <a:endParaRPr lang="en-US" altLang="zh-TW" sz="2000" b="1" dirty="0">
              <a:latin typeface="+mj-ea"/>
              <a:ea typeface="+mj-ea"/>
            </a:endParaRPr>
          </a:p>
        </p:txBody>
      </p:sp>
      <p:sp>
        <p:nvSpPr>
          <p:cNvPr id="21" name="TextBox 20"/>
          <p:cNvSpPr txBox="1"/>
          <p:nvPr/>
        </p:nvSpPr>
        <p:spPr>
          <a:xfrm>
            <a:off x="8876719" y="1713548"/>
            <a:ext cx="2154895"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a:latin typeface="+mj-ea"/>
                <a:ea typeface="+mj-ea"/>
              </a:rPr>
              <a:t>互補</a:t>
            </a:r>
            <a:r>
              <a:rPr lang="zh-TW" altLang="en-US" sz="2000" b="1" dirty="0" smtClean="0">
                <a:latin typeface="+mj-ea"/>
                <a:ea typeface="+mj-ea"/>
              </a:rPr>
              <a:t>者或轉換者</a:t>
            </a:r>
            <a:endParaRPr lang="en-US" altLang="zh-TW" sz="2000" b="1" dirty="0">
              <a:latin typeface="+mj-ea"/>
              <a:ea typeface="+mj-ea"/>
            </a:endParaRPr>
          </a:p>
        </p:txBody>
      </p:sp>
    </p:spTree>
    <p:extLst>
      <p:ext uri="{BB962C8B-B14F-4D97-AF65-F5344CB8AC3E}">
        <p14:creationId xmlns:p14="http://schemas.microsoft.com/office/powerpoint/2010/main" val="413734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1360149" cy="2283734"/>
          </a:xfrm>
        </p:spPr>
        <p:txBody>
          <a:bodyPr>
            <a:normAutofit fontScale="90000"/>
          </a:bodyPr>
          <a:lstStyle/>
          <a:p>
            <a:pPr defTabSz="914400">
              <a:lnSpc>
                <a:spcPct val="100000"/>
              </a:lnSpc>
              <a:spcBef>
                <a:spcPts val="0"/>
              </a:spcBef>
              <a:defRPr/>
            </a:pPr>
            <a:r>
              <a:rPr lang="zh-TW" altLang="en-US" b="1" dirty="0" smtClean="0">
                <a:solidFill>
                  <a:schemeClr val="accent2"/>
                </a:solidFill>
              </a:rPr>
              <a:t>問題</a:t>
            </a:r>
            <a:r>
              <a:rPr lang="en-US" altLang="zh-TW" b="1" dirty="0" smtClean="0">
                <a:solidFill>
                  <a:schemeClr val="accent2"/>
                </a:solidFill>
              </a:rPr>
              <a:t>3</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恩</a:t>
            </a:r>
            <a:r>
              <a:rPr lang="en-US" altLang="zh-TW" b="1" dirty="0" smtClean="0">
                <a:solidFill>
                  <a:srgbClr val="4271FD"/>
                </a:solidFill>
              </a:rPr>
              <a:t>…</a:t>
            </a:r>
            <a:r>
              <a:rPr lang="zh-TW" altLang="en-US" b="1" dirty="0" smtClean="0">
                <a:solidFill>
                  <a:srgbClr val="4271FD"/>
                </a:solidFill>
              </a:rPr>
              <a:t> 看出商品之間的關係了</a:t>
            </a:r>
            <a:r>
              <a:rPr lang="en-US" altLang="zh-TW" b="1" dirty="0" smtClean="0">
                <a:solidFill>
                  <a:srgbClr val="4271FD"/>
                </a:solidFill>
              </a:rPr>
              <a:t>!</a:t>
            </a:r>
            <a:br>
              <a:rPr lang="en-US" altLang="zh-TW" b="1" dirty="0" smtClean="0">
                <a:solidFill>
                  <a:srgbClr val="4271FD"/>
                </a:solidFill>
              </a:rPr>
            </a:br>
            <a:r>
              <a:rPr lang="zh-TW" altLang="en-US" b="1" dirty="0" smtClean="0">
                <a:solidFill>
                  <a:srgbClr val="4271FD"/>
                </a:solidFill>
              </a:rPr>
              <a:t>但我想知道跟轉換</a:t>
            </a:r>
            <a:r>
              <a:rPr lang="zh-TW" altLang="en-US" b="1" dirty="0">
                <a:solidFill>
                  <a:srgbClr val="4271FD"/>
                </a:solidFill>
              </a:rPr>
              <a:t>率</a:t>
            </a:r>
            <a:r>
              <a:rPr lang="zh-TW" altLang="en-US" b="1" dirty="0" smtClean="0">
                <a:solidFill>
                  <a:srgbClr val="4271FD"/>
                </a:solidFill>
              </a:rPr>
              <a:t>有相關的資訊阿</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49677"/>
            <a:ext cx="10515600" cy="1500187"/>
          </a:xfrm>
        </p:spPr>
        <p:txBody>
          <a:bodyPr>
            <a:normAutofit/>
          </a:bodyPr>
          <a:lstStyle/>
          <a:p>
            <a:pPr marL="0" lvl="1" defTabSz="914400">
              <a:lnSpc>
                <a:spcPct val="100000"/>
              </a:lnSpc>
              <a:spcBef>
                <a:spcPts val="0"/>
              </a:spcBef>
              <a:defRPr/>
            </a:pPr>
            <a:r>
              <a:rPr lang="zh-TW" altLang="en-US" sz="2400" b="1" i="1" dirty="0"/>
              <a:t>實戰主題</a:t>
            </a:r>
            <a:r>
              <a:rPr lang="en-US" altLang="zh-TW" sz="2400" b="1" i="1" dirty="0" smtClean="0"/>
              <a:t>3</a:t>
            </a:r>
            <a:r>
              <a:rPr lang="zh-TW" altLang="en-US" sz="2400" b="1" i="1" dirty="0" smtClean="0"/>
              <a:t>：馬</a:t>
            </a:r>
            <a:r>
              <a:rPr lang="zh-TW" altLang="en-US" sz="2400" b="1" i="1" dirty="0"/>
              <a:t>可夫機率模型</a:t>
            </a:r>
          </a:p>
        </p:txBody>
      </p:sp>
      <p:sp>
        <p:nvSpPr>
          <p:cNvPr id="4" name="Slide Number Placeholder 3"/>
          <p:cNvSpPr>
            <a:spLocks noGrp="1"/>
          </p:cNvSpPr>
          <p:nvPr>
            <p:ph type="sldNum" sz="quarter" idx="12"/>
          </p:nvPr>
        </p:nvSpPr>
        <p:spPr/>
        <p:txBody>
          <a:bodyPr/>
          <a:lstStyle/>
          <a:p>
            <a:fld id="{B3561BA9-CDCF-4958-B8AB-66F3BF063E13}" type="slidenum">
              <a:rPr lang="en-US" smtClean="0"/>
              <a:t>117</a:t>
            </a:fld>
            <a:endParaRPr lang="en-US"/>
          </a:p>
        </p:txBody>
      </p:sp>
    </p:spTree>
    <p:extLst>
      <p:ext uri="{BB962C8B-B14F-4D97-AF65-F5344CB8AC3E}">
        <p14:creationId xmlns:p14="http://schemas.microsoft.com/office/powerpoint/2010/main" val="35592190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TW" altLang="en-US" dirty="0"/>
              <a:t>產品競合營收評估分</a:t>
            </a:r>
            <a:r>
              <a:rPr lang="zh-TW" altLang="en-US" dirty="0" smtClean="0"/>
              <a:t>析</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118</a:t>
            </a:fld>
            <a:endParaRPr lang="en-US"/>
          </a:p>
        </p:txBody>
      </p:sp>
      <p:pic>
        <p:nvPicPr>
          <p:cNvPr id="7" name="Picture 6"/>
          <p:cNvPicPr>
            <a:picLocks noChangeAspect="1"/>
          </p:cNvPicPr>
          <p:nvPr/>
        </p:nvPicPr>
        <p:blipFill rotWithShape="1">
          <a:blip r:embed="rId3"/>
          <a:srcRect r="3282"/>
          <a:stretch/>
        </p:blipFill>
        <p:spPr>
          <a:xfrm>
            <a:off x="838200" y="2534444"/>
            <a:ext cx="4772025" cy="1085850"/>
          </a:xfrm>
          <a:prstGeom prst="rect">
            <a:avLst/>
          </a:prstGeom>
        </p:spPr>
      </p:pic>
      <p:sp>
        <p:nvSpPr>
          <p:cNvPr id="9" name="TextBox 8"/>
          <p:cNvSpPr txBox="1"/>
          <p:nvPr/>
        </p:nvSpPr>
        <p:spPr>
          <a:xfrm>
            <a:off x="838200" y="1910891"/>
            <a:ext cx="1837902"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a:latin typeface="+mj-ea"/>
                <a:ea typeface="+mj-ea"/>
              </a:rPr>
              <a:t>投潔膚冰河泥 </a:t>
            </a:r>
            <a:endParaRPr lang="en-US" altLang="zh-TW" sz="2000" b="1" dirty="0">
              <a:latin typeface="+mj-ea"/>
              <a:ea typeface="+mj-ea"/>
            </a:endParaRPr>
          </a:p>
        </p:txBody>
      </p:sp>
      <p:pic>
        <p:nvPicPr>
          <p:cNvPr id="10" name="Picture 9"/>
          <p:cNvPicPr>
            <a:picLocks noChangeAspect="1"/>
          </p:cNvPicPr>
          <p:nvPr/>
        </p:nvPicPr>
        <p:blipFill rotWithShape="1">
          <a:blip r:embed="rId4"/>
          <a:srcRect r="1394"/>
          <a:stretch/>
        </p:blipFill>
        <p:spPr>
          <a:xfrm>
            <a:off x="838200" y="4402932"/>
            <a:ext cx="4714875" cy="1133475"/>
          </a:xfrm>
          <a:prstGeom prst="rect">
            <a:avLst/>
          </a:prstGeom>
        </p:spPr>
      </p:pic>
      <p:sp>
        <p:nvSpPr>
          <p:cNvPr id="11" name="TextBox 10"/>
          <p:cNvSpPr txBox="1"/>
          <p:nvPr/>
        </p:nvSpPr>
        <p:spPr>
          <a:xfrm>
            <a:off x="838200" y="3843737"/>
            <a:ext cx="1837902"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a:latin typeface="+mj-ea"/>
                <a:ea typeface="+mj-ea"/>
              </a:rPr>
              <a:t>投紅石</a:t>
            </a:r>
            <a:r>
              <a:rPr lang="zh-TW" altLang="en-US" sz="2000" b="1" dirty="0" smtClean="0">
                <a:latin typeface="+mj-ea"/>
                <a:ea typeface="+mj-ea"/>
              </a:rPr>
              <a:t>榴</a:t>
            </a:r>
            <a:endParaRPr lang="en-US" altLang="zh-TW" sz="2000" b="1" dirty="0">
              <a:latin typeface="+mj-ea"/>
              <a:ea typeface="+mj-ea"/>
            </a:endParaRPr>
          </a:p>
        </p:txBody>
      </p:sp>
      <p:pic>
        <p:nvPicPr>
          <p:cNvPr id="13" name="Picture 12"/>
          <p:cNvPicPr>
            <a:picLocks noChangeAspect="1"/>
          </p:cNvPicPr>
          <p:nvPr/>
        </p:nvPicPr>
        <p:blipFill>
          <a:blip r:embed="rId5"/>
          <a:stretch>
            <a:fillRect/>
          </a:stretch>
        </p:blipFill>
        <p:spPr>
          <a:xfrm>
            <a:off x="6600825" y="2524919"/>
            <a:ext cx="4752975" cy="1095375"/>
          </a:xfrm>
          <a:prstGeom prst="rect">
            <a:avLst/>
          </a:prstGeom>
        </p:spPr>
      </p:pic>
      <p:sp>
        <p:nvSpPr>
          <p:cNvPr id="14" name="TextBox 13"/>
          <p:cNvSpPr txBox="1"/>
          <p:nvPr/>
        </p:nvSpPr>
        <p:spPr>
          <a:xfrm>
            <a:off x="6600825" y="1910891"/>
            <a:ext cx="1837902"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a:latin typeface="+mj-ea"/>
              </a:rPr>
              <a:t>投</a:t>
            </a:r>
            <a:r>
              <a:rPr lang="zh-TW" altLang="en-US" sz="2000" b="1" dirty="0" smtClean="0">
                <a:latin typeface="+mj-ea"/>
                <a:ea typeface="+mj-ea"/>
              </a:rPr>
              <a:t>泥</a:t>
            </a:r>
            <a:r>
              <a:rPr lang="zh-TW" altLang="en-US" sz="2000" b="1" dirty="0">
                <a:latin typeface="+mj-ea"/>
                <a:ea typeface="+mj-ea"/>
              </a:rPr>
              <a:t>娃</a:t>
            </a:r>
            <a:r>
              <a:rPr lang="zh-TW" altLang="en-US" sz="2000" b="1" dirty="0" smtClean="0">
                <a:latin typeface="+mj-ea"/>
                <a:ea typeface="+mj-ea"/>
              </a:rPr>
              <a:t>娃</a:t>
            </a:r>
            <a:endParaRPr lang="en-US" altLang="zh-TW" sz="2000" b="1" dirty="0">
              <a:latin typeface="+mj-ea"/>
              <a:ea typeface="+mj-ea"/>
            </a:endParaRPr>
          </a:p>
        </p:txBody>
      </p:sp>
      <p:sp>
        <p:nvSpPr>
          <p:cNvPr id="15" name="TextBox 14"/>
          <p:cNvSpPr txBox="1"/>
          <p:nvPr/>
        </p:nvSpPr>
        <p:spPr>
          <a:xfrm>
            <a:off x="6600825" y="3843737"/>
            <a:ext cx="1837902"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smtClean="0">
                <a:latin typeface="+mj-ea"/>
                <a:ea typeface="+mj-ea"/>
              </a:rPr>
              <a:t>投</a:t>
            </a:r>
            <a:r>
              <a:rPr lang="zh-TW" altLang="en-US" sz="2000" b="1" dirty="0">
                <a:latin typeface="+mj-ea"/>
                <a:ea typeface="+mj-ea"/>
              </a:rPr>
              <a:t>蘆薈</a:t>
            </a:r>
            <a:endParaRPr lang="en-US" altLang="zh-TW" sz="2000" b="1" dirty="0">
              <a:latin typeface="+mj-ea"/>
              <a:ea typeface="+mj-ea"/>
            </a:endParaRPr>
          </a:p>
        </p:txBody>
      </p:sp>
      <p:pic>
        <p:nvPicPr>
          <p:cNvPr id="16" name="Picture 15"/>
          <p:cNvPicPr>
            <a:picLocks noChangeAspect="1"/>
          </p:cNvPicPr>
          <p:nvPr/>
        </p:nvPicPr>
        <p:blipFill>
          <a:blip r:embed="rId6"/>
          <a:stretch>
            <a:fillRect/>
          </a:stretch>
        </p:blipFill>
        <p:spPr>
          <a:xfrm>
            <a:off x="6582681" y="4402932"/>
            <a:ext cx="4829175" cy="1114425"/>
          </a:xfrm>
          <a:prstGeom prst="rect">
            <a:avLst/>
          </a:prstGeom>
        </p:spPr>
      </p:pic>
      <p:sp>
        <p:nvSpPr>
          <p:cNvPr id="17" name="Rectangle 16"/>
          <p:cNvSpPr/>
          <p:nvPr/>
        </p:nvSpPr>
        <p:spPr>
          <a:xfrm>
            <a:off x="3937000" y="2496344"/>
            <a:ext cx="1028700" cy="1128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Rectangle 17"/>
          <p:cNvSpPr/>
          <p:nvPr/>
        </p:nvSpPr>
        <p:spPr>
          <a:xfrm>
            <a:off x="3937000" y="4372771"/>
            <a:ext cx="1028700" cy="1128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5855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inVertic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5" grpId="0" animBg="1"/>
      <p:bldP spid="17" grpId="0" animBg="1"/>
      <p:bldP spid="1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釐</a:t>
            </a:r>
            <a:r>
              <a:rPr lang="zh-TW" altLang="en-US" dirty="0" smtClean="0"/>
              <a:t>清</a:t>
            </a:r>
            <a:r>
              <a:rPr lang="zh-TW" altLang="en-US" dirty="0"/>
              <a:t>競</a:t>
            </a:r>
            <a:r>
              <a:rPr lang="zh-TW" altLang="en-US" dirty="0" smtClean="0"/>
              <a:t>爭者</a:t>
            </a:r>
            <a:r>
              <a:rPr lang="zh-TW" altLang="en-US" dirty="0"/>
              <a:t>或</a:t>
            </a:r>
            <a:r>
              <a:rPr lang="zh-TW" altLang="en-US" dirty="0" smtClean="0"/>
              <a:t>互補者</a:t>
            </a:r>
            <a:r>
              <a:rPr lang="en-US" altLang="zh-TW" dirty="0" smtClean="0"/>
              <a:t>/</a:t>
            </a:r>
            <a:r>
              <a:rPr lang="zh-TW" altLang="en-US" dirty="0" smtClean="0"/>
              <a:t>轉換者後</a:t>
            </a:r>
            <a:r>
              <a:rPr lang="en-US" altLang="zh-TW" dirty="0" smtClean="0"/>
              <a:t>…</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119</a:t>
            </a:fld>
            <a:endParaRPr lang="en-US"/>
          </a:p>
        </p:txBody>
      </p:sp>
      <p:pic>
        <p:nvPicPr>
          <p:cNvPr id="5" name="圖片 3" descr="描述: C:\Users\Acer\AppData\Local\Microsoft\Windows\INetCache\Content.Word\STP分析.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2369448"/>
            <a:ext cx="5748963" cy="3024981"/>
          </a:xfrm>
          <a:prstGeom prst="rect">
            <a:avLst/>
          </a:prstGeom>
          <a:noFill/>
          <a:ln>
            <a:noFill/>
          </a:ln>
        </p:spPr>
      </p:pic>
      <p:sp>
        <p:nvSpPr>
          <p:cNvPr id="6" name="Right Arrow 5"/>
          <p:cNvSpPr/>
          <p:nvPr/>
        </p:nvSpPr>
        <p:spPr>
          <a:xfrm>
            <a:off x="5505104" y="3696200"/>
            <a:ext cx="492735" cy="371475"/>
          </a:xfrm>
          <a:prstGeom prst="rightArrow">
            <a:avLst/>
          </a:prstGeom>
          <a:solidFill>
            <a:srgbClr val="55A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Picture 6"/>
          <p:cNvPicPr>
            <a:picLocks noChangeAspect="1"/>
          </p:cNvPicPr>
          <p:nvPr/>
        </p:nvPicPr>
        <p:blipFill>
          <a:blip r:embed="rId3"/>
          <a:stretch>
            <a:fillRect/>
          </a:stretch>
        </p:blipFill>
        <p:spPr>
          <a:xfrm>
            <a:off x="171450" y="2369448"/>
            <a:ext cx="5333654" cy="3024981"/>
          </a:xfrm>
          <a:prstGeom prst="rect">
            <a:avLst/>
          </a:prstGeom>
        </p:spPr>
      </p:pic>
      <p:sp>
        <p:nvSpPr>
          <p:cNvPr id="8" name="Rectangle 7"/>
          <p:cNvSpPr/>
          <p:nvPr/>
        </p:nvSpPr>
        <p:spPr>
          <a:xfrm>
            <a:off x="2524125" y="2145610"/>
            <a:ext cx="1428750" cy="44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tx1"/>
                </a:solidFill>
              </a:rPr>
              <a:t>資料</a:t>
            </a:r>
            <a:r>
              <a:rPr lang="zh-TW" altLang="en-US" sz="2400" b="1" dirty="0">
                <a:solidFill>
                  <a:schemeClr val="tx1"/>
                </a:solidFill>
              </a:rPr>
              <a:t>工程</a:t>
            </a:r>
          </a:p>
        </p:txBody>
      </p:sp>
      <p:sp>
        <p:nvSpPr>
          <p:cNvPr id="9" name="Rectangle 8"/>
          <p:cNvSpPr/>
          <p:nvPr/>
        </p:nvSpPr>
        <p:spPr>
          <a:xfrm>
            <a:off x="6276975" y="2895600"/>
            <a:ext cx="1695450" cy="22574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8122756" y="2895600"/>
            <a:ext cx="1695450" cy="22574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4820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所</a:t>
            </a:r>
            <a:r>
              <a:rPr lang="zh-TW" altLang="en-US" b="1" dirty="0">
                <a:solidFill>
                  <a:srgbClr val="4271FD"/>
                </a:solidFill>
              </a:rPr>
              <a:t>以</a:t>
            </a:r>
            <a:r>
              <a:rPr lang="en-US" altLang="zh-TW" b="1" dirty="0" smtClean="0">
                <a:solidFill>
                  <a:srgbClr val="4271FD"/>
                </a:solidFill>
              </a:rPr>
              <a:t>…</a:t>
            </a:r>
            <a:r>
              <a:rPr lang="zh-TW" altLang="en-US" b="1" dirty="0" smtClean="0">
                <a:solidFill>
                  <a:srgbClr val="4271FD"/>
                </a:solidFill>
              </a:rPr>
              <a:t> 到底什麼是機器學習</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12</a:t>
            </a:fld>
            <a:endParaRPr lang="en-US" dirty="0"/>
          </a:p>
        </p:txBody>
      </p:sp>
    </p:spTree>
    <p:extLst>
      <p:ext uri="{BB962C8B-B14F-4D97-AF65-F5344CB8AC3E}">
        <p14:creationId xmlns:p14="http://schemas.microsoft.com/office/powerpoint/2010/main" val="9605835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有關於今日課程內容更多資訊</a:t>
            </a:r>
            <a:endParaRPr lang="zh-TW" altLang="en-US" dirty="0"/>
          </a:p>
        </p:txBody>
      </p:sp>
      <p:pic>
        <p:nvPicPr>
          <p:cNvPr id="5" name="Content Placeholder 4"/>
          <p:cNvPicPr>
            <a:picLocks noGrp="1" noChangeAspect="1"/>
          </p:cNvPicPr>
          <p:nvPr>
            <p:ph idx="1"/>
          </p:nvPr>
        </p:nvPicPr>
        <p:blipFill>
          <a:blip r:embed="rId2"/>
          <a:stretch>
            <a:fillRect/>
          </a:stretch>
        </p:blipFill>
        <p:spPr>
          <a:xfrm>
            <a:off x="680155" y="2757738"/>
            <a:ext cx="10515600" cy="3674562"/>
          </a:xfrm>
          <a:prstGeom prst="rect">
            <a:avLst/>
          </a:prstGeom>
        </p:spPr>
      </p:pic>
      <p:sp>
        <p:nvSpPr>
          <p:cNvPr id="4" name="Slide Number Placeholder 3"/>
          <p:cNvSpPr>
            <a:spLocks noGrp="1"/>
          </p:cNvSpPr>
          <p:nvPr>
            <p:ph type="sldNum" sz="quarter" idx="12"/>
          </p:nvPr>
        </p:nvSpPr>
        <p:spPr/>
        <p:txBody>
          <a:bodyPr/>
          <a:lstStyle/>
          <a:p>
            <a:fld id="{B3561BA9-CDCF-4958-B8AB-66F3BF063E13}" type="slidenum">
              <a:rPr lang="en-US" smtClean="0"/>
              <a:t>120</a:t>
            </a:fld>
            <a:endParaRPr lang="en-US"/>
          </a:p>
        </p:txBody>
      </p:sp>
      <p:pic>
        <p:nvPicPr>
          <p:cNvPr id="6" name="Picture 5"/>
          <p:cNvPicPr>
            <a:picLocks noChangeAspect="1"/>
          </p:cNvPicPr>
          <p:nvPr/>
        </p:nvPicPr>
        <p:blipFill>
          <a:blip r:embed="rId3"/>
          <a:stretch>
            <a:fillRect/>
          </a:stretch>
        </p:blipFill>
        <p:spPr>
          <a:xfrm>
            <a:off x="680155" y="1644258"/>
            <a:ext cx="7259159" cy="578163"/>
          </a:xfrm>
          <a:prstGeom prst="rect">
            <a:avLst/>
          </a:prstGeom>
        </p:spPr>
      </p:pic>
      <p:pic>
        <p:nvPicPr>
          <p:cNvPr id="9" name="Picture 8"/>
          <p:cNvPicPr>
            <a:picLocks noChangeAspect="1"/>
          </p:cNvPicPr>
          <p:nvPr/>
        </p:nvPicPr>
        <p:blipFill>
          <a:blip r:embed="rId4"/>
          <a:stretch>
            <a:fillRect/>
          </a:stretch>
        </p:blipFill>
        <p:spPr>
          <a:xfrm>
            <a:off x="8479769" y="1192055"/>
            <a:ext cx="1562100" cy="1562100"/>
          </a:xfrm>
          <a:prstGeom prst="rect">
            <a:avLst/>
          </a:prstGeom>
        </p:spPr>
      </p:pic>
    </p:spTree>
    <p:extLst>
      <p:ext uri="{BB962C8B-B14F-4D97-AF65-F5344CB8AC3E}">
        <p14:creationId xmlns:p14="http://schemas.microsoft.com/office/powerpoint/2010/main" val="33043168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02043" cy="1325563"/>
          </a:xfrm>
        </p:spPr>
        <p:txBody>
          <a:bodyPr>
            <a:noAutofit/>
          </a:bodyPr>
          <a:lstStyle/>
          <a:p>
            <a:r>
              <a:rPr lang="zh-TW" altLang="en-US" dirty="0"/>
              <a:t>機器學習概論</a:t>
            </a:r>
            <a:r>
              <a:rPr lang="en-US" altLang="zh-TW" sz="4000" dirty="0"/>
              <a:t/>
            </a:r>
            <a:br>
              <a:rPr lang="en-US" altLang="zh-TW" sz="4000" dirty="0"/>
            </a:br>
            <a:r>
              <a:rPr lang="zh-TW" altLang="en-US" sz="3600" dirty="0"/>
              <a:t>就是找一個最好的函</a:t>
            </a:r>
            <a:r>
              <a:rPr lang="zh-TW" altLang="en-US" sz="3600" dirty="0" smtClean="0"/>
              <a:t>數</a:t>
            </a:r>
            <a:r>
              <a:rPr lang="zh-TW" altLang="en-US" sz="2000" dirty="0" smtClean="0"/>
              <a:t>（</a:t>
            </a:r>
            <a:r>
              <a:rPr lang="en-US" altLang="zh-TW" sz="2000" dirty="0" smtClean="0"/>
              <a:t>function</a:t>
            </a:r>
            <a:r>
              <a:rPr lang="zh-TW" altLang="en-US" sz="2000" dirty="0" smtClean="0"/>
              <a:t>）</a:t>
            </a:r>
            <a:r>
              <a:rPr lang="zh-TW" altLang="en-US" sz="3600" dirty="0" smtClean="0"/>
              <a:t>，</a:t>
            </a:r>
            <a:r>
              <a:rPr lang="zh-TW" altLang="en-US" sz="3600" dirty="0"/>
              <a:t>產出人類想要的結果</a:t>
            </a:r>
          </a:p>
        </p:txBody>
      </p:sp>
      <p:sp>
        <p:nvSpPr>
          <p:cNvPr id="3" name="Content Placeholder 2"/>
          <p:cNvSpPr>
            <a:spLocks noGrp="1"/>
          </p:cNvSpPr>
          <p:nvPr>
            <p:ph idx="1"/>
          </p:nvPr>
        </p:nvSpPr>
        <p:spPr/>
        <p:txBody>
          <a:bodyPr/>
          <a:lstStyle/>
          <a:p>
            <a:r>
              <a:rPr lang="zh-TW" altLang="en-US" dirty="0" smtClean="0"/>
              <a:t>人臉</a:t>
            </a:r>
            <a:r>
              <a:rPr lang="zh-TW" altLang="en-US" dirty="0"/>
              <a:t>辨識</a:t>
            </a:r>
            <a:endParaRPr lang="en-US" altLang="zh-TW" dirty="0"/>
          </a:p>
          <a:p>
            <a:endParaRPr lang="en-US" altLang="zh-TW" dirty="0"/>
          </a:p>
          <a:p>
            <a:endParaRPr lang="en-US" altLang="zh-TW" dirty="0"/>
          </a:p>
          <a:p>
            <a:endParaRPr lang="en-US" altLang="zh-TW" dirty="0"/>
          </a:p>
          <a:p>
            <a:endParaRPr lang="en-US" altLang="zh-TW" i="1" dirty="0"/>
          </a:p>
          <a:p>
            <a:r>
              <a:rPr lang="zh-TW" altLang="en-US" dirty="0" smtClean="0"/>
              <a:t>對話系統</a:t>
            </a:r>
            <a:endParaRPr lang="en-US" altLang="zh-TW" dirty="0"/>
          </a:p>
          <a:p>
            <a:endParaRPr lang="en-US" altLang="zh-TW" dirty="0"/>
          </a:p>
          <a:p>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ea typeface="+mj-ea"/>
              </a:rPr>
              <a:pPr/>
              <a:t>13</a:t>
            </a:fld>
            <a:endParaRPr lang="en-US" dirty="0">
              <a:ea typeface="+mj-ea"/>
            </a:endParaRPr>
          </a:p>
        </p:txBody>
      </p:sp>
      <p:pic>
        <p:nvPicPr>
          <p:cNvPr id="6" name="Picture 5"/>
          <p:cNvPicPr>
            <a:picLocks noChangeAspect="1"/>
          </p:cNvPicPr>
          <p:nvPr/>
        </p:nvPicPr>
        <p:blipFill rotWithShape="1">
          <a:blip r:embed="rId3"/>
          <a:srcRect b="15087"/>
          <a:stretch/>
        </p:blipFill>
        <p:spPr>
          <a:xfrm>
            <a:off x="2493549" y="2424313"/>
            <a:ext cx="1539767" cy="1576981"/>
          </a:xfrm>
          <a:prstGeom prst="rect">
            <a:avLst/>
          </a:prstGeom>
        </p:spPr>
      </p:pic>
      <p:graphicFrame>
        <p:nvGraphicFramePr>
          <p:cNvPr id="7" name="Object 12"/>
          <p:cNvGraphicFramePr>
            <a:graphicFrameLocks noChangeAspect="1"/>
          </p:cNvGraphicFramePr>
          <p:nvPr>
            <p:extLst>
              <p:ext uri="{D42A27DB-BD31-4B8C-83A1-F6EECF244321}">
                <p14:modId xmlns:p14="http://schemas.microsoft.com/office/powerpoint/2010/main" val="1379088822"/>
              </p:ext>
            </p:extLst>
          </p:nvPr>
        </p:nvGraphicFramePr>
        <p:xfrm>
          <a:off x="1734347" y="3008745"/>
          <a:ext cx="2840958" cy="460375"/>
        </p:xfrm>
        <a:graphic>
          <a:graphicData uri="http://schemas.openxmlformats.org/presentationml/2006/ole">
            <mc:AlternateContent xmlns:mc="http://schemas.openxmlformats.org/markup-compatibility/2006">
              <mc:Choice xmlns:v="urn:schemas-microsoft-com:vml" Requires="v">
                <p:oleObj spid="_x0000_s9061" name="方程式" r:id="rId4" imgW="1790640" imgH="215640" progId="Equation.3">
                  <p:embed/>
                </p:oleObj>
              </mc:Choice>
              <mc:Fallback>
                <p:oleObj name="方程式" r:id="rId4" imgW="1790640" imgH="215640" progId="Equation.3">
                  <p:embed/>
                  <p:pic>
                    <p:nvPicPr>
                      <p:cNvPr id="4" name="Object 12"/>
                      <p:cNvPicPr>
                        <a:picLocks noChangeAspect="1" noChangeArrowheads="1"/>
                      </p:cNvPicPr>
                      <p:nvPr/>
                    </p:nvPicPr>
                    <p:blipFill>
                      <a:blip r:embed="rId5"/>
                      <a:srcRect/>
                      <a:stretch>
                        <a:fillRect/>
                      </a:stretch>
                    </p:blipFill>
                    <p:spPr bwMode="auto">
                      <a:xfrm>
                        <a:off x="1734347" y="3008745"/>
                        <a:ext cx="2840958" cy="460375"/>
                      </a:xfrm>
                      <a:prstGeom prst="rect">
                        <a:avLst/>
                      </a:prstGeom>
                      <a:noFill/>
                      <a:extLst/>
                    </p:spPr>
                  </p:pic>
                </p:oleObj>
              </mc:Fallback>
            </mc:AlternateContent>
          </a:graphicData>
        </a:graphic>
      </p:graphicFrame>
      <p:sp>
        <p:nvSpPr>
          <p:cNvPr id="8" name="文字方塊 8"/>
          <p:cNvSpPr txBox="1"/>
          <p:nvPr/>
        </p:nvSpPr>
        <p:spPr>
          <a:xfrm>
            <a:off x="4785753" y="2977322"/>
            <a:ext cx="5124746" cy="523220"/>
          </a:xfrm>
          <a:prstGeom prst="rect">
            <a:avLst/>
          </a:prstGeom>
          <a:noFill/>
        </p:spPr>
        <p:txBody>
          <a:bodyPr wrap="square" rtlCol="0">
            <a:spAutoFit/>
          </a:bodyPr>
          <a:lstStyle/>
          <a:p>
            <a:r>
              <a:rPr lang="zh-TW" altLang="en-US" sz="2800" dirty="0" smtClean="0">
                <a:latin typeface="Times New Roman" panose="02020603050405020304" pitchFamily="18" charset="0"/>
                <a:ea typeface="+mj-ea"/>
                <a:cs typeface="Times New Roman" panose="02020603050405020304" pitchFamily="18" charset="0"/>
              </a:rPr>
              <a:t>這是「鍾皓軒」</a:t>
            </a:r>
            <a:endParaRPr lang="zh-TW" altLang="en-US" sz="2800" dirty="0">
              <a:latin typeface="Times New Roman" panose="02020603050405020304" pitchFamily="18" charset="0"/>
              <a:ea typeface="+mj-ea"/>
              <a:cs typeface="Times New Roman" panose="02020603050405020304" pitchFamily="18" charset="0"/>
            </a:endParaRPr>
          </a:p>
        </p:txBody>
      </p:sp>
      <p:graphicFrame>
        <p:nvGraphicFramePr>
          <p:cNvPr id="9" name="Object 12"/>
          <p:cNvGraphicFramePr>
            <a:graphicFrameLocks noChangeAspect="1"/>
          </p:cNvGraphicFramePr>
          <p:nvPr>
            <p:extLst>
              <p:ext uri="{D42A27DB-BD31-4B8C-83A1-F6EECF244321}">
                <p14:modId xmlns:p14="http://schemas.microsoft.com/office/powerpoint/2010/main" val="899270549"/>
              </p:ext>
            </p:extLst>
          </p:nvPr>
        </p:nvGraphicFramePr>
        <p:xfrm>
          <a:off x="1734347" y="5383645"/>
          <a:ext cx="2840958" cy="460375"/>
        </p:xfrm>
        <a:graphic>
          <a:graphicData uri="http://schemas.openxmlformats.org/presentationml/2006/ole">
            <mc:AlternateContent xmlns:mc="http://schemas.openxmlformats.org/markup-compatibility/2006">
              <mc:Choice xmlns:v="urn:schemas-microsoft-com:vml" Requires="v">
                <p:oleObj spid="_x0000_s9062" name="方程式" r:id="rId4" imgW="1790640" imgH="215640" progId="Equation.3">
                  <p:embed/>
                </p:oleObj>
              </mc:Choice>
              <mc:Fallback>
                <p:oleObj name="方程式" r:id="rId4" imgW="1790640" imgH="215640" progId="Equation.3">
                  <p:embed/>
                  <p:pic>
                    <p:nvPicPr>
                      <p:cNvPr id="7" name="Object 12"/>
                      <p:cNvPicPr>
                        <a:picLocks noChangeAspect="1" noChangeArrowheads="1"/>
                      </p:cNvPicPr>
                      <p:nvPr/>
                    </p:nvPicPr>
                    <p:blipFill>
                      <a:blip r:embed="rId5"/>
                      <a:srcRect/>
                      <a:stretch>
                        <a:fillRect/>
                      </a:stretch>
                    </p:blipFill>
                    <p:spPr bwMode="auto">
                      <a:xfrm>
                        <a:off x="1734347" y="5383645"/>
                        <a:ext cx="2840958" cy="460375"/>
                      </a:xfrm>
                      <a:prstGeom prst="rect">
                        <a:avLst/>
                      </a:prstGeom>
                      <a:noFill/>
                      <a:extLst/>
                    </p:spPr>
                  </p:pic>
                </p:oleObj>
              </mc:Fallback>
            </mc:AlternateContent>
          </a:graphicData>
        </a:graphic>
      </p:graphicFrame>
      <p:sp>
        <p:nvSpPr>
          <p:cNvPr id="10" name="文字方塊 8"/>
          <p:cNvSpPr txBox="1"/>
          <p:nvPr/>
        </p:nvSpPr>
        <p:spPr>
          <a:xfrm>
            <a:off x="4785753" y="5352222"/>
            <a:ext cx="2807033" cy="523220"/>
          </a:xfrm>
          <a:prstGeom prst="rect">
            <a:avLst/>
          </a:prstGeom>
          <a:noFill/>
        </p:spPr>
        <p:txBody>
          <a:bodyPr wrap="square" rtlCol="0">
            <a:spAutoFit/>
          </a:bodyPr>
          <a:lstStyle/>
          <a:p>
            <a:r>
              <a:rPr lang="zh-TW" altLang="en-US" sz="2800" dirty="0" smtClean="0">
                <a:latin typeface="Times New Roman" panose="02020603050405020304" pitchFamily="18" charset="0"/>
                <a:ea typeface="+mj-ea"/>
                <a:cs typeface="Times New Roman" panose="02020603050405020304" pitchFamily="18" charset="0"/>
              </a:rPr>
              <a:t>其實我也是</a:t>
            </a:r>
            <a:endParaRPr lang="zh-TW" altLang="en-US" sz="2800" dirty="0">
              <a:latin typeface="Times New Roman" panose="02020603050405020304" pitchFamily="18" charset="0"/>
              <a:ea typeface="+mj-ea"/>
              <a:cs typeface="Times New Roman" panose="02020603050405020304" pitchFamily="18" charset="0"/>
            </a:endParaRPr>
          </a:p>
        </p:txBody>
      </p:sp>
      <p:sp>
        <p:nvSpPr>
          <p:cNvPr id="11" name="文字方塊 8"/>
          <p:cNvSpPr txBox="1"/>
          <p:nvPr/>
        </p:nvSpPr>
        <p:spPr>
          <a:xfrm>
            <a:off x="2048688" y="5352222"/>
            <a:ext cx="2807033" cy="523220"/>
          </a:xfrm>
          <a:prstGeom prst="rect">
            <a:avLst/>
          </a:prstGeom>
          <a:noFill/>
        </p:spPr>
        <p:txBody>
          <a:bodyPr wrap="square" rtlCol="0">
            <a:spAutoFit/>
          </a:bodyPr>
          <a:lstStyle/>
          <a:p>
            <a:r>
              <a:rPr lang="en-US" altLang="zh-TW" sz="2800" dirty="0" smtClean="0">
                <a:latin typeface="Times New Roman" panose="02020603050405020304" pitchFamily="18" charset="0"/>
                <a:ea typeface="+mj-ea"/>
                <a:cs typeface="Times New Roman" panose="02020603050405020304" pitchFamily="18" charset="0"/>
              </a:rPr>
              <a:t>“</a:t>
            </a:r>
            <a:r>
              <a:rPr lang="zh-TW" altLang="en-US" sz="2800" dirty="0" smtClean="0">
                <a:latin typeface="Times New Roman" panose="02020603050405020304" pitchFamily="18" charset="0"/>
                <a:ea typeface="+mj-ea"/>
                <a:cs typeface="Times New Roman" panose="02020603050405020304" pitchFamily="18" charset="0"/>
              </a:rPr>
              <a:t>我很喜歡妳</a:t>
            </a:r>
            <a:r>
              <a:rPr lang="en-US" altLang="zh-TW" sz="2800" dirty="0" smtClean="0">
                <a:latin typeface="Times New Roman" panose="02020603050405020304" pitchFamily="18" charset="0"/>
                <a:ea typeface="+mj-ea"/>
                <a:cs typeface="Times New Roman" panose="02020603050405020304" pitchFamily="18" charset="0"/>
              </a:rPr>
              <a:t>”</a:t>
            </a:r>
            <a:endParaRPr lang="zh-TW" altLang="en-US" sz="28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94470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機器學習概</a:t>
            </a:r>
            <a:r>
              <a:rPr lang="zh-TW" altLang="en-US" dirty="0" smtClean="0"/>
              <a:t>論</a:t>
            </a:r>
            <a:r>
              <a:rPr lang="en-US" altLang="zh-TW" dirty="0"/>
              <a:t/>
            </a:r>
            <a:br>
              <a:rPr lang="en-US" altLang="zh-TW" dirty="0"/>
            </a:br>
            <a:r>
              <a:rPr lang="zh-TW" altLang="en-US" sz="3600" dirty="0"/>
              <a:t>行</a:t>
            </a:r>
            <a:r>
              <a:rPr lang="zh-TW" altLang="en-US" sz="3600" dirty="0" smtClean="0"/>
              <a:t>銷資料科學的兩個應用</a:t>
            </a:r>
            <a:endParaRPr lang="zh-TW" altLang="en-US" dirty="0"/>
          </a:p>
        </p:txBody>
      </p:sp>
      <p:sp>
        <p:nvSpPr>
          <p:cNvPr id="3" name="內容版面配置區 2"/>
          <p:cNvSpPr>
            <a:spLocks noGrp="1"/>
          </p:cNvSpPr>
          <p:nvPr>
            <p:ph idx="1"/>
          </p:nvPr>
        </p:nvSpPr>
        <p:spPr>
          <a:xfrm>
            <a:off x="838200" y="1812471"/>
            <a:ext cx="9072299" cy="4929523"/>
          </a:xfrm>
        </p:spPr>
        <p:txBody>
          <a:bodyPr>
            <a:normAutofit/>
          </a:bodyPr>
          <a:lstStyle/>
          <a:p>
            <a:r>
              <a:rPr lang="zh-TW" altLang="en-US" dirty="0"/>
              <a:t>個</a:t>
            </a:r>
            <a:r>
              <a:rPr lang="zh-TW" altLang="en-US" dirty="0" smtClean="0"/>
              <a:t>人</a:t>
            </a:r>
            <a:r>
              <a:rPr lang="zh-TW" altLang="en-US" dirty="0"/>
              <a:t>精</a:t>
            </a:r>
            <a:r>
              <a:rPr lang="zh-TW" altLang="en-US" dirty="0" smtClean="0"/>
              <a:t>準</a:t>
            </a:r>
            <a:r>
              <a:rPr lang="zh-TW" altLang="en-US" dirty="0"/>
              <a:t>行</a:t>
            </a:r>
            <a:r>
              <a:rPr lang="zh-TW" altLang="en-US" dirty="0" smtClean="0"/>
              <a:t>銷</a:t>
            </a:r>
            <a:endParaRPr lang="en-US" altLang="zh-TW" dirty="0" smtClean="0"/>
          </a:p>
          <a:p>
            <a:endParaRPr lang="en-US" altLang="zh-TW" dirty="0"/>
          </a:p>
          <a:p>
            <a:endParaRPr lang="en-US" altLang="zh-TW" dirty="0" smtClean="0"/>
          </a:p>
          <a:p>
            <a:endParaRPr lang="en-US" altLang="zh-TW" dirty="0"/>
          </a:p>
          <a:p>
            <a:endParaRPr lang="en-US" altLang="zh-TW" dirty="0" smtClean="0"/>
          </a:p>
          <a:p>
            <a:r>
              <a:rPr lang="zh-TW" altLang="en-US" dirty="0" smtClean="0"/>
              <a:t>個人化寫手</a:t>
            </a:r>
            <a:endParaRPr lang="en-US" altLang="zh-TW" dirty="0"/>
          </a:p>
          <a:p>
            <a:endParaRPr lang="en-US" altLang="zh-TW" dirty="0"/>
          </a:p>
          <a:p>
            <a:endParaRPr lang="en-US" altLang="zh-TW" dirty="0" smtClean="0"/>
          </a:p>
        </p:txBody>
      </p:sp>
      <p:graphicFrame>
        <p:nvGraphicFramePr>
          <p:cNvPr id="4" name="Object 12"/>
          <p:cNvGraphicFramePr>
            <a:graphicFrameLocks noChangeAspect="1"/>
          </p:cNvGraphicFramePr>
          <p:nvPr>
            <p:extLst>
              <p:ext uri="{D42A27DB-BD31-4B8C-83A1-F6EECF244321}">
                <p14:modId xmlns:p14="http://schemas.microsoft.com/office/powerpoint/2010/main" val="3963703236"/>
              </p:ext>
            </p:extLst>
          </p:nvPr>
        </p:nvGraphicFramePr>
        <p:xfrm>
          <a:off x="1734347" y="3008745"/>
          <a:ext cx="2840958" cy="460375"/>
        </p:xfrm>
        <a:graphic>
          <a:graphicData uri="http://schemas.openxmlformats.org/presentationml/2006/ole">
            <mc:AlternateContent xmlns:mc="http://schemas.openxmlformats.org/markup-compatibility/2006">
              <mc:Choice xmlns:v="urn:schemas-microsoft-com:vml" Requires="v">
                <p:oleObj spid="_x0000_s8055"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734347" y="3008745"/>
                        <a:ext cx="2840958" cy="460375"/>
                      </a:xfrm>
                      <a:prstGeom prst="rect">
                        <a:avLst/>
                      </a:prstGeom>
                      <a:noFill/>
                      <a:extLst/>
                    </p:spPr>
                  </p:pic>
                </p:oleObj>
              </mc:Fallback>
            </mc:AlternateContent>
          </a:graphicData>
        </a:graphic>
      </p:graphicFrame>
      <p:sp>
        <p:nvSpPr>
          <p:cNvPr id="9" name="文字方塊 8"/>
          <p:cNvSpPr txBox="1"/>
          <p:nvPr/>
        </p:nvSpPr>
        <p:spPr>
          <a:xfrm>
            <a:off x="4785753" y="2546434"/>
            <a:ext cx="5124746" cy="1384995"/>
          </a:xfrm>
          <a:prstGeom prst="rect">
            <a:avLst/>
          </a:prstGeom>
          <a:noFill/>
        </p:spPr>
        <p:txBody>
          <a:bodyPr wrap="square" rtlCol="0">
            <a:spAutoFit/>
          </a:bodyPr>
          <a:lstStyle/>
          <a:p>
            <a:r>
              <a:rPr lang="en-US" altLang="zh-TW" sz="2800" dirty="0" smtClean="0"/>
              <a:t>UID001</a:t>
            </a:r>
            <a:r>
              <a:rPr lang="zh-TW" altLang="en-US" sz="2800" dirty="0" smtClean="0"/>
              <a:t> 要推薦</a:t>
            </a:r>
            <a:endParaRPr lang="en-US" altLang="zh-TW" sz="2800" dirty="0" smtClean="0"/>
          </a:p>
          <a:p>
            <a:r>
              <a:rPr lang="en-US" altLang="zh-TW" sz="2800" dirty="0" smtClean="0"/>
              <a:t>A</a:t>
            </a:r>
            <a:r>
              <a:rPr lang="zh-TW" altLang="en-US" sz="2800" dirty="0" smtClean="0"/>
              <a:t>牌紫色洋裝 </a:t>
            </a:r>
            <a:r>
              <a:rPr lang="en-US" altLang="zh-TW" sz="2800" dirty="0" smtClean="0"/>
              <a:t>–</a:t>
            </a:r>
            <a:r>
              <a:rPr lang="zh-TW" altLang="en-US" sz="2800" dirty="0" smtClean="0"/>
              <a:t> 購買機率 </a:t>
            </a:r>
            <a:r>
              <a:rPr lang="en-US" altLang="zh-TW" sz="2800" dirty="0" smtClean="0"/>
              <a:t>0.83</a:t>
            </a:r>
          </a:p>
          <a:p>
            <a:r>
              <a:rPr lang="en-US" altLang="zh-TW" sz="2800" dirty="0" smtClean="0"/>
              <a:t>B</a:t>
            </a:r>
            <a:r>
              <a:rPr lang="zh-TW" altLang="en-US" sz="2800" dirty="0" smtClean="0"/>
              <a:t>紅色休閒帽 </a:t>
            </a:r>
            <a:r>
              <a:rPr lang="en-US" altLang="zh-TW" sz="2800" dirty="0" smtClean="0"/>
              <a:t>–</a:t>
            </a:r>
            <a:r>
              <a:rPr lang="zh-TW" altLang="en-US" sz="2800" dirty="0" smtClean="0"/>
              <a:t> </a:t>
            </a:r>
            <a:r>
              <a:rPr lang="zh-TW" altLang="en-US" sz="2800" dirty="0"/>
              <a:t>購買機率 </a:t>
            </a:r>
            <a:r>
              <a:rPr lang="en-US" altLang="zh-TW" sz="2800" dirty="0" smtClean="0"/>
              <a:t>0.77</a:t>
            </a:r>
            <a:endParaRPr lang="zh-TW" altLang="en-US" sz="2800" dirty="0"/>
          </a:p>
        </p:txBody>
      </p:sp>
      <p:pic>
        <p:nvPicPr>
          <p:cNvPr id="13" name="Picture 12"/>
          <p:cNvPicPr>
            <a:picLocks noChangeAspect="1"/>
          </p:cNvPicPr>
          <p:nvPr/>
        </p:nvPicPr>
        <p:blipFill>
          <a:blip r:embed="rId5"/>
          <a:stretch>
            <a:fillRect/>
          </a:stretch>
        </p:blipFill>
        <p:spPr>
          <a:xfrm>
            <a:off x="2416473" y="2202452"/>
            <a:ext cx="1687154" cy="2097697"/>
          </a:xfrm>
          <a:prstGeom prst="rect">
            <a:avLst/>
          </a:prstGeom>
        </p:spPr>
      </p:pic>
      <p:graphicFrame>
        <p:nvGraphicFramePr>
          <p:cNvPr id="18" name="Object 12"/>
          <p:cNvGraphicFramePr>
            <a:graphicFrameLocks noChangeAspect="1"/>
          </p:cNvGraphicFramePr>
          <p:nvPr>
            <p:extLst>
              <p:ext uri="{D42A27DB-BD31-4B8C-83A1-F6EECF244321}">
                <p14:modId xmlns:p14="http://schemas.microsoft.com/office/powerpoint/2010/main" val="4229160536"/>
              </p:ext>
            </p:extLst>
          </p:nvPr>
        </p:nvGraphicFramePr>
        <p:xfrm>
          <a:off x="1734347" y="5395503"/>
          <a:ext cx="2840958" cy="460375"/>
        </p:xfrm>
        <a:graphic>
          <a:graphicData uri="http://schemas.openxmlformats.org/presentationml/2006/ole">
            <mc:AlternateContent xmlns:mc="http://schemas.openxmlformats.org/markup-compatibility/2006">
              <mc:Choice xmlns:v="urn:schemas-microsoft-com:vml" Requires="v">
                <p:oleObj spid="_x0000_s8056"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734347" y="5395503"/>
                        <a:ext cx="2840958" cy="460375"/>
                      </a:xfrm>
                      <a:prstGeom prst="rect">
                        <a:avLst/>
                      </a:prstGeom>
                      <a:noFill/>
                      <a:extLst/>
                    </p:spPr>
                  </p:pic>
                </p:oleObj>
              </mc:Fallback>
            </mc:AlternateContent>
          </a:graphicData>
        </a:graphic>
      </p:graphicFrame>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5072" t="4130"/>
          <a:stretch/>
        </p:blipFill>
        <p:spPr>
          <a:xfrm>
            <a:off x="2577340" y="4954287"/>
            <a:ext cx="1154972" cy="1667768"/>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7"/>
          <a:stretch>
            <a:fillRect/>
          </a:stretch>
        </p:blipFill>
        <p:spPr>
          <a:xfrm>
            <a:off x="4644973" y="4450355"/>
            <a:ext cx="6038850" cy="2171700"/>
          </a:xfrm>
          <a:prstGeom prst="rect">
            <a:avLst/>
          </a:prstGeom>
        </p:spPr>
      </p:pic>
    </p:spTree>
    <p:extLst>
      <p:ext uri="{BB962C8B-B14F-4D97-AF65-F5344CB8AC3E}">
        <p14:creationId xmlns:p14="http://schemas.microsoft.com/office/powerpoint/2010/main" val="178763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9" descr="描述: C:\Users\Acer\Desktop\行銷資料科學(出書)\機器學習演算法.png"/>
          <p:cNvPicPr/>
          <p:nvPr/>
        </p:nvPicPr>
        <p:blipFill>
          <a:blip r:embed="rId2">
            <a:extLst>
              <a:ext uri="{28A0092B-C50C-407E-A947-70E740481C1C}">
                <a14:useLocalDpi xmlns:a14="http://schemas.microsoft.com/office/drawing/2010/main" val="0"/>
              </a:ext>
            </a:extLst>
          </a:blip>
          <a:srcRect/>
          <a:stretch>
            <a:fillRect/>
          </a:stretch>
        </p:blipFill>
        <p:spPr bwMode="auto">
          <a:xfrm>
            <a:off x="5677693" y="1608419"/>
            <a:ext cx="5865813" cy="5113057"/>
          </a:xfrm>
          <a:prstGeom prst="rect">
            <a:avLst/>
          </a:prstGeom>
          <a:noFill/>
          <a:ln>
            <a:noFill/>
          </a:ln>
        </p:spPr>
      </p:pic>
      <p:sp>
        <p:nvSpPr>
          <p:cNvPr id="2" name="Title 1"/>
          <p:cNvSpPr>
            <a:spLocks noGrp="1"/>
          </p:cNvSpPr>
          <p:nvPr>
            <p:ph type="title"/>
          </p:nvPr>
        </p:nvSpPr>
        <p:spPr/>
        <p:txBody>
          <a:bodyPr/>
          <a:lstStyle/>
          <a:p>
            <a:r>
              <a:rPr lang="zh-TW" altLang="en-US" dirty="0"/>
              <a:t>機器學習概論</a:t>
            </a:r>
          </a:p>
        </p:txBody>
      </p:sp>
      <p:sp>
        <p:nvSpPr>
          <p:cNvPr id="4" name="Slide Number Placeholder 3"/>
          <p:cNvSpPr>
            <a:spLocks noGrp="1"/>
          </p:cNvSpPr>
          <p:nvPr>
            <p:ph type="sldNum" sz="quarter" idx="12"/>
          </p:nvPr>
        </p:nvSpPr>
        <p:spPr/>
        <p:txBody>
          <a:bodyPr/>
          <a:lstStyle/>
          <a:p>
            <a:fld id="{B3561BA9-CDCF-4958-B8AB-66F3BF063E13}" type="slidenum">
              <a:rPr lang="en-US" smtClean="0"/>
              <a:pPr/>
              <a:t>15</a:t>
            </a:fld>
            <a:endParaRPr lang="en-US" dirty="0"/>
          </a:p>
        </p:txBody>
      </p:sp>
      <p:pic>
        <p:nvPicPr>
          <p:cNvPr id="9220" name="Picture 4" descr="A, æ, Ai, è§£å, äººå·¥æºè½, çç©å­¦, è, è¯ç, çµè·¯æ¿, è®¡ç®æº, é¢éª¨, çµå­äº§å, å¥å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03" y="2899966"/>
            <a:ext cx="4494212" cy="22471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916915" y="3032382"/>
            <a:ext cx="4721929" cy="18895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5368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87390" y="2621016"/>
            <a:ext cx="10048875" cy="3648075"/>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zh-TW" altLang="en-US" dirty="0"/>
              <a:t>機器學習概論</a:t>
            </a:r>
            <a:r>
              <a:rPr lang="en-US" altLang="zh-TW" dirty="0"/>
              <a:t/>
            </a:r>
            <a:br>
              <a:rPr lang="en-US" altLang="zh-TW" dirty="0"/>
            </a:br>
            <a:r>
              <a:rPr lang="zh-TW" altLang="en-US" sz="3600" dirty="0"/>
              <a:t>監督式學習</a:t>
            </a:r>
            <a:endParaRPr lang="zh-TW" altLang="en-US" sz="3600" dirty="0"/>
          </a:p>
        </p:txBody>
      </p:sp>
      <p:sp>
        <p:nvSpPr>
          <p:cNvPr id="4" name="Slide Number Placeholder 3"/>
          <p:cNvSpPr>
            <a:spLocks noGrp="1"/>
          </p:cNvSpPr>
          <p:nvPr>
            <p:ph type="sldNum" sz="quarter" idx="12"/>
          </p:nvPr>
        </p:nvSpPr>
        <p:spPr/>
        <p:txBody>
          <a:bodyPr/>
          <a:lstStyle/>
          <a:p>
            <a:fld id="{B3561BA9-CDCF-4958-B8AB-66F3BF063E13}" type="slidenum">
              <a:rPr lang="en-US" smtClean="0"/>
              <a:t>16</a:t>
            </a:fld>
            <a:endParaRPr lang="en-US"/>
          </a:p>
        </p:txBody>
      </p:sp>
      <p:sp>
        <p:nvSpPr>
          <p:cNvPr id="7" name="Left Brace 6"/>
          <p:cNvSpPr/>
          <p:nvPr/>
        </p:nvSpPr>
        <p:spPr>
          <a:xfrm rot="5400000">
            <a:off x="6175321" y="-2375048"/>
            <a:ext cx="390525" cy="956638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8" name="Rectangle 7"/>
          <p:cNvSpPr/>
          <p:nvPr/>
        </p:nvSpPr>
        <p:spPr>
          <a:xfrm>
            <a:off x="6096000" y="1913528"/>
            <a:ext cx="914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TW" altLang="en-US" sz="1400" kern="0" dirty="0" smtClean="0">
                <a:latin typeface="Times New Roman" panose="02020603050405020304" pitchFamily="18" charset="0"/>
                <a:ea typeface="+mj-ea"/>
                <a:cs typeface="Times New Roman" panose="02020603050405020304" pitchFamily="18" charset="0"/>
              </a:rPr>
              <a:t>特徵變數</a:t>
            </a:r>
            <a:endParaRPr lang="zh-TW" altLang="en-US" sz="1400" dirty="0">
              <a:latin typeface="Times New Roman" panose="02020603050405020304" pitchFamily="18" charset="0"/>
              <a:ea typeface="+mj-ea"/>
              <a:cs typeface="Times New Roman" panose="02020603050405020304" pitchFamily="18" charset="0"/>
            </a:endParaRPr>
          </a:p>
        </p:txBody>
      </p:sp>
      <p:sp>
        <p:nvSpPr>
          <p:cNvPr id="12" name="Left Brace 11"/>
          <p:cNvSpPr/>
          <p:nvPr/>
        </p:nvSpPr>
        <p:spPr>
          <a:xfrm rot="5400000">
            <a:off x="11199758" y="2166901"/>
            <a:ext cx="390525" cy="48248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10711344" y="1946477"/>
            <a:ext cx="1194859" cy="2616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TW" altLang="en-US" sz="1100" dirty="0" smtClean="0">
                <a:latin typeface="Times New Roman" panose="02020603050405020304" pitchFamily="18" charset="0"/>
                <a:cs typeface="Times New Roman" panose="02020603050405020304" pitchFamily="18" charset="0"/>
              </a:rPr>
              <a:t>想要預測的欄位</a:t>
            </a:r>
            <a:endParaRPr lang="zh-TW" altLang="en-US" sz="1100" dirty="0">
              <a:latin typeface="Times New Roman" panose="02020603050405020304" pitchFamily="18" charset="0"/>
              <a:cs typeface="Times New Roman" panose="02020603050405020304" pitchFamily="18" charset="0"/>
            </a:endParaRPr>
          </a:p>
        </p:txBody>
      </p:sp>
      <p:sp>
        <p:nvSpPr>
          <p:cNvPr id="16" name="Rectangle 15"/>
          <p:cNvSpPr/>
          <p:nvPr/>
        </p:nvSpPr>
        <p:spPr>
          <a:xfrm>
            <a:off x="8810943" y="1690688"/>
            <a:ext cx="542290"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TW" altLang="en-US" sz="1400" kern="0" dirty="0" smtClean="0">
                <a:latin typeface="Times New Roman" panose="02020603050405020304" pitchFamily="18" charset="0"/>
                <a:ea typeface="+mj-ea"/>
                <a:cs typeface="Times New Roman" panose="02020603050405020304" pitchFamily="18" charset="0"/>
              </a:rPr>
              <a:t>預測</a:t>
            </a:r>
            <a:endParaRPr lang="zh-TW" altLang="en-US" sz="1400" dirty="0">
              <a:latin typeface="Times New Roman" panose="02020603050405020304" pitchFamily="18" charset="0"/>
              <a:ea typeface="+mj-ea"/>
              <a:cs typeface="Times New Roman" panose="02020603050405020304" pitchFamily="18" charset="0"/>
            </a:endParaRPr>
          </a:p>
        </p:txBody>
      </p:sp>
      <p:sp>
        <p:nvSpPr>
          <p:cNvPr id="15" name="Right Arrow 14"/>
          <p:cNvSpPr/>
          <p:nvPr/>
        </p:nvSpPr>
        <p:spPr>
          <a:xfrm>
            <a:off x="7320390" y="2050453"/>
            <a:ext cx="3269397" cy="16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7" name="Rectangle 16"/>
          <p:cNvSpPr/>
          <p:nvPr/>
        </p:nvSpPr>
        <p:spPr>
          <a:xfrm>
            <a:off x="1554693" y="2581278"/>
            <a:ext cx="10081571" cy="25815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8" name="圓柱 22"/>
          <p:cNvSpPr/>
          <p:nvPr/>
        </p:nvSpPr>
        <p:spPr>
          <a:xfrm>
            <a:off x="570355" y="3096765"/>
            <a:ext cx="836966" cy="797158"/>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dirty="0">
                <a:latin typeface="Times New Roman" panose="02020603050405020304" pitchFamily="18" charset="0"/>
                <a:ea typeface="+mj-ea"/>
                <a:cs typeface="Times New Roman" panose="02020603050405020304" pitchFamily="18" charset="0"/>
              </a:rPr>
              <a:t>訓</a:t>
            </a:r>
            <a:r>
              <a:rPr lang="zh-TW" altLang="en-US" dirty="0" smtClean="0">
                <a:latin typeface="Times New Roman" panose="02020603050405020304" pitchFamily="18" charset="0"/>
                <a:ea typeface="+mj-ea"/>
                <a:cs typeface="Times New Roman" panose="02020603050405020304" pitchFamily="18" charset="0"/>
              </a:rPr>
              <a:t>練資料</a:t>
            </a:r>
            <a:endParaRPr lang="zh-TW" altLang="en-US" dirty="0">
              <a:latin typeface="Times New Roman" panose="02020603050405020304" pitchFamily="18" charset="0"/>
              <a:ea typeface="+mj-ea"/>
              <a:cs typeface="Times New Roman" panose="02020603050405020304" pitchFamily="18" charset="0"/>
            </a:endParaRPr>
          </a:p>
        </p:txBody>
      </p:sp>
      <p:sp>
        <p:nvSpPr>
          <p:cNvPr id="19" name="圓柱 22"/>
          <p:cNvSpPr/>
          <p:nvPr/>
        </p:nvSpPr>
        <p:spPr>
          <a:xfrm>
            <a:off x="570355" y="5300000"/>
            <a:ext cx="836966" cy="797158"/>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dirty="0" smtClean="0">
                <a:latin typeface="Times New Roman" panose="02020603050405020304" pitchFamily="18" charset="0"/>
                <a:ea typeface="+mj-ea"/>
                <a:cs typeface="Times New Roman" panose="02020603050405020304" pitchFamily="18" charset="0"/>
              </a:rPr>
              <a:t>測</a:t>
            </a:r>
            <a:r>
              <a:rPr lang="zh-TW" altLang="en-US" dirty="0">
                <a:latin typeface="Times New Roman" panose="02020603050405020304" pitchFamily="18" charset="0"/>
                <a:ea typeface="+mj-ea"/>
                <a:cs typeface="Times New Roman" panose="02020603050405020304" pitchFamily="18" charset="0"/>
              </a:rPr>
              <a:t>試</a:t>
            </a:r>
            <a:r>
              <a:rPr lang="zh-TW" altLang="en-US" dirty="0" smtClean="0">
                <a:latin typeface="Times New Roman" panose="02020603050405020304" pitchFamily="18" charset="0"/>
                <a:ea typeface="+mj-ea"/>
                <a:cs typeface="Times New Roman" panose="02020603050405020304" pitchFamily="18" charset="0"/>
              </a:rPr>
              <a:t>資料</a:t>
            </a:r>
            <a:endParaRPr lang="zh-TW" altLang="en-US" dirty="0">
              <a:latin typeface="Times New Roman" panose="02020603050405020304" pitchFamily="18" charset="0"/>
              <a:ea typeface="+mj-ea"/>
              <a:cs typeface="Times New Roman" panose="02020603050405020304" pitchFamily="18" charset="0"/>
            </a:endParaRPr>
          </a:p>
        </p:txBody>
      </p:sp>
      <p:sp>
        <p:nvSpPr>
          <p:cNvPr id="20" name="Rectangle 19"/>
          <p:cNvSpPr/>
          <p:nvPr/>
        </p:nvSpPr>
        <p:spPr>
          <a:xfrm>
            <a:off x="1554693" y="5180393"/>
            <a:ext cx="10081571" cy="10886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6" name="TextBox 5"/>
          <p:cNvSpPr txBox="1"/>
          <p:nvPr/>
        </p:nvSpPr>
        <p:spPr>
          <a:xfrm>
            <a:off x="694534" y="3905212"/>
            <a:ext cx="75044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80%</a:t>
            </a:r>
            <a:endParaRPr lang="zh-TW" altLang="en-US"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694533" y="6081373"/>
            <a:ext cx="75044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286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6" grpId="0" animBg="1"/>
      <p:bldP spid="15" grpId="0" animBg="1"/>
      <p:bldP spid="17" grpId="0" animBg="1"/>
      <p:bldP spid="18" grpId="0" animBg="1"/>
      <p:bldP spid="19" grpId="0" animBg="1"/>
      <p:bldP spid="20" grpId="0" animBg="1"/>
      <p:bldP spid="6"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機器學習概</a:t>
            </a:r>
            <a:r>
              <a:rPr lang="zh-TW" altLang="en-US" dirty="0" smtClean="0"/>
              <a:t>論</a:t>
            </a:r>
            <a:r>
              <a:rPr lang="en-US" altLang="zh-TW" dirty="0" smtClean="0"/>
              <a:t/>
            </a:r>
            <a:br>
              <a:rPr lang="en-US" altLang="zh-TW" dirty="0" smtClean="0"/>
            </a:br>
            <a:r>
              <a:rPr lang="zh-TW" altLang="en-US" sz="3600" dirty="0" smtClean="0"/>
              <a:t>如何運作</a:t>
            </a:r>
            <a:r>
              <a:rPr lang="en-US" altLang="zh-TW" sz="3600" dirty="0" smtClean="0"/>
              <a:t>?</a:t>
            </a:r>
            <a:endParaRPr lang="zh-TW" altLang="en-US" dirty="0"/>
          </a:p>
        </p:txBody>
      </p:sp>
      <p:sp>
        <p:nvSpPr>
          <p:cNvPr id="6" name="圓柱 5"/>
          <p:cNvSpPr/>
          <p:nvPr/>
        </p:nvSpPr>
        <p:spPr>
          <a:xfrm>
            <a:off x="2125581" y="2034600"/>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latin typeface="Times New Roman" panose="02020603050405020304" pitchFamily="18" charset="0"/>
                <a:ea typeface="+mj-ea"/>
                <a:cs typeface="Times New Roman" panose="02020603050405020304" pitchFamily="18" charset="0"/>
              </a:rPr>
              <a:t>A set of function</a:t>
            </a:r>
            <a:endParaRPr lang="zh-TW" altLang="en-US" sz="2400" dirty="0">
              <a:latin typeface="Times New Roman" panose="02020603050405020304" pitchFamily="18" charset="0"/>
              <a:ea typeface="+mj-ea"/>
              <a:cs typeface="Times New Roman" panose="02020603050405020304" pitchFamily="18" charset="0"/>
            </a:endParaRPr>
          </a:p>
        </p:txBody>
      </p:sp>
      <p:graphicFrame>
        <p:nvGraphicFramePr>
          <p:cNvPr id="15" name="Object 12"/>
          <p:cNvGraphicFramePr>
            <a:graphicFrameLocks noChangeAspect="1"/>
          </p:cNvGraphicFramePr>
          <p:nvPr>
            <p:extLst>
              <p:ext uri="{D42A27DB-BD31-4B8C-83A1-F6EECF244321}">
                <p14:modId xmlns:p14="http://schemas.microsoft.com/office/powerpoint/2010/main" val="3784562849"/>
              </p:ext>
            </p:extLst>
          </p:nvPr>
        </p:nvGraphicFramePr>
        <p:xfrm>
          <a:off x="3857725" y="2663625"/>
          <a:ext cx="1109662" cy="461962"/>
        </p:xfrm>
        <a:graphic>
          <a:graphicData uri="http://schemas.openxmlformats.org/presentationml/2006/ole">
            <mc:AlternateContent xmlns:mc="http://schemas.openxmlformats.org/markup-compatibility/2006">
              <mc:Choice xmlns:v="urn:schemas-microsoft-com:vml" Requires="v">
                <p:oleObj spid="_x0000_s10014"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385772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群組 8"/>
          <p:cNvGrpSpPr/>
          <p:nvPr/>
        </p:nvGrpSpPr>
        <p:grpSpPr>
          <a:xfrm>
            <a:off x="6696838" y="926315"/>
            <a:ext cx="3342513" cy="482814"/>
            <a:chOff x="4749800" y="2212761"/>
            <a:chExt cx="3342513" cy="482814"/>
          </a:xfrm>
        </p:grpSpPr>
        <p:graphicFrame>
          <p:nvGraphicFramePr>
            <p:cNvPr id="74" name="Object 12"/>
            <p:cNvGraphicFramePr>
              <a:graphicFrameLocks noChangeAspect="1"/>
            </p:cNvGraphicFramePr>
            <p:nvPr>
              <p:extLst/>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10015" name="方程式" r:id="rId6" imgW="990360" imgH="215640" progId="Equation.3">
                    <p:embed/>
                  </p:oleObj>
                </mc:Choice>
                <mc:Fallback>
                  <p:oleObj name="方程式" r:id="rId6" imgW="990360" imgH="215640" progId="Equation.3">
                    <p:embed/>
                    <p:pic>
                      <p:nvPicPr>
                        <p:cNvPr id="74" name="Object 12"/>
                        <p:cNvPicPr>
                          <a:picLocks noChangeAspect="1" noChangeArrowheads="1"/>
                        </p:cNvPicPr>
                        <p:nvPr/>
                      </p:nvPicPr>
                      <p:blipFill>
                        <a:blip r:embed="rId7"/>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 name="文字方塊 75"/>
            <p:cNvSpPr txBox="1"/>
            <p:nvPr/>
          </p:nvSpPr>
          <p:spPr>
            <a:xfrm>
              <a:off x="6654931" y="2212761"/>
              <a:ext cx="1437382" cy="461665"/>
            </a:xfrm>
            <a:prstGeom prst="rect">
              <a:avLst/>
            </a:prstGeom>
            <a:noFill/>
          </p:spPr>
          <p:txBody>
            <a:bodyPr wrap="square" rtlCol="0">
              <a:spAutoFit/>
            </a:bodyPr>
            <a:lstStyle/>
            <a:p>
              <a:pPr algn="ctr"/>
              <a:r>
                <a:rPr lang="en-US" altLang="zh-TW" sz="2400" dirty="0" smtClean="0">
                  <a:latin typeface="Times New Roman" panose="02020603050405020304" pitchFamily="18" charset="0"/>
                  <a:ea typeface="+mj-ea"/>
                  <a:cs typeface="Times New Roman" panose="02020603050405020304" pitchFamily="18" charset="0"/>
                </a:rPr>
                <a:t>“</a:t>
              </a:r>
              <a:r>
                <a:rPr lang="zh-TW" altLang="en-US" sz="2400" dirty="0" smtClean="0">
                  <a:latin typeface="Times New Roman" panose="02020603050405020304" pitchFamily="18" charset="0"/>
                  <a:ea typeface="+mj-ea"/>
                  <a:cs typeface="Times New Roman" panose="02020603050405020304" pitchFamily="18" charset="0"/>
                </a:rPr>
                <a:t>鍾皓軒</a:t>
              </a:r>
              <a:r>
                <a:rPr lang="en-US" altLang="zh-TW" sz="2400" dirty="0" smtClean="0">
                  <a:latin typeface="Times New Roman" panose="02020603050405020304" pitchFamily="18" charset="0"/>
                  <a:ea typeface="+mj-ea"/>
                  <a:cs typeface="Times New Roman" panose="02020603050405020304" pitchFamily="18" charset="0"/>
                </a:rPr>
                <a:t>”</a:t>
              </a:r>
              <a:endParaRPr lang="zh-TW" altLang="en-US" sz="2400" dirty="0">
                <a:latin typeface="Times New Roman" panose="02020603050405020304" pitchFamily="18" charset="0"/>
                <a:ea typeface="+mj-ea"/>
                <a:cs typeface="Times New Roman" panose="02020603050405020304" pitchFamily="18" charset="0"/>
              </a:endParaRPr>
            </a:p>
          </p:txBody>
        </p:sp>
      </p:grpSp>
      <p:sp>
        <p:nvSpPr>
          <p:cNvPr id="12" name="文字方塊 11"/>
          <p:cNvSpPr txBox="1"/>
          <p:nvPr/>
        </p:nvSpPr>
        <p:spPr>
          <a:xfrm>
            <a:off x="5892800" y="212138"/>
            <a:ext cx="3111500" cy="461665"/>
          </a:xfrm>
          <a:prstGeom prst="rect">
            <a:avLst/>
          </a:prstGeom>
          <a:noFill/>
        </p:spPr>
        <p:txBody>
          <a:bodyPr wrap="square" rtlCol="0">
            <a:spAutoFit/>
          </a:bodyPr>
          <a:lstStyle/>
          <a:p>
            <a:r>
              <a:rPr lang="zh-TW" altLang="en-US" sz="2400" dirty="0" smtClean="0">
                <a:latin typeface="Times New Roman" panose="02020603050405020304" pitchFamily="18" charset="0"/>
                <a:ea typeface="+mj-ea"/>
                <a:cs typeface="Times New Roman" panose="02020603050405020304" pitchFamily="18" charset="0"/>
              </a:rPr>
              <a:t>影像辨識：</a:t>
            </a:r>
            <a:endParaRPr lang="zh-TW" altLang="en-US" sz="2400" dirty="0">
              <a:latin typeface="Times New Roman" panose="02020603050405020304" pitchFamily="18" charset="0"/>
              <a:ea typeface="+mj-ea"/>
              <a:cs typeface="Times New Roman" panose="02020603050405020304" pitchFamily="18" charset="0"/>
            </a:endParaRPr>
          </a:p>
        </p:txBody>
      </p:sp>
      <p:sp>
        <p:nvSpPr>
          <p:cNvPr id="18" name="文字方塊 17"/>
          <p:cNvSpPr txBox="1"/>
          <p:nvPr/>
        </p:nvSpPr>
        <p:spPr>
          <a:xfrm>
            <a:off x="3857726" y="2127572"/>
            <a:ext cx="120515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latin typeface="Times New Roman" panose="02020603050405020304" pitchFamily="18" charset="0"/>
                <a:ea typeface="+mj-ea"/>
                <a:cs typeface="Times New Roman" panose="02020603050405020304" pitchFamily="18" charset="0"/>
              </a:rPr>
              <a:t>Model</a:t>
            </a:r>
            <a:endParaRPr lang="zh-TW" altLang="en-US" sz="2800" dirty="0">
              <a:latin typeface="Times New Roman" panose="02020603050405020304" pitchFamily="18" charset="0"/>
              <a:ea typeface="+mj-ea"/>
              <a:cs typeface="Times New Roman" panose="02020603050405020304" pitchFamily="18" charset="0"/>
            </a:endParaRPr>
          </a:p>
        </p:txBody>
      </p:sp>
      <p:sp>
        <p:nvSpPr>
          <p:cNvPr id="23" name="圓柱 22"/>
          <p:cNvSpPr/>
          <p:nvPr/>
        </p:nvSpPr>
        <p:spPr>
          <a:xfrm>
            <a:off x="2066802" y="5215693"/>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smtClean="0">
                <a:latin typeface="Times New Roman" panose="02020603050405020304" pitchFamily="18" charset="0"/>
                <a:ea typeface="+mj-ea"/>
                <a:cs typeface="Times New Roman" panose="02020603050405020304" pitchFamily="18" charset="0"/>
              </a:rPr>
              <a:t>訓練資料</a:t>
            </a:r>
            <a:endParaRPr lang="zh-TW" altLang="en-US" sz="2400" dirty="0">
              <a:latin typeface="Times New Roman" panose="02020603050405020304" pitchFamily="18" charset="0"/>
              <a:ea typeface="+mj-ea"/>
              <a:cs typeface="Times New Roman" panose="02020603050405020304" pitchFamily="18" charset="0"/>
            </a:endParaRPr>
          </a:p>
        </p:txBody>
      </p:sp>
      <p:sp>
        <p:nvSpPr>
          <p:cNvPr id="27" name="圓角矩形 26"/>
          <p:cNvSpPr/>
          <p:nvPr/>
        </p:nvSpPr>
        <p:spPr>
          <a:xfrm>
            <a:off x="1928901" y="3661531"/>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latin typeface="Times New Roman" panose="02020603050405020304" pitchFamily="18" charset="0"/>
                <a:ea typeface="+mj-ea"/>
                <a:cs typeface="Times New Roman" panose="02020603050405020304" pitchFamily="18" charset="0"/>
              </a:rPr>
              <a:t>Goodness of function f</a:t>
            </a:r>
            <a:endParaRPr lang="en-US" altLang="zh-TW" sz="2400" baseline="30000" dirty="0">
              <a:latin typeface="Times New Roman" panose="02020603050405020304" pitchFamily="18" charset="0"/>
              <a:ea typeface="+mj-ea"/>
              <a:cs typeface="Times New Roman" panose="02020603050405020304" pitchFamily="18" charset="0"/>
            </a:endParaRPr>
          </a:p>
        </p:txBody>
      </p:sp>
      <p:cxnSp>
        <p:nvCxnSpPr>
          <p:cNvPr id="28" name="直線單箭頭接點 27"/>
          <p:cNvCxnSpPr/>
          <p:nvPr/>
        </p:nvCxnSpPr>
        <p:spPr>
          <a:xfrm flipV="1">
            <a:off x="2906005" y="477416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290600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矩形 29"/>
          <p:cNvSpPr/>
          <p:nvPr/>
        </p:nvSpPr>
        <p:spPr>
          <a:xfrm>
            <a:off x="3583032" y="6198775"/>
            <a:ext cx="1470724" cy="461665"/>
          </a:xfrm>
          <a:prstGeom prst="rect">
            <a:avLst/>
          </a:prstGeom>
        </p:spPr>
        <p:txBody>
          <a:bodyPr wrap="square">
            <a:spAutoFit/>
          </a:bodyPr>
          <a:lstStyle/>
          <a:p>
            <a:pPr algn="ctr"/>
            <a:r>
              <a:rPr lang="en-US" altLang="zh-TW" sz="2400" dirty="0" smtClean="0">
                <a:solidFill>
                  <a:srgbClr val="222222"/>
                </a:solidFill>
                <a:latin typeface="Times New Roman" panose="02020603050405020304" pitchFamily="18" charset="0"/>
                <a:ea typeface="+mj-ea"/>
                <a:cs typeface="Times New Roman" panose="02020603050405020304" pitchFamily="18" charset="0"/>
              </a:rPr>
              <a:t>“</a:t>
            </a:r>
            <a:r>
              <a:rPr lang="zh-TW" altLang="en-US" sz="2400" dirty="0" smtClean="0">
                <a:solidFill>
                  <a:srgbClr val="222222"/>
                </a:solidFill>
                <a:latin typeface="Times New Roman" panose="02020603050405020304" pitchFamily="18" charset="0"/>
                <a:ea typeface="+mj-ea"/>
                <a:cs typeface="Times New Roman" panose="02020603050405020304" pitchFamily="18" charset="0"/>
              </a:rPr>
              <a:t>猴子</a:t>
            </a:r>
            <a:r>
              <a:rPr lang="en-US" altLang="zh-TW" sz="2400" dirty="0" smtClean="0">
                <a:solidFill>
                  <a:srgbClr val="222222"/>
                </a:solidFill>
                <a:latin typeface="Times New Roman" panose="02020603050405020304" pitchFamily="18" charset="0"/>
                <a:ea typeface="+mj-ea"/>
                <a:cs typeface="Times New Roman" panose="02020603050405020304" pitchFamily="18" charset="0"/>
              </a:rPr>
              <a:t>”</a:t>
            </a:r>
            <a:endParaRPr lang="zh-TW" altLang="en-US" sz="2400" dirty="0">
              <a:latin typeface="Times New Roman" panose="02020603050405020304" pitchFamily="18" charset="0"/>
              <a:ea typeface="+mj-ea"/>
              <a:cs typeface="Times New Roman" panose="02020603050405020304" pitchFamily="18" charset="0"/>
            </a:endParaRPr>
          </a:p>
        </p:txBody>
      </p:sp>
      <p:pic>
        <p:nvPicPr>
          <p:cNvPr id="31" name="圖片 30"/>
          <p:cNvPicPr>
            <a:picLocks noChangeAspect="1"/>
          </p:cNvPicPr>
          <p:nvPr/>
        </p:nvPicPr>
        <p:blipFill>
          <a:blip r:embed="rId8"/>
          <a:stretch>
            <a:fillRect/>
          </a:stretch>
        </p:blipFill>
        <p:spPr>
          <a:xfrm>
            <a:off x="3902496" y="5123690"/>
            <a:ext cx="931280" cy="1051432"/>
          </a:xfrm>
          <a:prstGeom prst="rect">
            <a:avLst/>
          </a:prstGeom>
        </p:spPr>
      </p:pic>
      <p:sp>
        <p:nvSpPr>
          <p:cNvPr id="33" name="文字方塊 32"/>
          <p:cNvSpPr txBox="1"/>
          <p:nvPr/>
        </p:nvSpPr>
        <p:spPr>
          <a:xfrm>
            <a:off x="4967388" y="6216141"/>
            <a:ext cx="1472200" cy="461665"/>
          </a:xfrm>
          <a:prstGeom prst="rect">
            <a:avLst/>
          </a:prstGeom>
          <a:noFill/>
        </p:spPr>
        <p:txBody>
          <a:bodyPr wrap="square" rtlCol="0">
            <a:spAutoFit/>
          </a:bodyPr>
          <a:lstStyle/>
          <a:p>
            <a:pPr algn="ctr"/>
            <a:r>
              <a:rPr lang="en-US" altLang="zh-TW" sz="2400" dirty="0" smtClean="0">
                <a:latin typeface="Times New Roman" panose="02020603050405020304" pitchFamily="18" charset="0"/>
                <a:ea typeface="+mj-ea"/>
                <a:cs typeface="Times New Roman" panose="02020603050405020304" pitchFamily="18" charset="0"/>
              </a:rPr>
              <a:t>“</a:t>
            </a:r>
            <a:r>
              <a:rPr lang="zh-TW" altLang="en-US" sz="2400" dirty="0" smtClean="0">
                <a:latin typeface="Times New Roman" panose="02020603050405020304" pitchFamily="18" charset="0"/>
                <a:ea typeface="+mj-ea"/>
                <a:cs typeface="Times New Roman" panose="02020603050405020304" pitchFamily="18" charset="0"/>
              </a:rPr>
              <a:t>鍾皓軒</a:t>
            </a:r>
            <a:r>
              <a:rPr lang="en-US" altLang="zh-TW" sz="2400" dirty="0" smtClean="0">
                <a:latin typeface="Times New Roman" panose="02020603050405020304" pitchFamily="18" charset="0"/>
                <a:ea typeface="+mj-ea"/>
                <a:cs typeface="Times New Roman" panose="02020603050405020304" pitchFamily="18" charset="0"/>
              </a:rPr>
              <a:t>”</a:t>
            </a:r>
            <a:endParaRPr lang="zh-TW" altLang="en-US" sz="2400" dirty="0">
              <a:latin typeface="Times New Roman" panose="02020603050405020304" pitchFamily="18" charset="0"/>
              <a:ea typeface="+mj-ea"/>
              <a:cs typeface="Times New Roman" panose="02020603050405020304" pitchFamily="18" charset="0"/>
            </a:endParaRPr>
          </a:p>
        </p:txBody>
      </p:sp>
      <p:sp>
        <p:nvSpPr>
          <p:cNvPr id="34" name="文字方塊 33"/>
          <p:cNvSpPr txBox="1"/>
          <p:nvPr/>
        </p:nvSpPr>
        <p:spPr>
          <a:xfrm>
            <a:off x="6480475" y="6178897"/>
            <a:ext cx="1119677" cy="461665"/>
          </a:xfrm>
          <a:prstGeom prst="rect">
            <a:avLst/>
          </a:prstGeom>
          <a:noFill/>
        </p:spPr>
        <p:txBody>
          <a:bodyPr wrap="square" rtlCol="0">
            <a:spAutoFit/>
          </a:bodyPr>
          <a:lstStyle/>
          <a:p>
            <a:pPr algn="ctr"/>
            <a:r>
              <a:rPr lang="en-US" altLang="zh-TW" sz="2400" dirty="0" smtClean="0">
                <a:latin typeface="Times New Roman" panose="02020603050405020304" pitchFamily="18" charset="0"/>
                <a:ea typeface="+mj-ea"/>
                <a:cs typeface="Times New Roman" panose="02020603050405020304" pitchFamily="18" charset="0"/>
              </a:rPr>
              <a:t>“</a:t>
            </a:r>
            <a:r>
              <a:rPr lang="zh-TW" altLang="en-US" sz="2400" dirty="0" smtClean="0">
                <a:latin typeface="Times New Roman" panose="02020603050405020304" pitchFamily="18" charset="0"/>
                <a:ea typeface="+mj-ea"/>
                <a:cs typeface="Times New Roman" panose="02020603050405020304" pitchFamily="18" charset="0"/>
              </a:rPr>
              <a:t>狗</a:t>
            </a:r>
            <a:r>
              <a:rPr lang="en-US" altLang="zh-TW" sz="2400" dirty="0" smtClean="0">
                <a:latin typeface="Times New Roman" panose="02020603050405020304" pitchFamily="18" charset="0"/>
                <a:ea typeface="+mj-ea"/>
                <a:cs typeface="Times New Roman" panose="02020603050405020304" pitchFamily="18" charset="0"/>
              </a:rPr>
              <a:t>”</a:t>
            </a:r>
            <a:endParaRPr lang="zh-TW" altLang="en-US" sz="2400" dirty="0">
              <a:latin typeface="Times New Roman" panose="02020603050405020304" pitchFamily="18" charset="0"/>
              <a:ea typeface="+mj-ea"/>
              <a:cs typeface="Times New Roman" panose="02020603050405020304" pitchFamily="18" charset="0"/>
            </a:endParaRPr>
          </a:p>
        </p:txBody>
      </p:sp>
      <p:pic>
        <p:nvPicPr>
          <p:cNvPr id="35" name="圖片 34"/>
          <p:cNvPicPr>
            <a:picLocks noChangeAspect="1"/>
          </p:cNvPicPr>
          <p:nvPr/>
        </p:nvPicPr>
        <p:blipFill>
          <a:blip r:embed="rId9"/>
          <a:stretch>
            <a:fillRect/>
          </a:stretch>
        </p:blipFill>
        <p:spPr>
          <a:xfrm>
            <a:off x="6617648" y="5135510"/>
            <a:ext cx="823790" cy="1063264"/>
          </a:xfrm>
          <a:prstGeom prst="rect">
            <a:avLst/>
          </a:prstGeom>
        </p:spPr>
      </p:pic>
      <p:graphicFrame>
        <p:nvGraphicFramePr>
          <p:cNvPr id="24" name="Object 12"/>
          <p:cNvGraphicFramePr>
            <a:graphicFrameLocks noChangeAspect="1"/>
          </p:cNvGraphicFramePr>
          <p:nvPr>
            <p:extLst>
              <p:ext uri="{D42A27DB-BD31-4B8C-83A1-F6EECF244321}">
                <p14:modId xmlns:p14="http://schemas.microsoft.com/office/powerpoint/2010/main" val="1901453903"/>
              </p:ext>
            </p:extLst>
          </p:nvPr>
        </p:nvGraphicFramePr>
        <p:xfrm>
          <a:off x="5495131" y="4274938"/>
          <a:ext cx="433387" cy="488950"/>
        </p:xfrm>
        <a:graphic>
          <a:graphicData uri="http://schemas.openxmlformats.org/presentationml/2006/ole">
            <mc:AlternateContent xmlns:mc="http://schemas.openxmlformats.org/markup-compatibility/2006">
              <mc:Choice xmlns:v="urn:schemas-microsoft-com:vml" Requires="v">
                <p:oleObj spid="_x0000_s10016" name="方程式" r:id="rId10" imgW="203040" imgH="228600" progId="Equation.3">
                  <p:embed/>
                </p:oleObj>
              </mc:Choice>
              <mc:Fallback>
                <p:oleObj name="方程式" r:id="rId10" imgW="203040" imgH="228600" progId="Equation.3">
                  <p:embed/>
                  <p:pic>
                    <p:nvPicPr>
                      <p:cNvPr id="24" name="Object 12"/>
                      <p:cNvPicPr>
                        <a:picLocks noChangeAspect="1" noChangeArrowheads="1"/>
                      </p:cNvPicPr>
                      <p:nvPr/>
                    </p:nvPicPr>
                    <p:blipFill>
                      <a:blip r:embed="rId11"/>
                      <a:srcRect/>
                      <a:stretch>
                        <a:fillRect/>
                      </a:stretch>
                    </p:blipFill>
                    <p:spPr bwMode="auto">
                      <a:xfrm>
                        <a:off x="5495131" y="4274938"/>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文字方塊 24"/>
          <p:cNvSpPr txBox="1"/>
          <p:nvPr/>
        </p:nvSpPr>
        <p:spPr>
          <a:xfrm>
            <a:off x="3996354" y="3713906"/>
            <a:ext cx="3490586" cy="461665"/>
          </a:xfrm>
          <a:prstGeom prst="rect">
            <a:avLst/>
          </a:prstGeom>
          <a:noFill/>
        </p:spPr>
        <p:txBody>
          <a:bodyPr wrap="square" rtlCol="0">
            <a:spAutoFit/>
          </a:bodyPr>
          <a:lstStyle/>
          <a:p>
            <a:pPr algn="ctr"/>
            <a:r>
              <a:rPr lang="en-US" altLang="zh-TW" sz="2400" dirty="0">
                <a:latin typeface="Times New Roman" panose="02020603050405020304" pitchFamily="18" charset="0"/>
                <a:ea typeface="+mj-ea"/>
                <a:cs typeface="Times New Roman" panose="02020603050405020304" pitchFamily="18" charset="0"/>
              </a:rPr>
              <a:t>Pick the “Best” Function</a:t>
            </a:r>
            <a:endParaRPr lang="zh-TW" altLang="en-US" sz="2400" dirty="0">
              <a:latin typeface="Times New Roman" panose="02020603050405020304" pitchFamily="18" charset="0"/>
              <a:ea typeface="+mj-ea"/>
              <a:cs typeface="Times New Roman" panose="02020603050405020304" pitchFamily="18" charset="0"/>
            </a:endParaRPr>
          </a:p>
        </p:txBody>
      </p:sp>
      <p:cxnSp>
        <p:nvCxnSpPr>
          <p:cNvPr id="26" name="直線單箭頭接點 25"/>
          <p:cNvCxnSpPr>
            <a:stCxn id="51" idx="3"/>
          </p:cNvCxnSpPr>
          <p:nvPr/>
        </p:nvCxnSpPr>
        <p:spPr>
          <a:xfrm>
            <a:off x="3857726" y="4202027"/>
            <a:ext cx="4211947" cy="1259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p:cNvSpPr/>
          <p:nvPr/>
        </p:nvSpPr>
        <p:spPr>
          <a:xfrm>
            <a:off x="8098354" y="3630139"/>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TW" sz="2400" dirty="0">
                <a:latin typeface="Times New Roman" panose="02020603050405020304" pitchFamily="18" charset="0"/>
                <a:ea typeface="+mj-ea"/>
                <a:cs typeface="Times New Roman" panose="02020603050405020304" pitchFamily="18" charset="0"/>
              </a:rPr>
              <a:t>    Using</a:t>
            </a:r>
          </a:p>
        </p:txBody>
      </p:sp>
      <p:cxnSp>
        <p:nvCxnSpPr>
          <p:cNvPr id="41" name="直線單箭頭接點 40"/>
          <p:cNvCxnSpPr/>
          <p:nvPr/>
        </p:nvCxnSpPr>
        <p:spPr>
          <a:xfrm flipV="1">
            <a:off x="9138083" y="4780283"/>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p:cNvCxnSpPr/>
          <p:nvPr/>
        </p:nvCxnSpPr>
        <p:spPr>
          <a:xfrm flipV="1">
            <a:off x="9114021" y="3132833"/>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p:cNvGraphicFramePr>
            <a:graphicFrameLocks noChangeAspect="1"/>
          </p:cNvGraphicFramePr>
          <p:nvPr>
            <p:extLst>
              <p:ext uri="{D42A27DB-BD31-4B8C-83A1-F6EECF244321}">
                <p14:modId xmlns:p14="http://schemas.microsoft.com/office/powerpoint/2010/main" val="4171542806"/>
              </p:ext>
            </p:extLst>
          </p:nvPr>
        </p:nvGraphicFramePr>
        <p:xfrm>
          <a:off x="9399324" y="3931094"/>
          <a:ext cx="433388" cy="488950"/>
        </p:xfrm>
        <a:graphic>
          <a:graphicData uri="http://schemas.openxmlformats.org/presentationml/2006/ole">
            <mc:AlternateContent xmlns:mc="http://schemas.openxmlformats.org/markup-compatibility/2006">
              <mc:Choice xmlns:v="urn:schemas-microsoft-com:vml" Requires="v">
                <p:oleObj spid="_x0000_s10017" name="方程式" r:id="rId12" imgW="203040" imgH="228600" progId="Equation.3">
                  <p:embed/>
                </p:oleObj>
              </mc:Choice>
              <mc:Fallback>
                <p:oleObj name="方程式" r:id="rId12" imgW="203040" imgH="228600" progId="Equation.3">
                  <p:embed/>
                  <p:pic>
                    <p:nvPicPr>
                      <p:cNvPr id="43" name="Object 12"/>
                      <p:cNvPicPr>
                        <a:picLocks noChangeAspect="1" noChangeArrowheads="1"/>
                      </p:cNvPicPr>
                      <p:nvPr/>
                    </p:nvPicPr>
                    <p:blipFill>
                      <a:blip r:embed="rId13"/>
                      <a:srcRect/>
                      <a:stretch>
                        <a:fillRect/>
                      </a:stretch>
                    </p:blipFill>
                    <p:spPr bwMode="auto">
                      <a:xfrm>
                        <a:off x="9399324" y="3931094"/>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文字方塊 45"/>
          <p:cNvSpPr txBox="1"/>
          <p:nvPr/>
        </p:nvSpPr>
        <p:spPr>
          <a:xfrm>
            <a:off x="8395330" y="2622024"/>
            <a:ext cx="1437382" cy="461665"/>
          </a:xfrm>
          <a:prstGeom prst="rect">
            <a:avLst/>
          </a:prstGeom>
          <a:noFill/>
        </p:spPr>
        <p:txBody>
          <a:bodyPr wrap="square" rtlCol="0">
            <a:spAutoFit/>
          </a:bodyPr>
          <a:lstStyle/>
          <a:p>
            <a:pPr algn="ctr"/>
            <a:r>
              <a:rPr lang="en-US" altLang="zh-TW" sz="2400" dirty="0" smtClean="0">
                <a:latin typeface="Times New Roman" panose="02020603050405020304" pitchFamily="18" charset="0"/>
                <a:ea typeface="+mj-ea"/>
                <a:cs typeface="Times New Roman" panose="02020603050405020304" pitchFamily="18" charset="0"/>
              </a:rPr>
              <a:t>“</a:t>
            </a:r>
            <a:r>
              <a:rPr lang="zh-TW" altLang="en-US" sz="2400" dirty="0" smtClean="0">
                <a:latin typeface="Times New Roman" panose="02020603050405020304" pitchFamily="18" charset="0"/>
                <a:ea typeface="+mj-ea"/>
                <a:cs typeface="Times New Roman" panose="02020603050405020304" pitchFamily="18" charset="0"/>
              </a:rPr>
              <a:t>猴子</a:t>
            </a:r>
            <a:r>
              <a:rPr lang="en-US" altLang="zh-TW" sz="2400" dirty="0" smtClean="0">
                <a:latin typeface="Times New Roman" panose="02020603050405020304" pitchFamily="18" charset="0"/>
                <a:ea typeface="+mj-ea"/>
                <a:cs typeface="Times New Roman" panose="02020603050405020304" pitchFamily="18" charset="0"/>
              </a:rPr>
              <a:t>”</a:t>
            </a:r>
            <a:endParaRPr lang="zh-TW" altLang="en-US" sz="2400" dirty="0">
              <a:latin typeface="Times New Roman" panose="02020603050405020304" pitchFamily="18" charset="0"/>
              <a:ea typeface="+mj-ea"/>
              <a:cs typeface="Times New Roman" panose="02020603050405020304" pitchFamily="18" charset="0"/>
            </a:endParaRPr>
          </a:p>
        </p:txBody>
      </p:sp>
      <p:sp>
        <p:nvSpPr>
          <p:cNvPr id="8" name="矩形 7"/>
          <p:cNvSpPr/>
          <p:nvPr/>
        </p:nvSpPr>
        <p:spPr>
          <a:xfrm>
            <a:off x="1152939" y="1878529"/>
            <a:ext cx="6848303"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47" name="矩形 46"/>
          <p:cNvSpPr/>
          <p:nvPr/>
        </p:nvSpPr>
        <p:spPr>
          <a:xfrm>
            <a:off x="7998765" y="1878529"/>
            <a:ext cx="2341328"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48" name="文字方塊 47"/>
          <p:cNvSpPr txBox="1"/>
          <p:nvPr/>
        </p:nvSpPr>
        <p:spPr>
          <a:xfrm>
            <a:off x="5928518" y="2036496"/>
            <a:ext cx="1404743"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latin typeface="Times New Roman" panose="02020603050405020304" pitchFamily="18" charset="0"/>
                <a:ea typeface="+mj-ea"/>
                <a:cs typeface="Times New Roman" panose="02020603050405020304" pitchFamily="18" charset="0"/>
              </a:rPr>
              <a:t>Training </a:t>
            </a:r>
            <a:endParaRPr lang="zh-TW" altLang="en-US" sz="2400" dirty="0">
              <a:latin typeface="Times New Roman" panose="02020603050405020304" pitchFamily="18" charset="0"/>
              <a:ea typeface="+mj-ea"/>
              <a:cs typeface="Times New Roman" panose="02020603050405020304" pitchFamily="18" charset="0"/>
            </a:endParaRPr>
          </a:p>
        </p:txBody>
      </p:sp>
      <p:sp>
        <p:nvSpPr>
          <p:cNvPr id="49" name="文字方塊 48"/>
          <p:cNvSpPr txBox="1"/>
          <p:nvPr/>
        </p:nvSpPr>
        <p:spPr>
          <a:xfrm>
            <a:off x="8179726" y="2019445"/>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latin typeface="Times New Roman" panose="02020603050405020304" pitchFamily="18" charset="0"/>
                <a:ea typeface="+mj-ea"/>
                <a:cs typeface="Times New Roman" panose="02020603050405020304" pitchFamily="18" charset="0"/>
              </a:rPr>
              <a:t>Testing</a:t>
            </a:r>
            <a:endParaRPr lang="zh-TW" altLang="en-US" sz="2400" dirty="0">
              <a:latin typeface="Times New Roman" panose="02020603050405020304" pitchFamily="18" charset="0"/>
              <a:ea typeface="+mj-ea"/>
              <a:cs typeface="Times New Roman" panose="02020603050405020304" pitchFamily="18" charset="0"/>
            </a:endParaRPr>
          </a:p>
        </p:txBody>
      </p:sp>
      <p:sp>
        <p:nvSpPr>
          <p:cNvPr id="50" name="矩形 49"/>
          <p:cNvSpPr/>
          <p:nvPr/>
        </p:nvSpPr>
        <p:spPr>
          <a:xfrm>
            <a:off x="1938916" y="1974280"/>
            <a:ext cx="3233978"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51" name="矩形 50"/>
          <p:cNvSpPr/>
          <p:nvPr/>
        </p:nvSpPr>
        <p:spPr>
          <a:xfrm>
            <a:off x="1938917" y="3651659"/>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52" name="矩形 51"/>
          <p:cNvSpPr/>
          <p:nvPr/>
        </p:nvSpPr>
        <p:spPr>
          <a:xfrm>
            <a:off x="4213490" y="3639761"/>
            <a:ext cx="3062771"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53" name="文字方塊 52"/>
          <p:cNvSpPr txBox="1"/>
          <p:nvPr/>
        </p:nvSpPr>
        <p:spPr>
          <a:xfrm>
            <a:off x="1315050" y="2833893"/>
            <a:ext cx="120515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latin typeface="Times New Roman" panose="02020603050405020304" pitchFamily="18" charset="0"/>
                <a:ea typeface="+mj-ea"/>
                <a:cs typeface="Times New Roman" panose="02020603050405020304" pitchFamily="18" charset="0"/>
              </a:rPr>
              <a:t>Step 1</a:t>
            </a:r>
            <a:endParaRPr lang="zh-TW" altLang="en-US" sz="2800" dirty="0">
              <a:latin typeface="Times New Roman" panose="02020603050405020304" pitchFamily="18" charset="0"/>
              <a:ea typeface="+mj-ea"/>
              <a:cs typeface="Times New Roman" panose="02020603050405020304" pitchFamily="18" charset="0"/>
            </a:endParaRPr>
          </a:p>
        </p:txBody>
      </p:sp>
      <p:sp>
        <p:nvSpPr>
          <p:cNvPr id="54" name="文字方塊 53"/>
          <p:cNvSpPr txBox="1"/>
          <p:nvPr/>
        </p:nvSpPr>
        <p:spPr>
          <a:xfrm>
            <a:off x="1326323" y="4500316"/>
            <a:ext cx="120515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latin typeface="Times New Roman" panose="02020603050405020304" pitchFamily="18" charset="0"/>
                <a:ea typeface="+mj-ea"/>
                <a:cs typeface="Times New Roman" panose="02020603050405020304" pitchFamily="18" charset="0"/>
              </a:rPr>
              <a:t>Step 2</a:t>
            </a:r>
            <a:endParaRPr lang="zh-TW" altLang="en-US" sz="2800" dirty="0">
              <a:latin typeface="Times New Roman" panose="02020603050405020304" pitchFamily="18" charset="0"/>
              <a:ea typeface="+mj-ea"/>
              <a:cs typeface="Times New Roman" panose="02020603050405020304" pitchFamily="18" charset="0"/>
            </a:endParaRPr>
          </a:p>
        </p:txBody>
      </p:sp>
      <p:sp>
        <p:nvSpPr>
          <p:cNvPr id="55" name="文字方塊 54"/>
          <p:cNvSpPr txBox="1"/>
          <p:nvPr/>
        </p:nvSpPr>
        <p:spPr>
          <a:xfrm>
            <a:off x="4057120" y="4513756"/>
            <a:ext cx="120515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latin typeface="Times New Roman" panose="02020603050405020304" pitchFamily="18" charset="0"/>
                <a:ea typeface="+mj-ea"/>
                <a:cs typeface="Times New Roman" panose="02020603050405020304" pitchFamily="18" charset="0"/>
              </a:rPr>
              <a:t>Step 3</a:t>
            </a:r>
            <a:endParaRPr lang="zh-TW" altLang="en-US" sz="2800" dirty="0">
              <a:latin typeface="Times New Roman" panose="02020603050405020304" pitchFamily="18" charset="0"/>
              <a:ea typeface="+mj-ea"/>
              <a:cs typeface="Times New Roman" panose="02020603050405020304" pitchFamily="18" charset="0"/>
            </a:endParaRPr>
          </a:p>
        </p:txBody>
      </p:sp>
      <p:pic>
        <p:nvPicPr>
          <p:cNvPr id="40" name="Picture 39"/>
          <p:cNvPicPr>
            <a:picLocks noChangeAspect="1"/>
          </p:cNvPicPr>
          <p:nvPr/>
        </p:nvPicPr>
        <p:blipFill rotWithShape="1">
          <a:blip r:embed="rId14"/>
          <a:srcRect b="15087"/>
          <a:stretch/>
        </p:blipFill>
        <p:spPr>
          <a:xfrm>
            <a:off x="7118798" y="622450"/>
            <a:ext cx="1061212" cy="1086860"/>
          </a:xfrm>
          <a:prstGeom prst="rect">
            <a:avLst/>
          </a:prstGeom>
        </p:spPr>
      </p:pic>
      <p:pic>
        <p:nvPicPr>
          <p:cNvPr id="44" name="Picture 43"/>
          <p:cNvPicPr>
            <a:picLocks noChangeAspect="1"/>
          </p:cNvPicPr>
          <p:nvPr/>
        </p:nvPicPr>
        <p:blipFill rotWithShape="1">
          <a:blip r:embed="rId14"/>
          <a:srcRect b="15087"/>
          <a:stretch/>
        </p:blipFill>
        <p:spPr>
          <a:xfrm>
            <a:off x="5211282" y="5135510"/>
            <a:ext cx="1060731" cy="1086860"/>
          </a:xfrm>
          <a:prstGeom prst="rect">
            <a:avLst/>
          </a:prstGeom>
        </p:spPr>
      </p:pic>
      <p:pic>
        <p:nvPicPr>
          <p:cNvPr id="56" name="Picture 55"/>
          <p:cNvPicPr>
            <a:picLocks noChangeAspect="1"/>
          </p:cNvPicPr>
          <p:nvPr/>
        </p:nvPicPr>
        <p:blipFill rotWithShape="1">
          <a:blip r:embed="rId14"/>
          <a:srcRect b="15087"/>
          <a:stretch/>
        </p:blipFill>
        <p:spPr>
          <a:xfrm>
            <a:off x="8218296" y="5140154"/>
            <a:ext cx="1171616" cy="1200477"/>
          </a:xfrm>
          <a:prstGeom prst="rect">
            <a:avLst/>
          </a:prstGeom>
        </p:spPr>
      </p:pic>
      <p:pic>
        <p:nvPicPr>
          <p:cNvPr id="57" name="Picture 56"/>
          <p:cNvPicPr>
            <a:picLocks noChangeAspect="1"/>
          </p:cNvPicPr>
          <p:nvPr/>
        </p:nvPicPr>
        <p:blipFill rotWithShape="1">
          <a:blip r:embed="rId15"/>
          <a:srcRect l="51489" t="9444" r="18853" b="55415"/>
          <a:stretch/>
        </p:blipFill>
        <p:spPr>
          <a:xfrm>
            <a:off x="9401649" y="5140344"/>
            <a:ext cx="755811" cy="1194052"/>
          </a:xfrm>
          <a:prstGeom prst="rect">
            <a:avLst/>
          </a:prstGeom>
          <a:ln>
            <a:noFill/>
          </a:ln>
          <a:effectLst>
            <a:outerShdw blurRad="292100" dist="139700" dir="2700000" algn="tl" rotWithShape="0">
              <a:srgbClr val="333333">
                <a:alpha val="65000"/>
              </a:srgbClr>
            </a:outerShdw>
          </a:effectLst>
        </p:spPr>
      </p:pic>
      <p:sp>
        <p:nvSpPr>
          <p:cNvPr id="58" name="文字方塊 45"/>
          <p:cNvSpPr txBox="1"/>
          <p:nvPr/>
        </p:nvSpPr>
        <p:spPr>
          <a:xfrm>
            <a:off x="8371074" y="2622024"/>
            <a:ext cx="1437382" cy="461665"/>
          </a:xfrm>
          <a:prstGeom prst="rect">
            <a:avLst/>
          </a:prstGeom>
          <a:noFill/>
        </p:spPr>
        <p:txBody>
          <a:bodyPr wrap="square" rtlCol="0">
            <a:spAutoFit/>
          </a:bodyPr>
          <a:lstStyle/>
          <a:p>
            <a:pPr algn="ctr"/>
            <a:r>
              <a:rPr lang="en-US" altLang="zh-TW" sz="2400" dirty="0" smtClean="0">
                <a:solidFill>
                  <a:srgbClr val="4271FD"/>
                </a:solidFill>
                <a:latin typeface="Times New Roman" panose="02020603050405020304" pitchFamily="18" charset="0"/>
                <a:ea typeface="+mj-ea"/>
                <a:cs typeface="Times New Roman" panose="02020603050405020304" pitchFamily="18" charset="0"/>
              </a:rPr>
              <a:t>“</a:t>
            </a:r>
            <a:r>
              <a:rPr lang="zh-TW" altLang="en-US" sz="2400" dirty="0" smtClean="0">
                <a:solidFill>
                  <a:srgbClr val="4271FD"/>
                </a:solidFill>
                <a:latin typeface="Times New Roman" panose="02020603050405020304" pitchFamily="18" charset="0"/>
                <a:ea typeface="+mj-ea"/>
                <a:cs typeface="Times New Roman" panose="02020603050405020304" pitchFamily="18" charset="0"/>
              </a:rPr>
              <a:t>鍾皓軒</a:t>
            </a:r>
            <a:r>
              <a:rPr lang="en-US" altLang="zh-TW" sz="2400" dirty="0" smtClean="0">
                <a:solidFill>
                  <a:srgbClr val="4271FD"/>
                </a:solidFill>
                <a:latin typeface="Times New Roman" panose="02020603050405020304" pitchFamily="18" charset="0"/>
                <a:ea typeface="+mj-ea"/>
                <a:cs typeface="Times New Roman" panose="02020603050405020304" pitchFamily="18" charset="0"/>
              </a:rPr>
              <a:t>”</a:t>
            </a:r>
            <a:endParaRPr lang="zh-TW" altLang="en-US" sz="2400" dirty="0">
              <a:solidFill>
                <a:srgbClr val="4271FD"/>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49945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46" grpId="0"/>
      <p:bldP spid="46" grpId="1"/>
      <p:bldP spid="8" grpId="0" animBg="1"/>
      <p:bldP spid="47" grpId="0" animBg="1"/>
      <p:bldP spid="48" grpId="0" animBg="1"/>
      <p:bldP spid="49" grpId="0" animBg="1"/>
      <p:bldP spid="50" grpId="0" animBg="1"/>
      <p:bldP spid="51" grpId="0" animBg="1"/>
      <p:bldP spid="52" grpId="0" animBg="1"/>
      <p:bldP spid="53" grpId="0" animBg="1"/>
      <p:bldP spid="54" grpId="0" animBg="1"/>
      <p:bldP spid="55" grpId="0" animBg="1"/>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酷</a:t>
            </a:r>
            <a:r>
              <a:rPr lang="en-US" altLang="zh-TW" b="1" dirty="0" smtClean="0">
                <a:solidFill>
                  <a:srgbClr val="4271FD"/>
                </a:solidFill>
              </a:rPr>
              <a:t>!</a:t>
            </a:r>
            <a:r>
              <a:rPr lang="zh-TW" altLang="en-US" b="1" dirty="0" smtClean="0">
                <a:solidFill>
                  <a:srgbClr val="4271FD"/>
                </a:solidFill>
              </a:rPr>
              <a:t> 該找何種機器學習演算</a:t>
            </a:r>
            <a:r>
              <a:rPr lang="zh-TW" altLang="en-US" b="1" dirty="0" smtClean="0">
                <a:solidFill>
                  <a:srgbClr val="4271FD"/>
                </a:solidFill>
              </a:rPr>
              <a:t>法</a:t>
            </a:r>
            <a:r>
              <a:rPr lang="zh-TW" altLang="en-US" b="1" dirty="0" smtClean="0">
                <a:solidFill>
                  <a:srgbClr val="4271FD"/>
                </a:solidFill>
              </a:rPr>
              <a:t>來做目標市場行銷</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18</a:t>
            </a:fld>
            <a:endParaRPr lang="en-US" dirty="0"/>
          </a:p>
        </p:txBody>
      </p:sp>
    </p:spTree>
    <p:extLst>
      <p:ext uri="{BB962C8B-B14F-4D97-AF65-F5344CB8AC3E}">
        <p14:creationId xmlns:p14="http://schemas.microsoft.com/office/powerpoint/2010/main" val="25182401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fontScale="90000"/>
          </a:bodyPr>
          <a:lstStyle/>
          <a:p>
            <a:r>
              <a:rPr lang="zh-TW" altLang="en-US" b="1" dirty="0" smtClean="0">
                <a:solidFill>
                  <a:srgbClr val="4271FD"/>
                </a:solidFill>
              </a:rPr>
              <a:t>澤穎姐姐曾說過鴻海做行銷資料科學都會以</a:t>
            </a:r>
            <a:r>
              <a:rPr lang="en-US" altLang="zh-TW" b="1" dirty="0" smtClean="0">
                <a:solidFill>
                  <a:srgbClr val="4271FD"/>
                </a:solidFill>
              </a:rPr>
              <a:t>Paper</a:t>
            </a:r>
            <a:r>
              <a:rPr lang="zh-TW" altLang="en-US" b="1" dirty="0" smtClean="0">
                <a:solidFill>
                  <a:srgbClr val="4271FD"/>
                </a:solidFill>
              </a:rPr>
              <a:t>當作參考標的</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19</a:t>
            </a:fld>
            <a:endParaRPr lang="en-US" dirty="0"/>
          </a:p>
        </p:txBody>
      </p:sp>
    </p:spTree>
    <p:extLst>
      <p:ext uri="{BB962C8B-B14F-4D97-AF65-F5344CB8AC3E}">
        <p14:creationId xmlns:p14="http://schemas.microsoft.com/office/powerpoint/2010/main" val="2788121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MDS</a:t>
            </a:r>
            <a:r>
              <a:rPr lang="zh-TW" altLang="en-US" dirty="0" smtClean="0"/>
              <a:t>旅行地圖</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2</a:t>
            </a:fld>
            <a:endParaRPr lang="en-US" dirty="0"/>
          </a:p>
        </p:txBody>
      </p:sp>
      <p:pic>
        <p:nvPicPr>
          <p:cNvPr id="5" name="圖片 3" descr="描述: C:\Users\Acer\AppData\Local\Microsoft\Windows\INetCache\Content.Word\STP分析.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369448"/>
            <a:ext cx="5748963" cy="3024981"/>
          </a:xfrm>
          <a:prstGeom prst="rect">
            <a:avLst/>
          </a:prstGeom>
          <a:noFill/>
          <a:ln>
            <a:noFill/>
          </a:ln>
        </p:spPr>
      </p:pic>
      <p:sp>
        <p:nvSpPr>
          <p:cNvPr id="7" name="Right Arrow 6"/>
          <p:cNvSpPr/>
          <p:nvPr/>
        </p:nvSpPr>
        <p:spPr>
          <a:xfrm>
            <a:off x="5505104" y="3696200"/>
            <a:ext cx="492735" cy="371475"/>
          </a:xfrm>
          <a:prstGeom prst="rightArrow">
            <a:avLst/>
          </a:prstGeom>
          <a:solidFill>
            <a:srgbClr val="55AC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Picture 7"/>
          <p:cNvPicPr>
            <a:picLocks noChangeAspect="1"/>
          </p:cNvPicPr>
          <p:nvPr/>
        </p:nvPicPr>
        <p:blipFill>
          <a:blip r:embed="rId4"/>
          <a:stretch>
            <a:fillRect/>
          </a:stretch>
        </p:blipFill>
        <p:spPr>
          <a:xfrm>
            <a:off x="171450" y="2369448"/>
            <a:ext cx="5333654" cy="3024981"/>
          </a:xfrm>
          <a:prstGeom prst="rect">
            <a:avLst/>
          </a:prstGeom>
        </p:spPr>
      </p:pic>
      <p:sp>
        <p:nvSpPr>
          <p:cNvPr id="10" name="Rectangle 9"/>
          <p:cNvSpPr/>
          <p:nvPr/>
        </p:nvSpPr>
        <p:spPr>
          <a:xfrm>
            <a:off x="2524125" y="2145610"/>
            <a:ext cx="1428750" cy="447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tx1"/>
                </a:solidFill>
              </a:rPr>
              <a:t>資料</a:t>
            </a:r>
            <a:r>
              <a:rPr lang="zh-TW" altLang="en-US" sz="2400" b="1" dirty="0">
                <a:solidFill>
                  <a:schemeClr val="tx1"/>
                </a:solidFill>
              </a:rPr>
              <a:t>工程</a:t>
            </a:r>
          </a:p>
        </p:txBody>
      </p:sp>
      <p:sp>
        <p:nvSpPr>
          <p:cNvPr id="11" name="Rectangle 10"/>
          <p:cNvSpPr/>
          <p:nvPr/>
        </p:nvSpPr>
        <p:spPr>
          <a:xfrm>
            <a:off x="8122756" y="2895600"/>
            <a:ext cx="1695450" cy="22574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7646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2014</a:t>
            </a:r>
            <a:r>
              <a:rPr lang="zh-TW" altLang="en-US" dirty="0" smtClean="0"/>
              <a:t>年的</a:t>
            </a:r>
            <a:r>
              <a:rPr lang="en-US" altLang="zh-TW" dirty="0" smtClean="0"/>
              <a:t>3</a:t>
            </a:r>
            <a:r>
              <a:rPr lang="zh-TW" altLang="en-US" dirty="0" smtClean="0"/>
              <a:t>大最好模型</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20</a:t>
            </a:fld>
            <a:endParaRPr lang="en-US"/>
          </a:p>
        </p:txBody>
      </p:sp>
      <p:pic>
        <p:nvPicPr>
          <p:cNvPr id="5" name="Picture 4"/>
          <p:cNvPicPr>
            <a:picLocks noChangeAspect="1"/>
          </p:cNvPicPr>
          <p:nvPr/>
        </p:nvPicPr>
        <p:blipFill>
          <a:blip r:embed="rId3"/>
          <a:stretch>
            <a:fillRect/>
          </a:stretch>
        </p:blipFill>
        <p:spPr>
          <a:xfrm>
            <a:off x="6758517" y="2848862"/>
            <a:ext cx="5277118" cy="3140991"/>
          </a:xfrm>
          <a:prstGeom prst="rect">
            <a:avLst/>
          </a:prstGeom>
        </p:spPr>
      </p:pic>
      <p:sp>
        <p:nvSpPr>
          <p:cNvPr id="7" name="Rectangle 6"/>
          <p:cNvSpPr/>
          <p:nvPr/>
        </p:nvSpPr>
        <p:spPr>
          <a:xfrm>
            <a:off x="1300333" y="6182380"/>
            <a:ext cx="10059742" cy="523220"/>
          </a:xfrm>
          <a:prstGeom prst="rect">
            <a:avLst/>
          </a:prstGeom>
        </p:spPr>
        <p:txBody>
          <a:bodyPr wrap="square">
            <a:spAutoFit/>
          </a:bodyPr>
          <a:lstStyle/>
          <a:p>
            <a:r>
              <a:rPr lang="en-US" altLang="zh-TW" sz="1400" kern="0" dirty="0" smtClean="0">
                <a:latin typeface="Times New Roman" panose="02020603050405020304" pitchFamily="18" charset="0"/>
                <a:ea typeface="新細明體" panose="02020500000000000000" pitchFamily="18" charset="-120"/>
              </a:rPr>
              <a:t>Source</a:t>
            </a:r>
            <a:r>
              <a:rPr lang="zh-TW" altLang="en-US" sz="1400" kern="0" dirty="0" smtClean="0">
                <a:latin typeface="Times New Roman" panose="02020603050405020304" pitchFamily="18" charset="0"/>
                <a:ea typeface="新細明體" panose="02020500000000000000" pitchFamily="18" charset="-120"/>
              </a:rPr>
              <a:t>：</a:t>
            </a:r>
            <a:r>
              <a:rPr lang="en-US" altLang="zh-TW" sz="1400" kern="0" dirty="0" smtClean="0">
                <a:latin typeface="Times New Roman" panose="02020603050405020304" pitchFamily="18" charset="0"/>
                <a:ea typeface="新細明體" panose="02020500000000000000" pitchFamily="18" charset="-120"/>
              </a:rPr>
              <a:t> Fernandez-Delgado</a:t>
            </a:r>
            <a:r>
              <a:rPr lang="en-US" altLang="zh-TW" sz="1400" kern="0" dirty="0">
                <a:latin typeface="Times New Roman" panose="02020603050405020304" pitchFamily="18" charset="0"/>
                <a:ea typeface="新細明體" panose="02020500000000000000" pitchFamily="18" charset="-120"/>
              </a:rPr>
              <a:t>, M.; </a:t>
            </a:r>
            <a:r>
              <a:rPr lang="en-US" altLang="zh-TW" sz="1400" kern="0" dirty="0" err="1">
                <a:latin typeface="Times New Roman" panose="02020603050405020304" pitchFamily="18" charset="0"/>
                <a:ea typeface="新細明體" panose="02020500000000000000" pitchFamily="18" charset="-120"/>
              </a:rPr>
              <a:t>Cernades</a:t>
            </a:r>
            <a:r>
              <a:rPr lang="en-US" altLang="zh-TW" sz="1400" kern="0" dirty="0">
                <a:latin typeface="Times New Roman" panose="02020603050405020304" pitchFamily="18" charset="0"/>
                <a:ea typeface="新細明體" panose="02020500000000000000" pitchFamily="18" charset="-120"/>
              </a:rPr>
              <a:t>, E.; </a:t>
            </a:r>
            <a:r>
              <a:rPr lang="en-US" altLang="zh-TW" sz="1400" kern="0" dirty="0" err="1">
                <a:latin typeface="Times New Roman" panose="02020603050405020304" pitchFamily="18" charset="0"/>
                <a:ea typeface="新細明體" panose="02020500000000000000" pitchFamily="18" charset="-120"/>
              </a:rPr>
              <a:t>Barro</a:t>
            </a:r>
            <a:r>
              <a:rPr lang="en-US" altLang="zh-TW" sz="1400" kern="0" dirty="0">
                <a:latin typeface="Times New Roman" panose="02020603050405020304" pitchFamily="18" charset="0"/>
                <a:ea typeface="新細明體" panose="02020500000000000000" pitchFamily="18" charset="-120"/>
              </a:rPr>
              <a:t>, S.; </a:t>
            </a:r>
            <a:r>
              <a:rPr lang="en-US" altLang="zh-TW" sz="1400" kern="0" dirty="0" err="1">
                <a:latin typeface="Times New Roman" panose="02020603050405020304" pitchFamily="18" charset="0"/>
                <a:ea typeface="新細明體" panose="02020500000000000000" pitchFamily="18" charset="-120"/>
              </a:rPr>
              <a:t>Amorim</a:t>
            </a:r>
            <a:r>
              <a:rPr lang="en-US" altLang="zh-TW" sz="1400" kern="0" dirty="0">
                <a:latin typeface="Times New Roman" panose="02020603050405020304" pitchFamily="18" charset="0"/>
                <a:ea typeface="新細明體" panose="02020500000000000000" pitchFamily="18" charset="-120"/>
              </a:rPr>
              <a:t>, D. A</a:t>
            </a:r>
            <a:r>
              <a:rPr lang="en-US" altLang="zh-TW" sz="1400" kern="0" dirty="0" smtClean="0">
                <a:latin typeface="Times New Roman" panose="02020603050405020304" pitchFamily="18" charset="0"/>
                <a:ea typeface="新細明體" panose="02020500000000000000" pitchFamily="18" charset="-120"/>
              </a:rPr>
              <a:t>.</a:t>
            </a:r>
            <a:r>
              <a:rPr lang="en-US" altLang="zh-TW" sz="1400" kern="0" dirty="0">
                <a:latin typeface="Times New Roman" panose="02020603050405020304" pitchFamily="18" charset="0"/>
                <a:ea typeface="新細明體" panose="02020500000000000000" pitchFamily="18" charset="-120"/>
              </a:rPr>
              <a:t> </a:t>
            </a:r>
            <a:r>
              <a:rPr lang="zh-TW" altLang="en-US" sz="1400" kern="0" dirty="0" smtClean="0">
                <a:latin typeface="Times New Roman" panose="02020603050405020304" pitchFamily="18" charset="0"/>
                <a:ea typeface="新細明體" panose="02020500000000000000" pitchFamily="18" charset="-120"/>
              </a:rPr>
              <a:t>（</a:t>
            </a:r>
            <a:r>
              <a:rPr lang="en-US" altLang="zh-TW" sz="1400" kern="0" dirty="0" smtClean="0">
                <a:latin typeface="Times New Roman" panose="02020603050405020304" pitchFamily="18" charset="0"/>
                <a:ea typeface="新細明體" panose="02020500000000000000" pitchFamily="18" charset="-120"/>
              </a:rPr>
              <a:t>2014</a:t>
            </a:r>
            <a:r>
              <a:rPr lang="zh-TW" altLang="en-US" sz="1400" kern="0" dirty="0" smtClean="0">
                <a:latin typeface="Times New Roman" panose="02020603050405020304" pitchFamily="18" charset="0"/>
                <a:ea typeface="新細明體" panose="02020500000000000000" pitchFamily="18" charset="-120"/>
              </a:rPr>
              <a:t>）</a:t>
            </a:r>
            <a:r>
              <a:rPr lang="en-US" altLang="zh-TW" sz="1400" kern="0" dirty="0" smtClean="0">
                <a:latin typeface="Times New Roman" panose="02020603050405020304" pitchFamily="18" charset="0"/>
                <a:ea typeface="新細明體" panose="02020500000000000000" pitchFamily="18" charset="-120"/>
              </a:rPr>
              <a:t>, </a:t>
            </a:r>
            <a:r>
              <a:rPr lang="en-US" altLang="zh-TW" sz="1400" kern="0" dirty="0">
                <a:latin typeface="Times New Roman" panose="02020603050405020304" pitchFamily="18" charset="0"/>
                <a:ea typeface="新細明體" panose="02020500000000000000" pitchFamily="18" charset="-120"/>
              </a:rPr>
              <a:t>Do we need hundreds of classifiers to solve real world problems? J. Machine. Learning. Res</a:t>
            </a:r>
            <a:r>
              <a:rPr lang="en-US" altLang="zh-TW" sz="1400" kern="0" dirty="0" smtClean="0">
                <a:latin typeface="Times New Roman" panose="02020603050405020304" pitchFamily="18" charset="0"/>
                <a:ea typeface="新細明體" panose="02020500000000000000" pitchFamily="18" charset="-120"/>
              </a:rPr>
              <a:t>., </a:t>
            </a:r>
            <a:r>
              <a:rPr lang="en-US" altLang="zh-TW" sz="1400" kern="0" dirty="0">
                <a:latin typeface="Times New Roman" panose="02020603050405020304" pitchFamily="18" charset="0"/>
                <a:ea typeface="新細明體" panose="02020500000000000000" pitchFamily="18" charset="-120"/>
              </a:rPr>
              <a:t>15, 3133−3181</a:t>
            </a:r>
            <a:endParaRPr lang="zh-TW" altLang="en-US" sz="1400" dirty="0"/>
          </a:p>
        </p:txBody>
      </p:sp>
      <p:pic>
        <p:nvPicPr>
          <p:cNvPr id="8" name="Picture 7"/>
          <p:cNvPicPr>
            <a:picLocks noChangeAspect="1"/>
          </p:cNvPicPr>
          <p:nvPr/>
        </p:nvPicPr>
        <p:blipFill>
          <a:blip r:embed="rId4"/>
          <a:stretch>
            <a:fillRect/>
          </a:stretch>
        </p:blipFill>
        <p:spPr>
          <a:xfrm>
            <a:off x="760824" y="1901826"/>
            <a:ext cx="5767540" cy="4207304"/>
          </a:xfrm>
          <a:prstGeom prst="rect">
            <a:avLst/>
          </a:prstGeom>
        </p:spPr>
      </p:pic>
      <p:sp>
        <p:nvSpPr>
          <p:cNvPr id="9" name="TextBox 8"/>
          <p:cNvSpPr txBox="1"/>
          <p:nvPr/>
        </p:nvSpPr>
        <p:spPr>
          <a:xfrm>
            <a:off x="6755799" y="1891916"/>
            <a:ext cx="4997376" cy="923330"/>
          </a:xfrm>
          <a:prstGeom prst="rect">
            <a:avLst/>
          </a:prstGeom>
          <a:noFill/>
        </p:spPr>
        <p:txBody>
          <a:bodyPr wrap="square" rtlCol="0">
            <a:spAutoFit/>
          </a:bodyPr>
          <a:lstStyle/>
          <a:p>
            <a:r>
              <a:rPr lang="en-US" altLang="zh-TW" dirty="0" smtClean="0">
                <a:latin typeface="+mj-lt"/>
                <a:ea typeface="+mj-ea"/>
              </a:rPr>
              <a:t>2014</a:t>
            </a:r>
            <a:r>
              <a:rPr lang="zh-TW" altLang="en-US" dirty="0" smtClean="0">
                <a:latin typeface="+mj-lt"/>
                <a:ea typeface="+mj-ea"/>
              </a:rPr>
              <a:t>研究指出</a:t>
            </a:r>
            <a:endParaRPr lang="en-US" altLang="zh-TW" dirty="0" smtClean="0">
              <a:latin typeface="+mj-lt"/>
              <a:ea typeface="+mj-ea"/>
            </a:endParaRPr>
          </a:p>
          <a:p>
            <a:r>
              <a:rPr lang="zh-TW" altLang="en-US" dirty="0">
                <a:latin typeface="+mj-lt"/>
                <a:ea typeface="+mj-ea"/>
              </a:rPr>
              <a:t>三大最好的預測模</a:t>
            </a:r>
            <a:r>
              <a:rPr lang="zh-TW" altLang="en-US" dirty="0" smtClean="0">
                <a:latin typeface="+mj-lt"/>
                <a:ea typeface="+mj-ea"/>
              </a:rPr>
              <a:t>型：</a:t>
            </a:r>
            <a:r>
              <a:rPr lang="en-US" altLang="zh-TW" dirty="0" smtClean="0">
                <a:latin typeface="+mj-lt"/>
                <a:ea typeface="+mj-ea"/>
              </a:rPr>
              <a:t>RF</a:t>
            </a:r>
            <a:r>
              <a:rPr lang="zh-TW" altLang="en-US" dirty="0" smtClean="0">
                <a:latin typeface="+mj-lt"/>
                <a:ea typeface="+mj-ea"/>
              </a:rPr>
              <a:t>、</a:t>
            </a:r>
            <a:r>
              <a:rPr lang="en-US" altLang="zh-TW" dirty="0" smtClean="0">
                <a:latin typeface="+mj-lt"/>
                <a:ea typeface="+mj-ea"/>
              </a:rPr>
              <a:t>SVM</a:t>
            </a:r>
            <a:r>
              <a:rPr lang="zh-TW" altLang="en-US" dirty="0" smtClean="0">
                <a:latin typeface="+mj-lt"/>
                <a:ea typeface="+mj-ea"/>
              </a:rPr>
              <a:t>、</a:t>
            </a:r>
            <a:r>
              <a:rPr lang="en-US" altLang="zh-TW" dirty="0" smtClean="0">
                <a:latin typeface="+mj-lt"/>
                <a:ea typeface="+mj-ea"/>
              </a:rPr>
              <a:t>ANN</a:t>
            </a:r>
          </a:p>
          <a:p>
            <a:r>
              <a:rPr lang="zh-TW" altLang="en-US" dirty="0" smtClean="0">
                <a:latin typeface="+mj-lt"/>
                <a:ea typeface="+mj-ea"/>
              </a:rPr>
              <a:t>參數最易控制排序：</a:t>
            </a:r>
            <a:r>
              <a:rPr lang="en-US" altLang="zh-TW" dirty="0" smtClean="0">
                <a:latin typeface="+mj-lt"/>
                <a:ea typeface="+mj-ea"/>
              </a:rPr>
              <a:t>RF</a:t>
            </a:r>
            <a:r>
              <a:rPr lang="zh-TW" altLang="en-US" dirty="0" smtClean="0">
                <a:latin typeface="+mj-lt"/>
                <a:ea typeface="+mj-ea"/>
              </a:rPr>
              <a:t>、</a:t>
            </a:r>
            <a:r>
              <a:rPr lang="en-US" altLang="zh-TW" dirty="0" smtClean="0">
                <a:latin typeface="+mj-lt"/>
                <a:ea typeface="+mj-ea"/>
              </a:rPr>
              <a:t>SVM</a:t>
            </a:r>
            <a:r>
              <a:rPr lang="zh-TW" altLang="en-US" dirty="0" smtClean="0">
                <a:latin typeface="+mj-lt"/>
                <a:ea typeface="+mj-ea"/>
              </a:rPr>
              <a:t>、</a:t>
            </a:r>
            <a:r>
              <a:rPr lang="en-US" altLang="zh-TW" dirty="0" smtClean="0">
                <a:latin typeface="+mj-lt"/>
                <a:ea typeface="+mj-ea"/>
              </a:rPr>
              <a:t>ANN</a:t>
            </a:r>
            <a:endParaRPr lang="zh-TW" altLang="en-US" dirty="0">
              <a:latin typeface="+mj-lt"/>
              <a:ea typeface="+mj-ea"/>
            </a:endParaRPr>
          </a:p>
        </p:txBody>
      </p:sp>
    </p:spTree>
    <p:extLst>
      <p:ext uri="{BB962C8B-B14F-4D97-AF65-F5344CB8AC3E}">
        <p14:creationId xmlns:p14="http://schemas.microsoft.com/office/powerpoint/2010/main" val="1593749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2016</a:t>
            </a:r>
            <a:r>
              <a:rPr lang="zh-TW" altLang="en-US" dirty="0" smtClean="0"/>
              <a:t>年</a:t>
            </a:r>
            <a:r>
              <a:rPr lang="zh-TW" altLang="en-US" dirty="0"/>
              <a:t>的</a:t>
            </a:r>
            <a:r>
              <a:rPr lang="en-US" altLang="zh-TW" dirty="0"/>
              <a:t>3</a:t>
            </a:r>
            <a:r>
              <a:rPr lang="zh-TW" altLang="en-US" dirty="0"/>
              <a:t>大最好模型</a:t>
            </a:r>
          </a:p>
        </p:txBody>
      </p:sp>
      <p:sp>
        <p:nvSpPr>
          <p:cNvPr id="4" name="Slide Number Placeholder 3"/>
          <p:cNvSpPr>
            <a:spLocks noGrp="1"/>
          </p:cNvSpPr>
          <p:nvPr>
            <p:ph type="sldNum" sz="quarter" idx="12"/>
          </p:nvPr>
        </p:nvSpPr>
        <p:spPr/>
        <p:txBody>
          <a:bodyPr/>
          <a:lstStyle/>
          <a:p>
            <a:fld id="{B3561BA9-CDCF-4958-B8AB-66F3BF063E13}" type="slidenum">
              <a:rPr lang="en-US" smtClean="0"/>
              <a:pPr/>
              <a:t>21</a:t>
            </a:fld>
            <a:endParaRPr lang="en-US" dirty="0"/>
          </a:p>
        </p:txBody>
      </p:sp>
      <p:pic>
        <p:nvPicPr>
          <p:cNvPr id="5" name="Picture 4"/>
          <p:cNvPicPr>
            <a:picLocks noChangeAspect="1"/>
          </p:cNvPicPr>
          <p:nvPr/>
        </p:nvPicPr>
        <p:blipFill rotWithShape="1">
          <a:blip r:embed="rId3"/>
          <a:srcRect t="6753"/>
          <a:stretch/>
        </p:blipFill>
        <p:spPr>
          <a:xfrm>
            <a:off x="1578050" y="1263652"/>
            <a:ext cx="5010075" cy="5014912"/>
          </a:xfrm>
          <a:prstGeom prst="rect">
            <a:avLst/>
          </a:prstGeom>
        </p:spPr>
      </p:pic>
      <p:sp>
        <p:nvSpPr>
          <p:cNvPr id="6" name="Rectangle 5"/>
          <p:cNvSpPr/>
          <p:nvPr/>
        </p:nvSpPr>
        <p:spPr>
          <a:xfrm>
            <a:off x="1300332" y="6182380"/>
            <a:ext cx="10396367" cy="523220"/>
          </a:xfrm>
          <a:prstGeom prst="rect">
            <a:avLst/>
          </a:prstGeom>
        </p:spPr>
        <p:txBody>
          <a:bodyPr wrap="square">
            <a:spAutoFit/>
          </a:bodyPr>
          <a:lstStyle/>
          <a:p>
            <a:r>
              <a:rPr lang="en-US" altLang="zh-TW" sz="1400" kern="0" dirty="0" smtClean="0">
                <a:latin typeface="Times New Roman" panose="02020603050405020304" pitchFamily="18" charset="0"/>
                <a:ea typeface="新細明體" panose="02020500000000000000" pitchFamily="18" charset="-120"/>
                <a:cs typeface="Times New Roman" panose="02020603050405020304" pitchFamily="18" charset="0"/>
              </a:rPr>
              <a:t>Source</a:t>
            </a:r>
            <a:r>
              <a:rPr lang="zh-TW" altLang="en-US" sz="1400" kern="0" dirty="0" smtClean="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1400" kern="0" dirty="0" smtClean="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400" dirty="0" smtClean="0">
                <a:latin typeface="Times New Roman" panose="02020603050405020304" pitchFamily="18" charset="0"/>
                <a:cs typeface="Times New Roman" panose="02020603050405020304" pitchFamily="18" charset="0"/>
              </a:rPr>
              <a:t>Jacques </a:t>
            </a:r>
            <a:r>
              <a:rPr lang="en-US" altLang="zh-TW" sz="1400" dirty="0" err="1" smtClean="0">
                <a:latin typeface="Times New Roman" panose="02020603050405020304" pitchFamily="18" charset="0"/>
                <a:cs typeface="Times New Roman" panose="02020603050405020304" pitchFamily="18" charset="0"/>
              </a:rPr>
              <a:t>Wainer</a:t>
            </a:r>
            <a:r>
              <a:rPr lang="en-US" altLang="zh-TW" sz="1400" dirty="0" smtClean="0">
                <a:latin typeface="Times New Roman" panose="02020603050405020304" pitchFamily="18" charset="0"/>
                <a:cs typeface="Times New Roman" panose="02020603050405020304" pitchFamily="18" charset="0"/>
              </a:rPr>
              <a:t> </a:t>
            </a:r>
            <a:r>
              <a:rPr lang="zh-TW" altLang="en-US" sz="1400" kern="0" dirty="0" smtClean="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1400" kern="0" dirty="0" smtClean="0">
                <a:latin typeface="Times New Roman" panose="02020603050405020304" pitchFamily="18" charset="0"/>
                <a:ea typeface="新細明體" panose="02020500000000000000" pitchFamily="18" charset="-120"/>
                <a:cs typeface="Times New Roman" panose="02020603050405020304" pitchFamily="18" charset="0"/>
              </a:rPr>
              <a:t>2016</a:t>
            </a:r>
            <a:r>
              <a:rPr lang="zh-TW" altLang="en-US" sz="1400" kern="0" dirty="0" smtClean="0">
                <a:latin typeface="Times New Roman" panose="02020603050405020304" pitchFamily="18" charset="0"/>
                <a:ea typeface="新細明體" panose="02020500000000000000" pitchFamily="18" charset="-120"/>
                <a:cs typeface="Times New Roman" panose="02020603050405020304" pitchFamily="18" charset="0"/>
              </a:rPr>
              <a:t>）</a:t>
            </a:r>
            <a:r>
              <a:rPr lang="en-US" altLang="zh-TW" sz="1400" kern="0" dirty="0" smtClean="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Comparison of 14 different families of classification algorithms on 115 binary </a:t>
            </a:r>
            <a:r>
              <a:rPr lang="en-US" altLang="zh-TW" sz="1400" dirty="0" smtClean="0">
                <a:latin typeface="Times New Roman" panose="02020603050405020304" pitchFamily="18" charset="0"/>
                <a:cs typeface="Times New Roman" panose="02020603050405020304" pitchFamily="18" charset="0"/>
              </a:rPr>
              <a:t>datasets,</a:t>
            </a:r>
            <a:r>
              <a:rPr lang="en-US" altLang="zh-TW" sz="1400" kern="0" dirty="0" smtClean="0">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400" dirty="0" err="1" smtClean="0">
                <a:latin typeface="Times New Roman" panose="02020603050405020304" pitchFamily="18" charset="0"/>
                <a:cs typeface="Times New Roman" panose="02020603050405020304" pitchFamily="18" charset="0"/>
              </a:rPr>
              <a:t>arXiv</a:t>
            </a:r>
            <a:r>
              <a:rPr lang="zh-TW" altLang="en-US" sz="1400" dirty="0" smtClean="0">
                <a:latin typeface="Times New Roman" panose="02020603050405020304" pitchFamily="18" charset="0"/>
                <a:cs typeface="Times New Roman" panose="02020603050405020304" pitchFamily="18" charset="0"/>
              </a:rPr>
              <a:t>：</a:t>
            </a:r>
            <a:r>
              <a:rPr lang="en-US" altLang="zh-TW" sz="1400" dirty="0" smtClean="0">
                <a:latin typeface="Times New Roman" panose="02020603050405020304" pitchFamily="18" charset="0"/>
                <a:cs typeface="Times New Roman" panose="02020603050405020304" pitchFamily="18" charset="0"/>
              </a:rPr>
              <a:t>1606.00930v1</a:t>
            </a:r>
            <a:endParaRPr lang="zh-TW" altLang="en-US" sz="1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6824662" y="1839119"/>
            <a:ext cx="3571875" cy="4324350"/>
          </a:xfrm>
          <a:prstGeom prst="rect">
            <a:avLst/>
          </a:prstGeom>
        </p:spPr>
      </p:pic>
      <p:sp>
        <p:nvSpPr>
          <p:cNvPr id="8" name="矩形 51"/>
          <p:cNvSpPr/>
          <p:nvPr/>
        </p:nvSpPr>
        <p:spPr>
          <a:xfrm>
            <a:off x="6981825" y="2285432"/>
            <a:ext cx="3238500" cy="772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9" name="矩形 51"/>
          <p:cNvSpPr/>
          <p:nvPr/>
        </p:nvSpPr>
        <p:spPr>
          <a:xfrm>
            <a:off x="1709908" y="5612267"/>
            <a:ext cx="604668" cy="245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10" name="矩形 51"/>
          <p:cNvSpPr/>
          <p:nvPr/>
        </p:nvSpPr>
        <p:spPr>
          <a:xfrm>
            <a:off x="1971674" y="4001294"/>
            <a:ext cx="342901" cy="245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11" name="矩形 51"/>
          <p:cNvSpPr/>
          <p:nvPr/>
        </p:nvSpPr>
        <p:spPr>
          <a:xfrm>
            <a:off x="1971674" y="2099187"/>
            <a:ext cx="342901" cy="245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2064776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2014</a:t>
            </a:r>
            <a:r>
              <a:rPr lang="zh-TW" altLang="en-US" dirty="0" smtClean="0"/>
              <a:t>與</a:t>
            </a:r>
            <a:r>
              <a:rPr lang="en-US" altLang="zh-TW" dirty="0" smtClean="0"/>
              <a:t>2016</a:t>
            </a:r>
            <a:r>
              <a:rPr lang="zh-TW" altLang="en-US" dirty="0" smtClean="0"/>
              <a:t>年最好模型比較</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1458417" y="2534537"/>
            <a:ext cx="5277118" cy="314099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3"/>
          <a:srcRect b="22733"/>
          <a:stretch/>
        </p:blipFill>
        <p:spPr>
          <a:xfrm>
            <a:off x="7492772" y="2534537"/>
            <a:ext cx="3357747" cy="3140991"/>
          </a:xfrm>
          <a:prstGeom prst="rect">
            <a:avLst/>
          </a:prstGeom>
          <a:ln>
            <a:noFill/>
          </a:ln>
          <a:effectLst>
            <a:outerShdw blurRad="190500" algn="tl" rotWithShape="0">
              <a:srgbClr val="000000">
                <a:alpha val="70000"/>
              </a:srgbClr>
            </a:outerShdw>
          </a:effectLst>
        </p:spPr>
      </p:pic>
      <p:sp>
        <p:nvSpPr>
          <p:cNvPr id="8" name="Rectangle 7"/>
          <p:cNvSpPr/>
          <p:nvPr/>
        </p:nvSpPr>
        <p:spPr>
          <a:xfrm>
            <a:off x="3515814" y="2044156"/>
            <a:ext cx="1295672" cy="30777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TW" sz="1400" kern="0" dirty="0" smtClean="0">
                <a:latin typeface="Times New Roman" panose="02020603050405020304" pitchFamily="18" charset="0"/>
                <a:ea typeface="+mj-ea"/>
                <a:cs typeface="Times New Roman" panose="02020603050405020304" pitchFamily="18" charset="0"/>
              </a:rPr>
              <a:t>2014</a:t>
            </a:r>
            <a:r>
              <a:rPr lang="zh-TW" altLang="en-US" sz="1400" kern="0" dirty="0" smtClean="0">
                <a:latin typeface="Times New Roman" panose="02020603050405020304" pitchFamily="18" charset="0"/>
                <a:ea typeface="+mj-ea"/>
                <a:cs typeface="Times New Roman" panose="02020603050405020304" pitchFamily="18" charset="0"/>
              </a:rPr>
              <a:t>年的研究</a:t>
            </a:r>
            <a:endParaRPr lang="zh-TW" altLang="en-US" sz="1400" dirty="0">
              <a:latin typeface="Times New Roman" panose="02020603050405020304" pitchFamily="18" charset="0"/>
              <a:ea typeface="+mj-ea"/>
              <a:cs typeface="Times New Roman" panose="02020603050405020304" pitchFamily="18" charset="0"/>
            </a:endParaRPr>
          </a:p>
        </p:txBody>
      </p:sp>
      <p:sp>
        <p:nvSpPr>
          <p:cNvPr id="9" name="Rectangle 8"/>
          <p:cNvSpPr/>
          <p:nvPr/>
        </p:nvSpPr>
        <p:spPr>
          <a:xfrm>
            <a:off x="8430850" y="2044156"/>
            <a:ext cx="1295672" cy="30777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TW" sz="1400" kern="0" dirty="0" smtClean="0">
                <a:latin typeface="Times New Roman" panose="02020603050405020304" pitchFamily="18" charset="0"/>
                <a:ea typeface="+mj-ea"/>
                <a:cs typeface="Times New Roman" panose="02020603050405020304" pitchFamily="18" charset="0"/>
              </a:rPr>
              <a:t>2016</a:t>
            </a:r>
            <a:r>
              <a:rPr lang="zh-TW" altLang="en-US" sz="1400" kern="0" dirty="0" smtClean="0">
                <a:latin typeface="Times New Roman" panose="02020603050405020304" pitchFamily="18" charset="0"/>
                <a:ea typeface="+mj-ea"/>
                <a:cs typeface="Times New Roman" panose="02020603050405020304" pitchFamily="18" charset="0"/>
              </a:rPr>
              <a:t>年的研究</a:t>
            </a:r>
            <a:endParaRPr lang="zh-TW" altLang="en-US" sz="1400" dirty="0">
              <a:latin typeface="Times New Roman" panose="02020603050405020304" pitchFamily="18" charset="0"/>
              <a:ea typeface="+mj-ea"/>
              <a:cs typeface="Times New Roman" panose="02020603050405020304" pitchFamily="18" charset="0"/>
            </a:endParaRPr>
          </a:p>
        </p:txBody>
      </p:sp>
      <p:sp>
        <p:nvSpPr>
          <p:cNvPr id="10" name="Rectangle 9"/>
          <p:cNvSpPr/>
          <p:nvPr/>
        </p:nvSpPr>
        <p:spPr>
          <a:xfrm>
            <a:off x="7630039" y="2929165"/>
            <a:ext cx="3037961" cy="2475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1" name="Rectangle 10"/>
          <p:cNvSpPr/>
          <p:nvPr/>
        </p:nvSpPr>
        <p:spPr>
          <a:xfrm>
            <a:off x="3697574" y="2929165"/>
            <a:ext cx="3037961" cy="2475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39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決策樹</a:t>
            </a:r>
            <a:endParaRPr lang="zh-TW" altLang="en-US" dirty="0"/>
          </a:p>
        </p:txBody>
      </p:sp>
      <p:sp>
        <p:nvSpPr>
          <p:cNvPr id="3" name="Content Placeholder 2"/>
          <p:cNvSpPr>
            <a:spLocks noGrp="1"/>
          </p:cNvSpPr>
          <p:nvPr>
            <p:ph idx="1"/>
          </p:nvPr>
        </p:nvSpPr>
        <p:spPr/>
        <p:txBody>
          <a:bodyPr/>
          <a:lstStyle/>
          <a:p>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pPr/>
              <a:t>23</a:t>
            </a:fld>
            <a:endParaRPr lang="en-US" dirty="0"/>
          </a:p>
        </p:txBody>
      </p:sp>
    </p:spTree>
    <p:extLst>
      <p:ext uri="{BB962C8B-B14F-4D97-AF65-F5344CB8AC3E}">
        <p14:creationId xmlns:p14="http://schemas.microsoft.com/office/powerpoint/2010/main" val="290280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srcRect r="2947" b="3210"/>
          <a:stretch/>
        </p:blipFill>
        <p:spPr>
          <a:xfrm>
            <a:off x="4895092" y="1673075"/>
            <a:ext cx="5719958" cy="4566784"/>
          </a:xfrm>
          <a:prstGeom prst="rect">
            <a:avLst/>
          </a:prstGeom>
        </p:spPr>
      </p:pic>
      <p:sp>
        <p:nvSpPr>
          <p:cNvPr id="2" name="Title 1"/>
          <p:cNvSpPr>
            <a:spLocks noGrp="1"/>
          </p:cNvSpPr>
          <p:nvPr>
            <p:ph type="title"/>
          </p:nvPr>
        </p:nvSpPr>
        <p:spPr/>
        <p:txBody>
          <a:bodyPr/>
          <a:lstStyle/>
          <a:p>
            <a:r>
              <a:rPr lang="zh-TW" altLang="en-US" dirty="0" smtClean="0"/>
              <a:t>隨機森林</a:t>
            </a:r>
            <a:r>
              <a:rPr lang="en-US" altLang="zh-TW" dirty="0" smtClean="0"/>
              <a:t>(RF; Random </a:t>
            </a:r>
            <a:r>
              <a:rPr lang="en-US" altLang="zh-TW" dirty="0"/>
              <a:t>F</a:t>
            </a:r>
            <a:r>
              <a:rPr lang="en-US" altLang="zh-TW" dirty="0" smtClean="0"/>
              <a:t>orest)</a:t>
            </a:r>
            <a:endParaRPr lang="zh-TW" altLang="en-US" dirty="0"/>
          </a:p>
        </p:txBody>
      </p:sp>
      <p:sp>
        <p:nvSpPr>
          <p:cNvPr id="3" name="Content Placeholder 2"/>
          <p:cNvSpPr>
            <a:spLocks noGrp="1"/>
          </p:cNvSpPr>
          <p:nvPr>
            <p:ph idx="1"/>
          </p:nvPr>
        </p:nvSpPr>
        <p:spPr>
          <a:xfrm>
            <a:off x="909770" y="1740127"/>
            <a:ext cx="5588021" cy="578530"/>
          </a:xfrm>
        </p:spPr>
        <p:txBody>
          <a:bodyPr/>
          <a:lstStyle/>
          <a:p>
            <a:r>
              <a:rPr lang="zh-TW" altLang="en-US" dirty="0" smtClean="0"/>
              <a:t>白話</a:t>
            </a:r>
            <a:r>
              <a:rPr lang="en-US" altLang="zh-TW" dirty="0" smtClean="0"/>
              <a:t>:</a:t>
            </a:r>
            <a:r>
              <a:rPr lang="zh-TW" altLang="en-US" dirty="0" smtClean="0"/>
              <a:t>多棵決策樹一起投票決</a:t>
            </a:r>
            <a:r>
              <a:rPr lang="zh-TW" altLang="en-US" dirty="0" smtClean="0"/>
              <a:t>定</a:t>
            </a:r>
            <a:endParaRPr lang="en-US" altLang="zh-TW"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24</a:t>
            </a:fld>
            <a:endParaRPr lang="en-US"/>
          </a:p>
        </p:txBody>
      </p:sp>
      <p:sp>
        <p:nvSpPr>
          <p:cNvPr id="5" name="Rectangle 4"/>
          <p:cNvSpPr/>
          <p:nvPr/>
        </p:nvSpPr>
        <p:spPr>
          <a:xfrm>
            <a:off x="3703781" y="6490456"/>
            <a:ext cx="6576956" cy="307777"/>
          </a:xfrm>
          <a:prstGeom prst="rect">
            <a:avLst/>
          </a:prstGeom>
        </p:spPr>
        <p:txBody>
          <a:bodyPr wrap="square">
            <a:spAutoFit/>
          </a:bodyPr>
          <a:lstStyle/>
          <a:p>
            <a:r>
              <a:rPr lang="en-US" altLang="zh-TW" sz="1400" kern="0" dirty="0">
                <a:latin typeface="Times New Roman" panose="02020603050405020304" pitchFamily="18" charset="0"/>
                <a:ea typeface="新細明體" panose="02020500000000000000" pitchFamily="18" charset="-120"/>
              </a:rPr>
              <a:t>Source: L. </a:t>
            </a:r>
            <a:r>
              <a:rPr lang="en-US" altLang="zh-TW" sz="1400" kern="0" dirty="0" err="1">
                <a:latin typeface="Times New Roman" panose="02020603050405020304" pitchFamily="18" charset="0"/>
                <a:ea typeface="新細明體" panose="02020500000000000000" pitchFamily="18" charset="-120"/>
              </a:rPr>
              <a:t>Breiman</a:t>
            </a:r>
            <a:r>
              <a:rPr lang="en-US" altLang="zh-TW" sz="1400" kern="0" dirty="0">
                <a:latin typeface="Times New Roman" panose="02020603050405020304" pitchFamily="18" charset="0"/>
                <a:ea typeface="新細明體" panose="02020500000000000000" pitchFamily="18" charset="-120"/>
              </a:rPr>
              <a:t> (2001), Random forests, Machine Learning 45 (1) 5</a:t>
            </a:r>
            <a:r>
              <a:rPr lang="zh-TW" altLang="zh-TW" sz="1400" kern="0" dirty="0">
                <a:latin typeface="Times New Roman" panose="02020603050405020304" pitchFamily="18" charset="0"/>
                <a:ea typeface="新細明體" panose="02020500000000000000" pitchFamily="18" charset="-120"/>
              </a:rPr>
              <a:t>–</a:t>
            </a:r>
            <a:r>
              <a:rPr lang="en-US" altLang="zh-TW" sz="1400" kern="0" dirty="0">
                <a:latin typeface="Times New Roman" panose="02020603050405020304" pitchFamily="18" charset="0"/>
                <a:ea typeface="新細明體" panose="02020500000000000000" pitchFamily="18" charset="-120"/>
              </a:rPr>
              <a:t>32.</a:t>
            </a:r>
            <a:endParaRPr lang="zh-TW" altLang="en-US" sz="1400" kern="0" dirty="0">
              <a:latin typeface="Times New Roman" panose="02020603050405020304" pitchFamily="18" charset="0"/>
              <a:ea typeface="新細明體" panose="02020500000000000000" pitchFamily="18" charset="-120"/>
            </a:endParaRPr>
          </a:p>
        </p:txBody>
      </p:sp>
      <p:sp>
        <p:nvSpPr>
          <p:cNvPr id="7" name="Rectangle 2"/>
          <p:cNvSpPr>
            <a:spLocks noChangeArrowheads="1"/>
          </p:cNvSpPr>
          <p:nvPr/>
        </p:nvSpPr>
        <p:spPr bwMode="auto">
          <a:xfrm>
            <a:off x="8795644" y="1222693"/>
            <a:ext cx="2764717" cy="369332"/>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CC7833"/>
                </a:solidFill>
                <a:effectLst/>
                <a:latin typeface="Consolas" panose="020B0609020204030204" pitchFamily="49" charset="0"/>
              </a:rPr>
              <a:t>library(randomForest)</a:t>
            </a:r>
            <a:endParaRPr kumimoji="0" lang="zh-TW" altLang="zh-TW"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80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隨機森林</a:t>
            </a:r>
            <a:r>
              <a:rPr lang="en-US" altLang="zh-TW" dirty="0"/>
              <a:t>(RF; Random Forest)</a:t>
            </a:r>
            <a:endParaRPr lang="zh-TW" altLang="en-US" dirty="0"/>
          </a:p>
        </p:txBody>
      </p:sp>
      <p:sp>
        <p:nvSpPr>
          <p:cNvPr id="3" name="Content Placeholder 2"/>
          <p:cNvSpPr>
            <a:spLocks noGrp="1"/>
          </p:cNvSpPr>
          <p:nvPr>
            <p:ph idx="1"/>
          </p:nvPr>
        </p:nvSpPr>
        <p:spPr>
          <a:xfrm>
            <a:off x="1152525" y="2017713"/>
            <a:ext cx="10772776" cy="4114800"/>
          </a:xfrm>
        </p:spPr>
        <p:txBody>
          <a:bodyPr/>
          <a:lstStyle/>
          <a:p>
            <a:r>
              <a:rPr lang="zh-TW" altLang="en-US" dirty="0" smtClean="0"/>
              <a:t>常用參數</a:t>
            </a:r>
            <a:endParaRPr lang="en-US" altLang="zh-TW" dirty="0" smtClean="0"/>
          </a:p>
          <a:p>
            <a:pPr lvl="1"/>
            <a:r>
              <a:rPr lang="en-US" altLang="zh-TW" dirty="0" err="1"/>
              <a:t>N</a:t>
            </a:r>
            <a:r>
              <a:rPr lang="en-US" altLang="zh-TW" dirty="0" err="1" smtClean="0"/>
              <a:t>tree</a:t>
            </a:r>
            <a:r>
              <a:rPr lang="en-US" altLang="zh-TW" dirty="0" smtClean="0"/>
              <a:t>=</a:t>
            </a:r>
            <a:r>
              <a:rPr lang="zh-TW" altLang="en-US" dirty="0" smtClean="0"/>
              <a:t>決定幾棵</a:t>
            </a:r>
            <a:r>
              <a:rPr lang="zh-TW" altLang="en-US" dirty="0"/>
              <a:t>樹來投票決定</a:t>
            </a:r>
            <a:r>
              <a:rPr lang="en-US" altLang="zh-TW" dirty="0"/>
              <a:t>Y</a:t>
            </a:r>
            <a:r>
              <a:rPr lang="zh-TW" altLang="en-US" dirty="0"/>
              <a:t>最終結果，一般要人為或</a:t>
            </a:r>
            <a:r>
              <a:rPr lang="en-US" altLang="zh-TW" dirty="0"/>
              <a:t>AI</a:t>
            </a:r>
            <a:r>
              <a:rPr lang="zh-TW" altLang="en-US" dirty="0" smtClean="0"/>
              <a:t>調整</a:t>
            </a:r>
            <a:endParaRPr lang="en-US" altLang="zh-TW" dirty="0"/>
          </a:p>
          <a:p>
            <a:pPr lvl="1"/>
            <a:r>
              <a:rPr lang="en-US" altLang="zh-TW" dirty="0" err="1" smtClean="0"/>
              <a:t>Mtry</a:t>
            </a:r>
            <a:r>
              <a:rPr lang="en-US" altLang="zh-TW" dirty="0" smtClean="0"/>
              <a:t>=</a:t>
            </a:r>
            <a:r>
              <a:rPr lang="zh-TW" altLang="en-US" dirty="0"/>
              <a:t>節</a:t>
            </a:r>
            <a:r>
              <a:rPr lang="zh-TW" altLang="en-US" dirty="0" smtClean="0"/>
              <a:t>點中放幾個變數，一般要人為或</a:t>
            </a:r>
            <a:r>
              <a:rPr lang="en-US" altLang="zh-TW" dirty="0" smtClean="0"/>
              <a:t>AI</a:t>
            </a:r>
            <a:r>
              <a:rPr lang="zh-TW" altLang="en-US" dirty="0" smtClean="0"/>
              <a:t>調整</a:t>
            </a:r>
            <a:endParaRPr lang="en-US" altLang="zh-TW" dirty="0" smtClean="0"/>
          </a:p>
          <a:p>
            <a:pPr lvl="1"/>
            <a:r>
              <a:rPr lang="en-US" altLang="zh-TW" dirty="0" err="1" smtClean="0"/>
              <a:t>Maxnodes</a:t>
            </a:r>
            <a:r>
              <a:rPr lang="en-US" altLang="zh-TW" dirty="0" smtClean="0"/>
              <a:t>=</a:t>
            </a:r>
            <a:r>
              <a:rPr lang="zh-TW" altLang="en-US" dirty="0"/>
              <a:t>決策樹節點的最大個</a:t>
            </a:r>
            <a:r>
              <a:rPr lang="zh-TW" altLang="en-US" dirty="0" smtClean="0"/>
              <a:t>數，</a:t>
            </a:r>
            <a:r>
              <a:rPr lang="zh-TW" altLang="en-US" dirty="0"/>
              <a:t>一般要人為或</a:t>
            </a:r>
            <a:r>
              <a:rPr lang="en-US" altLang="zh-TW" dirty="0"/>
              <a:t>AI</a:t>
            </a:r>
            <a:r>
              <a:rPr lang="zh-TW" altLang="en-US" dirty="0"/>
              <a:t>調整</a:t>
            </a:r>
            <a:endParaRPr lang="en-US" altLang="zh-TW" dirty="0" smtClean="0"/>
          </a:p>
          <a:p>
            <a:pPr lvl="1"/>
            <a:r>
              <a:rPr lang="en-US" altLang="zh-TW" b="1" dirty="0" err="1" smtClean="0"/>
              <a:t>Nodesize</a:t>
            </a:r>
            <a:r>
              <a:rPr lang="en-US" altLang="zh-TW" b="1" dirty="0" smtClean="0"/>
              <a:t>=</a:t>
            </a:r>
            <a:r>
              <a:rPr lang="zh-TW" altLang="en-US" dirty="0"/>
              <a:t>指定決策樹節點的最小個</a:t>
            </a:r>
            <a:r>
              <a:rPr lang="zh-TW" altLang="en-US" dirty="0" smtClean="0"/>
              <a:t>數，</a:t>
            </a:r>
            <a:r>
              <a:rPr lang="zh-TW" altLang="en-US" dirty="0"/>
              <a:t>一般要人為或</a:t>
            </a:r>
            <a:r>
              <a:rPr lang="en-US" altLang="zh-TW" dirty="0"/>
              <a:t>AI</a:t>
            </a:r>
            <a:r>
              <a:rPr lang="zh-TW" altLang="en-US" dirty="0"/>
              <a:t>調整</a:t>
            </a:r>
            <a:endParaRPr lang="en-US" altLang="zh-TW" dirty="0" smtClean="0"/>
          </a:p>
          <a:p>
            <a:pPr lvl="1"/>
            <a:r>
              <a:rPr lang="en-US" altLang="zh-TW" dirty="0" smtClean="0"/>
              <a:t>Importance=T</a:t>
            </a:r>
            <a:r>
              <a:rPr lang="zh-TW" altLang="en-US" dirty="0" smtClean="0"/>
              <a:t>；計算變數重要</a:t>
            </a:r>
            <a:r>
              <a:rPr lang="zh-TW" altLang="en-US" dirty="0"/>
              <a:t>性</a:t>
            </a:r>
            <a:endParaRPr lang="en-US" altLang="zh-TW" dirty="0" smtClean="0"/>
          </a:p>
          <a:p>
            <a:pPr lvl="1"/>
            <a:r>
              <a:rPr lang="en-US" altLang="zh-TW" dirty="0" err="1" smtClean="0"/>
              <a:t>Do.trace</a:t>
            </a:r>
            <a:r>
              <a:rPr lang="en-US" altLang="zh-TW" dirty="0" smtClean="0"/>
              <a:t>=T</a:t>
            </a:r>
            <a:r>
              <a:rPr lang="zh-TW" altLang="en-US" dirty="0" smtClean="0"/>
              <a:t>；看訓練過程</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25</a:t>
            </a:fld>
            <a:endParaRPr lang="en-US"/>
          </a:p>
        </p:txBody>
      </p:sp>
      <p:sp>
        <p:nvSpPr>
          <p:cNvPr id="6" name="Rectangle 2"/>
          <p:cNvSpPr>
            <a:spLocks noChangeArrowheads="1"/>
          </p:cNvSpPr>
          <p:nvPr/>
        </p:nvSpPr>
        <p:spPr bwMode="auto">
          <a:xfrm>
            <a:off x="3331283" y="2017713"/>
            <a:ext cx="2764717" cy="369332"/>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CC7833"/>
                </a:solidFill>
                <a:effectLst/>
                <a:latin typeface="Consolas" panose="020B0609020204030204" pitchFamily="49" charset="0"/>
              </a:rPr>
              <a:t>library(randomForest)</a:t>
            </a:r>
            <a:endParaRPr kumimoji="0" lang="zh-TW" altLang="zh-TW" sz="24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4224513" y="6397823"/>
            <a:ext cx="4068743" cy="307777"/>
          </a:xfrm>
          <a:prstGeom prst="rect">
            <a:avLst/>
          </a:prstGeom>
        </p:spPr>
        <p:txBody>
          <a:bodyPr wrap="none">
            <a:spAutoFit/>
          </a:bodyPr>
          <a:lstStyle/>
          <a:p>
            <a:r>
              <a:rPr lang="en-US" altLang="zh-TW" sz="1400" kern="0" dirty="0">
                <a:latin typeface="Times New Roman" panose="02020603050405020304" pitchFamily="18" charset="0"/>
                <a:ea typeface="新細明體" panose="02020500000000000000" pitchFamily="18" charset="-120"/>
              </a:rPr>
              <a:t>Source:</a:t>
            </a:r>
            <a:r>
              <a:rPr lang="zh-TW" altLang="en-US" sz="1400" kern="0" dirty="0">
                <a:latin typeface="Times New Roman" panose="02020603050405020304" pitchFamily="18" charset="0"/>
                <a:ea typeface="新細明體" panose="02020500000000000000" pitchFamily="18" charset="-120"/>
              </a:rPr>
              <a:t>http://www.cnblogs.com/nxld/p/6374945.htm</a:t>
            </a:r>
            <a:r>
              <a:rPr lang="zh-TW" altLang="en-US" sz="1400" kern="0" dirty="0" smtClean="0">
                <a:latin typeface="Times New Roman" panose="02020603050405020304" pitchFamily="18" charset="0"/>
                <a:ea typeface="新細明體" panose="02020500000000000000" pitchFamily="18" charset="-120"/>
              </a:rPr>
              <a:t>l</a:t>
            </a:r>
            <a:endParaRPr lang="en-US" altLang="zh-TW" sz="1400" kern="0" dirty="0" smtClean="0">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945980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機器學習行銷模型實</a:t>
            </a:r>
            <a:r>
              <a:rPr lang="zh-TW" altLang="en-US" dirty="0" smtClean="0"/>
              <a:t>戰（</a:t>
            </a:r>
            <a:r>
              <a:rPr lang="en-US" altLang="zh-TW" dirty="0" smtClean="0"/>
              <a:t>1</a:t>
            </a:r>
            <a:r>
              <a:rPr lang="zh-TW" altLang="en-US" dirty="0" smtClean="0"/>
              <a:t>）</a:t>
            </a:r>
            <a:r>
              <a:rPr lang="en-US" altLang="zh-TW" dirty="0" smtClean="0"/>
              <a:t/>
            </a:r>
            <a:br>
              <a:rPr lang="en-US" altLang="zh-TW" dirty="0" smtClean="0"/>
            </a:br>
            <a:r>
              <a:rPr lang="en-US" altLang="zh-TW" sz="3600" dirty="0" smtClean="0"/>
              <a:t>A</a:t>
            </a:r>
            <a:r>
              <a:rPr lang="zh-TW" altLang="en-US" sz="3600" dirty="0" smtClean="0"/>
              <a:t>銀</a:t>
            </a:r>
            <a:r>
              <a:rPr lang="zh-TW" altLang="en-US" sz="3600" dirty="0"/>
              <a:t>行原始資</a:t>
            </a:r>
            <a:r>
              <a:rPr lang="zh-TW" altLang="en-US" sz="3600" dirty="0" smtClean="0"/>
              <a:t>料</a:t>
            </a:r>
            <a:endParaRPr lang="en-US" altLang="zh-TW" dirty="0"/>
          </a:p>
        </p:txBody>
      </p:sp>
      <p:sp>
        <p:nvSpPr>
          <p:cNvPr id="3" name="Content Placeholder 2"/>
          <p:cNvSpPr>
            <a:spLocks noGrp="1"/>
          </p:cNvSpPr>
          <p:nvPr>
            <p:ph idx="1"/>
          </p:nvPr>
        </p:nvSpPr>
        <p:spPr>
          <a:xfrm>
            <a:off x="838200" y="1825625"/>
            <a:ext cx="10515600" cy="4530726"/>
          </a:xfrm>
        </p:spPr>
        <p:txBody>
          <a:bodyPr>
            <a:normAutofit fontScale="92500" lnSpcReduction="10000"/>
          </a:bodyPr>
          <a:lstStyle/>
          <a:p>
            <a:r>
              <a:rPr lang="zh-TW" altLang="en-US" dirty="0" smtClean="0"/>
              <a:t>資</a:t>
            </a:r>
            <a:r>
              <a:rPr lang="zh-TW" altLang="en-US" dirty="0"/>
              <a:t>料特</a:t>
            </a:r>
            <a:r>
              <a:rPr lang="zh-TW" altLang="en-US" dirty="0" smtClean="0"/>
              <a:t>性：</a:t>
            </a:r>
            <a:r>
              <a:rPr lang="en-US" altLang="zh-TW" dirty="0" smtClean="0"/>
              <a:t>A</a:t>
            </a:r>
            <a:r>
              <a:rPr lang="zh-TW" altLang="en-US" dirty="0"/>
              <a:t>銀</a:t>
            </a:r>
            <a:r>
              <a:rPr lang="zh-TW" altLang="en-US" dirty="0" smtClean="0"/>
              <a:t>行</a:t>
            </a:r>
            <a:r>
              <a:rPr lang="en-US" altLang="zh-TW" dirty="0" smtClean="0"/>
              <a:t>1</a:t>
            </a:r>
            <a:r>
              <a:rPr lang="zh-TW" altLang="en-US" dirty="0" smtClean="0"/>
              <a:t>週期</a:t>
            </a:r>
            <a:r>
              <a:rPr lang="zh-TW" altLang="en-US" dirty="0"/>
              <a:t>間真實顧</a:t>
            </a:r>
            <a:r>
              <a:rPr lang="zh-TW" altLang="en-US" dirty="0"/>
              <a:t>客「金融商</a:t>
            </a:r>
            <a:r>
              <a:rPr lang="zh-TW" altLang="en-US" dirty="0" smtClean="0"/>
              <a:t>品</a:t>
            </a:r>
            <a:r>
              <a:rPr lang="zh-TW" altLang="en-US" dirty="0"/>
              <a:t>銷</a:t>
            </a:r>
            <a:r>
              <a:rPr lang="zh-TW" altLang="en-US" dirty="0" smtClean="0"/>
              <a:t>售資</a:t>
            </a:r>
            <a:r>
              <a:rPr lang="zh-TW" altLang="en-US" dirty="0"/>
              <a:t>料</a:t>
            </a:r>
            <a:r>
              <a:rPr lang="zh-TW" altLang="en-US" dirty="0" smtClean="0"/>
              <a:t>」</a:t>
            </a:r>
            <a:endParaRPr lang="en-US" altLang="zh-TW" dirty="0"/>
          </a:p>
          <a:p>
            <a:r>
              <a:rPr lang="zh-TW" altLang="en-US" dirty="0"/>
              <a:t>紀錄欄</a:t>
            </a:r>
            <a:r>
              <a:rPr lang="zh-TW" altLang="en-US" dirty="0" smtClean="0"/>
              <a:t>位：</a:t>
            </a:r>
            <a:endParaRPr lang="en-US" altLang="zh-TW" dirty="0" smtClean="0"/>
          </a:p>
          <a:p>
            <a:pPr lvl="1"/>
            <a:r>
              <a:rPr lang="en-US" altLang="zh-TW" dirty="0" err="1" smtClean="0"/>
              <a:t>CreditScore</a:t>
            </a:r>
            <a:r>
              <a:rPr lang="zh-TW" altLang="en-US" dirty="0" smtClean="0"/>
              <a:t>：信用額度</a:t>
            </a:r>
            <a:endParaRPr lang="en-US" altLang="zh-TW" dirty="0" smtClean="0"/>
          </a:p>
          <a:p>
            <a:pPr lvl="1"/>
            <a:r>
              <a:rPr lang="en-US" altLang="zh-TW" dirty="0" smtClean="0"/>
              <a:t>Geography</a:t>
            </a:r>
            <a:r>
              <a:rPr lang="zh-TW" altLang="en-US" dirty="0" smtClean="0"/>
              <a:t>：顧客地點</a:t>
            </a:r>
            <a:endParaRPr lang="en-US" altLang="zh-TW" dirty="0" smtClean="0"/>
          </a:p>
          <a:p>
            <a:pPr lvl="1"/>
            <a:r>
              <a:rPr lang="en-US" altLang="zh-TW" dirty="0" smtClean="0"/>
              <a:t>Gender</a:t>
            </a:r>
            <a:r>
              <a:rPr lang="zh-TW" altLang="en-US" dirty="0" smtClean="0"/>
              <a:t>：性別</a:t>
            </a:r>
            <a:endParaRPr lang="en-US" altLang="zh-TW" dirty="0" smtClean="0"/>
          </a:p>
          <a:p>
            <a:pPr lvl="1"/>
            <a:r>
              <a:rPr lang="en-US" altLang="zh-TW" dirty="0" smtClean="0"/>
              <a:t>Age</a:t>
            </a:r>
            <a:r>
              <a:rPr lang="zh-TW" altLang="en-US" dirty="0" smtClean="0"/>
              <a:t>：年齡</a:t>
            </a:r>
            <a:endParaRPr lang="en-US" altLang="zh-TW" dirty="0" smtClean="0"/>
          </a:p>
          <a:p>
            <a:pPr lvl="1"/>
            <a:r>
              <a:rPr lang="en-US" altLang="zh-TW" dirty="0" smtClean="0"/>
              <a:t>Tenure</a:t>
            </a:r>
            <a:r>
              <a:rPr lang="zh-TW" altLang="en-US" dirty="0" smtClean="0"/>
              <a:t>：工作年資</a:t>
            </a:r>
            <a:endParaRPr lang="en-US" altLang="zh-TW" dirty="0" smtClean="0"/>
          </a:p>
          <a:p>
            <a:pPr lvl="1"/>
            <a:r>
              <a:rPr lang="en-US" altLang="zh-TW" dirty="0" smtClean="0"/>
              <a:t>Balance</a:t>
            </a:r>
            <a:r>
              <a:rPr lang="zh-TW" altLang="en-US" dirty="0" smtClean="0"/>
              <a:t>：帳戶餘額</a:t>
            </a:r>
            <a:endParaRPr lang="en-US" altLang="zh-TW" dirty="0" smtClean="0"/>
          </a:p>
          <a:p>
            <a:pPr lvl="1"/>
            <a:r>
              <a:rPr lang="en-US" altLang="zh-TW" dirty="0" err="1" smtClean="0"/>
              <a:t>NumOfProduct</a:t>
            </a:r>
            <a:r>
              <a:rPr lang="zh-TW" altLang="en-US" dirty="0" smtClean="0"/>
              <a:t>：購買我</a:t>
            </a:r>
            <a:r>
              <a:rPr lang="en-US" altLang="zh-TW" dirty="0" smtClean="0"/>
              <a:t>A</a:t>
            </a:r>
            <a:r>
              <a:rPr lang="zh-TW" altLang="en-US" dirty="0" smtClean="0"/>
              <a:t>銀行多少產品</a:t>
            </a:r>
            <a:endParaRPr lang="en-US" altLang="zh-TW" dirty="0" smtClean="0"/>
          </a:p>
          <a:p>
            <a:pPr lvl="1"/>
            <a:r>
              <a:rPr lang="en-US" altLang="zh-TW" dirty="0" err="1" smtClean="0"/>
              <a:t>EstimatedSalary</a:t>
            </a:r>
            <a:r>
              <a:rPr lang="zh-TW" altLang="en-US" dirty="0" smtClean="0"/>
              <a:t>：該顧客的估計薪資</a:t>
            </a:r>
            <a:endParaRPr lang="en-US" altLang="zh-TW" dirty="0" smtClean="0"/>
          </a:p>
          <a:p>
            <a:pPr lvl="1"/>
            <a:r>
              <a:rPr lang="en-US" altLang="zh-TW" dirty="0" smtClean="0"/>
              <a:t>Loan</a:t>
            </a:r>
            <a:r>
              <a:rPr lang="zh-TW" altLang="en-US" dirty="0" smtClean="0"/>
              <a:t>：本次</a:t>
            </a:r>
            <a:r>
              <a:rPr lang="zh-TW" altLang="en-US" dirty="0"/>
              <a:t>的「金融商品」對</a:t>
            </a:r>
            <a:r>
              <a:rPr lang="zh-TW" altLang="en-US" dirty="0" smtClean="0"/>
              <a:t>於該顧客是否銷售成功</a:t>
            </a:r>
            <a:endParaRPr lang="en-US" altLang="zh-TW" dirty="0"/>
          </a:p>
          <a:p>
            <a:r>
              <a:rPr lang="zh-TW" altLang="en-US" dirty="0"/>
              <a:t>資</a:t>
            </a:r>
            <a:r>
              <a:rPr lang="zh-TW" altLang="en-US" dirty="0" smtClean="0"/>
              <a:t>料筆數：</a:t>
            </a:r>
            <a:r>
              <a:rPr lang="en-US" altLang="zh-TW" dirty="0" smtClean="0"/>
              <a:t>10,000</a:t>
            </a:r>
          </a:p>
          <a:p>
            <a:endParaRPr lang="en-US" altLang="zh-TW" dirty="0"/>
          </a:p>
        </p:txBody>
      </p:sp>
      <p:sp>
        <p:nvSpPr>
          <p:cNvPr id="4" name="Slide Number Placeholder 3"/>
          <p:cNvSpPr>
            <a:spLocks noGrp="1"/>
          </p:cNvSpPr>
          <p:nvPr>
            <p:ph type="sldNum" sz="quarter" idx="12"/>
          </p:nvPr>
        </p:nvSpPr>
        <p:spPr/>
        <p:txBody>
          <a:bodyPr/>
          <a:lstStyle/>
          <a:p>
            <a:fld id="{56EEABBF-4516-4B58-873B-84AEC17C4251}" type="slidenum">
              <a:rPr lang="zh-TW" altLang="zh-TW" smtClean="0"/>
              <a:pPr/>
              <a:t>26</a:t>
            </a:fld>
            <a:endParaRPr lang="en-US" altLang="zh-TW"/>
          </a:p>
        </p:txBody>
      </p:sp>
    </p:spTree>
    <p:extLst>
      <p:ext uri="{BB962C8B-B14F-4D97-AF65-F5344CB8AC3E}">
        <p14:creationId xmlns:p14="http://schemas.microsoft.com/office/powerpoint/2010/main" val="3877168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87390" y="2621016"/>
            <a:ext cx="10048875" cy="3648075"/>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zh-TW" altLang="en-US" dirty="0"/>
              <a:t>機器學習行銷模型實戰（</a:t>
            </a:r>
            <a:r>
              <a:rPr lang="en-US" altLang="zh-TW" dirty="0"/>
              <a:t>1</a:t>
            </a:r>
            <a:r>
              <a:rPr lang="zh-TW" altLang="en-US" dirty="0"/>
              <a:t>）</a:t>
            </a:r>
            <a:r>
              <a:rPr lang="en-US" altLang="zh-TW" dirty="0"/>
              <a:t/>
            </a:r>
            <a:br>
              <a:rPr lang="en-US" altLang="zh-TW" dirty="0"/>
            </a:br>
            <a:r>
              <a:rPr lang="en-US" altLang="zh-TW" sz="3600" dirty="0"/>
              <a:t>A</a:t>
            </a:r>
            <a:r>
              <a:rPr lang="zh-TW" altLang="en-US" sz="3600" dirty="0"/>
              <a:t>銀行原始資料</a:t>
            </a:r>
            <a:endParaRPr lang="zh-TW" altLang="en-US" sz="3600" dirty="0"/>
          </a:p>
        </p:txBody>
      </p:sp>
      <p:sp>
        <p:nvSpPr>
          <p:cNvPr id="4" name="Slide Number Placeholder 3"/>
          <p:cNvSpPr>
            <a:spLocks noGrp="1"/>
          </p:cNvSpPr>
          <p:nvPr>
            <p:ph type="sldNum" sz="quarter" idx="12"/>
          </p:nvPr>
        </p:nvSpPr>
        <p:spPr/>
        <p:txBody>
          <a:bodyPr/>
          <a:lstStyle/>
          <a:p>
            <a:fld id="{B3561BA9-CDCF-4958-B8AB-66F3BF063E13}" type="slidenum">
              <a:rPr lang="en-US" smtClean="0"/>
              <a:t>27</a:t>
            </a:fld>
            <a:endParaRPr lang="en-US"/>
          </a:p>
        </p:txBody>
      </p:sp>
      <p:sp>
        <p:nvSpPr>
          <p:cNvPr id="7" name="Left Brace 6"/>
          <p:cNvSpPr/>
          <p:nvPr/>
        </p:nvSpPr>
        <p:spPr>
          <a:xfrm rot="5400000">
            <a:off x="6175321" y="-2375048"/>
            <a:ext cx="390525" cy="956638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8" name="Rectangle 7"/>
          <p:cNvSpPr/>
          <p:nvPr/>
        </p:nvSpPr>
        <p:spPr>
          <a:xfrm>
            <a:off x="6096000" y="1913528"/>
            <a:ext cx="914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TW" altLang="en-US" sz="1400" kern="0" dirty="0" smtClean="0">
                <a:latin typeface="Times New Roman" panose="02020603050405020304" pitchFamily="18" charset="0"/>
                <a:ea typeface="+mj-ea"/>
                <a:cs typeface="Times New Roman" panose="02020603050405020304" pitchFamily="18" charset="0"/>
              </a:rPr>
              <a:t>特徵變數</a:t>
            </a:r>
            <a:endParaRPr lang="zh-TW" altLang="en-US" sz="1400" dirty="0">
              <a:latin typeface="Times New Roman" panose="02020603050405020304" pitchFamily="18" charset="0"/>
              <a:ea typeface="+mj-ea"/>
              <a:cs typeface="Times New Roman" panose="02020603050405020304" pitchFamily="18" charset="0"/>
            </a:endParaRPr>
          </a:p>
        </p:txBody>
      </p:sp>
      <p:sp>
        <p:nvSpPr>
          <p:cNvPr id="12" name="Left Brace 11"/>
          <p:cNvSpPr/>
          <p:nvPr/>
        </p:nvSpPr>
        <p:spPr>
          <a:xfrm rot="5400000">
            <a:off x="11199758" y="2166901"/>
            <a:ext cx="390525" cy="48248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13" name="Rectangle 12"/>
          <p:cNvSpPr/>
          <p:nvPr/>
        </p:nvSpPr>
        <p:spPr>
          <a:xfrm>
            <a:off x="10711344" y="1946477"/>
            <a:ext cx="1194859" cy="2616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TW" altLang="en-US" sz="1100" dirty="0" smtClean="0">
                <a:latin typeface="Times New Roman" panose="02020603050405020304" pitchFamily="18" charset="0"/>
                <a:cs typeface="Times New Roman" panose="02020603050405020304" pitchFamily="18" charset="0"/>
              </a:rPr>
              <a:t>想要預測的欄位</a:t>
            </a:r>
            <a:endParaRPr lang="zh-TW" altLang="en-US" sz="1100" dirty="0">
              <a:latin typeface="Times New Roman" panose="02020603050405020304" pitchFamily="18" charset="0"/>
              <a:cs typeface="Times New Roman" panose="02020603050405020304" pitchFamily="18" charset="0"/>
            </a:endParaRPr>
          </a:p>
        </p:txBody>
      </p:sp>
      <p:sp>
        <p:nvSpPr>
          <p:cNvPr id="16" name="Rectangle 15"/>
          <p:cNvSpPr/>
          <p:nvPr/>
        </p:nvSpPr>
        <p:spPr>
          <a:xfrm>
            <a:off x="8810943" y="1690688"/>
            <a:ext cx="542290"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TW" altLang="en-US" sz="1400" kern="0" dirty="0" smtClean="0">
                <a:latin typeface="Times New Roman" panose="02020603050405020304" pitchFamily="18" charset="0"/>
                <a:ea typeface="+mj-ea"/>
                <a:cs typeface="Times New Roman" panose="02020603050405020304" pitchFamily="18" charset="0"/>
              </a:rPr>
              <a:t>預測</a:t>
            </a:r>
            <a:endParaRPr lang="zh-TW" altLang="en-US" sz="1400" dirty="0">
              <a:latin typeface="Times New Roman" panose="02020603050405020304" pitchFamily="18" charset="0"/>
              <a:ea typeface="+mj-ea"/>
              <a:cs typeface="Times New Roman" panose="02020603050405020304" pitchFamily="18" charset="0"/>
            </a:endParaRPr>
          </a:p>
        </p:txBody>
      </p:sp>
      <p:sp>
        <p:nvSpPr>
          <p:cNvPr id="15" name="Right Arrow 14"/>
          <p:cNvSpPr/>
          <p:nvPr/>
        </p:nvSpPr>
        <p:spPr>
          <a:xfrm>
            <a:off x="7320390" y="2050453"/>
            <a:ext cx="3269397" cy="16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7" name="Rectangle 16"/>
          <p:cNvSpPr/>
          <p:nvPr/>
        </p:nvSpPr>
        <p:spPr>
          <a:xfrm>
            <a:off x="1554693" y="2581278"/>
            <a:ext cx="10081571" cy="25815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8" name="圓柱 22"/>
          <p:cNvSpPr/>
          <p:nvPr/>
        </p:nvSpPr>
        <p:spPr>
          <a:xfrm>
            <a:off x="570355" y="3096765"/>
            <a:ext cx="836966" cy="797158"/>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dirty="0">
                <a:latin typeface="Times New Roman" panose="02020603050405020304" pitchFamily="18" charset="0"/>
                <a:ea typeface="+mj-ea"/>
                <a:cs typeface="Times New Roman" panose="02020603050405020304" pitchFamily="18" charset="0"/>
              </a:rPr>
              <a:t>訓</a:t>
            </a:r>
            <a:r>
              <a:rPr lang="zh-TW" altLang="en-US" dirty="0" smtClean="0">
                <a:latin typeface="Times New Roman" panose="02020603050405020304" pitchFamily="18" charset="0"/>
                <a:ea typeface="+mj-ea"/>
                <a:cs typeface="Times New Roman" panose="02020603050405020304" pitchFamily="18" charset="0"/>
              </a:rPr>
              <a:t>練資料</a:t>
            </a:r>
            <a:endParaRPr lang="zh-TW" altLang="en-US" dirty="0">
              <a:latin typeface="Times New Roman" panose="02020603050405020304" pitchFamily="18" charset="0"/>
              <a:ea typeface="+mj-ea"/>
              <a:cs typeface="Times New Roman" panose="02020603050405020304" pitchFamily="18" charset="0"/>
            </a:endParaRPr>
          </a:p>
        </p:txBody>
      </p:sp>
      <p:sp>
        <p:nvSpPr>
          <p:cNvPr id="19" name="圓柱 22"/>
          <p:cNvSpPr/>
          <p:nvPr/>
        </p:nvSpPr>
        <p:spPr>
          <a:xfrm>
            <a:off x="570355" y="5300000"/>
            <a:ext cx="836966" cy="797158"/>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dirty="0" smtClean="0">
                <a:latin typeface="Times New Roman" panose="02020603050405020304" pitchFamily="18" charset="0"/>
                <a:ea typeface="+mj-ea"/>
                <a:cs typeface="Times New Roman" panose="02020603050405020304" pitchFamily="18" charset="0"/>
              </a:rPr>
              <a:t>測</a:t>
            </a:r>
            <a:r>
              <a:rPr lang="zh-TW" altLang="en-US" dirty="0">
                <a:latin typeface="Times New Roman" panose="02020603050405020304" pitchFamily="18" charset="0"/>
                <a:ea typeface="+mj-ea"/>
                <a:cs typeface="Times New Roman" panose="02020603050405020304" pitchFamily="18" charset="0"/>
              </a:rPr>
              <a:t>試</a:t>
            </a:r>
            <a:r>
              <a:rPr lang="zh-TW" altLang="en-US" dirty="0" smtClean="0">
                <a:latin typeface="Times New Roman" panose="02020603050405020304" pitchFamily="18" charset="0"/>
                <a:ea typeface="+mj-ea"/>
                <a:cs typeface="Times New Roman" panose="02020603050405020304" pitchFamily="18" charset="0"/>
              </a:rPr>
              <a:t>資料</a:t>
            </a:r>
            <a:endParaRPr lang="zh-TW" altLang="en-US" dirty="0">
              <a:latin typeface="Times New Roman" panose="02020603050405020304" pitchFamily="18" charset="0"/>
              <a:ea typeface="+mj-ea"/>
              <a:cs typeface="Times New Roman" panose="02020603050405020304" pitchFamily="18" charset="0"/>
            </a:endParaRPr>
          </a:p>
        </p:txBody>
      </p:sp>
      <p:sp>
        <p:nvSpPr>
          <p:cNvPr id="20" name="Rectangle 19"/>
          <p:cNvSpPr/>
          <p:nvPr/>
        </p:nvSpPr>
        <p:spPr>
          <a:xfrm>
            <a:off x="1554693" y="5180393"/>
            <a:ext cx="10081571" cy="10886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6" name="TextBox 5"/>
          <p:cNvSpPr txBox="1"/>
          <p:nvPr/>
        </p:nvSpPr>
        <p:spPr>
          <a:xfrm>
            <a:off x="694534" y="3905212"/>
            <a:ext cx="75044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80%</a:t>
            </a:r>
            <a:endParaRPr lang="zh-TW" altLang="en-US"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694533" y="6081373"/>
            <a:ext cx="75044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54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6" grpId="0" animBg="1"/>
      <p:bldP spid="15" grpId="0" animBg="1"/>
      <p:bldP spid="17" grpId="0" animBg="1"/>
      <p:bldP spid="18" grpId="0" animBg="1"/>
      <p:bldP spid="19" grpId="0" animBg="1"/>
      <p:bldP spid="20" grpId="0" animBg="1"/>
      <p:bldP spid="6"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機器學習行銷模型實</a:t>
            </a:r>
            <a:r>
              <a:rPr lang="zh-TW" altLang="en-US" dirty="0" smtClean="0"/>
              <a:t>戰（</a:t>
            </a:r>
            <a:r>
              <a:rPr lang="en-US" altLang="zh-TW" dirty="0" smtClean="0"/>
              <a:t>1</a:t>
            </a:r>
            <a:r>
              <a:rPr lang="zh-TW" altLang="en-US" dirty="0" smtClean="0"/>
              <a:t>）</a:t>
            </a:r>
            <a:r>
              <a:rPr lang="en-US" altLang="zh-TW" dirty="0"/>
              <a:t/>
            </a:r>
            <a:br>
              <a:rPr lang="en-US" altLang="zh-TW" dirty="0"/>
            </a:br>
            <a:r>
              <a:rPr lang="en-US" altLang="zh-TW" sz="3200" dirty="0"/>
              <a:t>A</a:t>
            </a:r>
            <a:r>
              <a:rPr lang="zh-TW" altLang="en-US" sz="3200" dirty="0"/>
              <a:t>銀</a:t>
            </a:r>
            <a:r>
              <a:rPr lang="zh-TW" altLang="en-US" sz="3200" dirty="0" smtClean="0"/>
              <a:t>行目標市場預</a:t>
            </a:r>
            <a:r>
              <a:rPr lang="zh-TW" altLang="en-US" sz="3200" dirty="0"/>
              <a:t>測結</a:t>
            </a:r>
            <a:r>
              <a:rPr lang="zh-TW" altLang="en-US" sz="3200" dirty="0" smtClean="0"/>
              <a:t>果</a:t>
            </a:r>
            <a:endParaRPr lang="zh-TW" altLang="en-US" sz="3200" dirty="0"/>
          </a:p>
        </p:txBody>
      </p:sp>
      <p:sp>
        <p:nvSpPr>
          <p:cNvPr id="4" name="Slide Number Placeholder 3"/>
          <p:cNvSpPr>
            <a:spLocks noGrp="1"/>
          </p:cNvSpPr>
          <p:nvPr>
            <p:ph type="sldNum" sz="quarter" idx="12"/>
          </p:nvPr>
        </p:nvSpPr>
        <p:spPr/>
        <p:txBody>
          <a:bodyPr/>
          <a:lstStyle/>
          <a:p>
            <a:fld id="{B3561BA9-CDCF-4958-B8AB-66F3BF063E13}" type="slidenum">
              <a:rPr lang="en-US" smtClean="0"/>
              <a:pPr/>
              <a:t>28</a:t>
            </a:fld>
            <a:endParaRPr lang="en-US" dirty="0"/>
          </a:p>
        </p:txBody>
      </p:sp>
      <p:pic>
        <p:nvPicPr>
          <p:cNvPr id="6" name="Picture 5"/>
          <p:cNvPicPr>
            <a:picLocks noChangeAspect="1"/>
          </p:cNvPicPr>
          <p:nvPr/>
        </p:nvPicPr>
        <p:blipFill rotWithShape="1">
          <a:blip r:embed="rId3"/>
          <a:srcRect l="89113" t="8302" b="34769"/>
          <a:stretch/>
        </p:blipFill>
        <p:spPr>
          <a:xfrm>
            <a:off x="7470951" y="2050260"/>
            <a:ext cx="1159328" cy="4395789"/>
          </a:xfrm>
          <a:prstGeom prst="rect">
            <a:avLst/>
          </a:prstGeom>
        </p:spPr>
      </p:pic>
      <p:pic>
        <p:nvPicPr>
          <p:cNvPr id="9" name="圖片 3"/>
          <p:cNvPicPr/>
          <p:nvPr/>
        </p:nvPicPr>
        <p:blipFill rotWithShape="1">
          <a:blip r:embed="rId4" cstate="print">
            <a:extLst>
              <a:ext uri="{28A0092B-C50C-407E-A947-70E740481C1C}">
                <a14:useLocalDpi xmlns:a14="http://schemas.microsoft.com/office/drawing/2010/main" val="0"/>
              </a:ext>
            </a:extLst>
          </a:blip>
          <a:srcRect l="42346"/>
          <a:stretch/>
        </p:blipFill>
        <p:spPr>
          <a:xfrm>
            <a:off x="4835630" y="1360776"/>
            <a:ext cx="2196916" cy="1963448"/>
          </a:xfrm>
          <a:prstGeom prst="rect">
            <a:avLst/>
          </a:prstGeom>
        </p:spPr>
      </p:pic>
      <p:sp>
        <p:nvSpPr>
          <p:cNvPr id="11" name="矩形 3"/>
          <p:cNvSpPr/>
          <p:nvPr/>
        </p:nvSpPr>
        <p:spPr>
          <a:xfrm>
            <a:off x="5245839" y="3794810"/>
            <a:ext cx="1412738" cy="120859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2400" dirty="0" smtClean="0">
                <a:latin typeface="Times New Roman" panose="02020603050405020304" pitchFamily="18" charset="0"/>
                <a:ea typeface="+mj-ea"/>
                <a:cs typeface="Times New Roman" panose="02020603050405020304" pitchFamily="18" charset="0"/>
              </a:rPr>
              <a:t>隨機森林</a:t>
            </a:r>
            <a:endParaRPr lang="en-US" altLang="zh-TW" sz="2400" dirty="0" smtClean="0">
              <a:latin typeface="Times New Roman" panose="02020603050405020304" pitchFamily="18" charset="0"/>
              <a:ea typeface="+mj-ea"/>
              <a:cs typeface="Times New Roman" panose="02020603050405020304" pitchFamily="18" charset="0"/>
            </a:endParaRPr>
          </a:p>
        </p:txBody>
      </p:sp>
      <p:sp>
        <p:nvSpPr>
          <p:cNvPr id="12" name="向右箭號 4"/>
          <p:cNvSpPr/>
          <p:nvPr/>
        </p:nvSpPr>
        <p:spPr>
          <a:xfrm>
            <a:off x="6729840" y="4126557"/>
            <a:ext cx="347579" cy="5450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pic>
        <p:nvPicPr>
          <p:cNvPr id="13" name="圖片 5"/>
          <p:cNvPicPr>
            <a:picLocks noChangeAspect="1"/>
          </p:cNvPicPr>
          <p:nvPr/>
        </p:nvPicPr>
        <p:blipFill>
          <a:blip r:embed="rId5"/>
          <a:stretch>
            <a:fillRect/>
          </a:stretch>
        </p:blipFill>
        <p:spPr>
          <a:xfrm>
            <a:off x="4509381" y="3673060"/>
            <a:ext cx="225355" cy="1452095"/>
          </a:xfrm>
          <a:prstGeom prst="rect">
            <a:avLst/>
          </a:prstGeom>
        </p:spPr>
      </p:pic>
      <p:sp>
        <p:nvSpPr>
          <p:cNvPr id="14" name="向右箭號 6"/>
          <p:cNvSpPr/>
          <p:nvPr/>
        </p:nvSpPr>
        <p:spPr>
          <a:xfrm>
            <a:off x="4835630" y="4126558"/>
            <a:ext cx="347579" cy="5450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pic>
        <p:nvPicPr>
          <p:cNvPr id="15" name="圖片 7"/>
          <p:cNvPicPr>
            <a:picLocks noChangeAspect="1"/>
          </p:cNvPicPr>
          <p:nvPr/>
        </p:nvPicPr>
        <p:blipFill rotWithShape="1">
          <a:blip r:embed="rId6"/>
          <a:srcRect r="-9392" b="52603"/>
          <a:stretch/>
        </p:blipFill>
        <p:spPr>
          <a:xfrm>
            <a:off x="7108991" y="4006416"/>
            <a:ext cx="262654" cy="695719"/>
          </a:xfrm>
          <a:prstGeom prst="rect">
            <a:avLst/>
          </a:prstGeom>
        </p:spPr>
      </p:pic>
      <p:cxnSp>
        <p:nvCxnSpPr>
          <p:cNvPr id="19" name="Straight Arrow Connector 18"/>
          <p:cNvCxnSpPr/>
          <p:nvPr/>
        </p:nvCxnSpPr>
        <p:spPr>
          <a:xfrm flipV="1">
            <a:off x="7308766" y="3669333"/>
            <a:ext cx="741849" cy="508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308766" y="4537677"/>
            <a:ext cx="741849" cy="4405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703706" y="1607136"/>
            <a:ext cx="1456269" cy="30777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TW" altLang="en-US" sz="1400" dirty="0" smtClean="0">
                <a:latin typeface="Times New Roman" panose="02020603050405020304" pitchFamily="18" charset="0"/>
                <a:ea typeface="+mj-ea"/>
                <a:cs typeface="Times New Roman" panose="02020603050405020304" pitchFamily="18" charset="0"/>
              </a:rPr>
              <a:t>正規化後的資料</a:t>
            </a:r>
            <a:endParaRPr lang="zh-TW" altLang="en-US" sz="1400" dirty="0">
              <a:latin typeface="Times New Roman" panose="02020603050405020304" pitchFamily="18" charset="0"/>
              <a:ea typeface="+mj-ea"/>
              <a:cs typeface="Times New Roman" panose="02020603050405020304" pitchFamily="18" charset="0"/>
            </a:endParaRPr>
          </a:p>
        </p:txBody>
      </p:sp>
      <p:sp>
        <p:nvSpPr>
          <p:cNvPr id="17" name="Rectangle 16"/>
          <p:cNvSpPr/>
          <p:nvPr/>
        </p:nvSpPr>
        <p:spPr>
          <a:xfrm>
            <a:off x="8465917" y="1607136"/>
            <a:ext cx="1456269" cy="30777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TW" altLang="en-US" sz="1400" dirty="0" smtClean="0">
                <a:latin typeface="Times New Roman" panose="02020603050405020304" pitchFamily="18" charset="0"/>
                <a:ea typeface="+mj-ea"/>
                <a:cs typeface="Times New Roman" panose="02020603050405020304" pitchFamily="18" charset="0"/>
              </a:rPr>
              <a:t>預測結果</a:t>
            </a:r>
            <a:endParaRPr lang="zh-TW" altLang="en-US" sz="1400" dirty="0">
              <a:latin typeface="Times New Roman" panose="02020603050405020304" pitchFamily="18" charset="0"/>
              <a:ea typeface="+mj-ea"/>
              <a:cs typeface="Times New Roman" panose="02020603050405020304" pitchFamily="18" charset="0"/>
            </a:endParaRPr>
          </a:p>
        </p:txBody>
      </p:sp>
      <p:pic>
        <p:nvPicPr>
          <p:cNvPr id="3" name="Picture 2"/>
          <p:cNvPicPr>
            <a:picLocks noChangeAspect="1"/>
          </p:cNvPicPr>
          <p:nvPr/>
        </p:nvPicPr>
        <p:blipFill>
          <a:blip r:embed="rId7"/>
          <a:stretch>
            <a:fillRect/>
          </a:stretch>
        </p:blipFill>
        <p:spPr>
          <a:xfrm>
            <a:off x="8700804" y="2050260"/>
            <a:ext cx="3190327" cy="4395008"/>
          </a:xfrm>
          <a:prstGeom prst="rect">
            <a:avLst/>
          </a:prstGeom>
        </p:spPr>
      </p:pic>
      <p:pic>
        <p:nvPicPr>
          <p:cNvPr id="8" name="Picture 7"/>
          <p:cNvPicPr>
            <a:picLocks noChangeAspect="1"/>
          </p:cNvPicPr>
          <p:nvPr/>
        </p:nvPicPr>
        <p:blipFill rotWithShape="1">
          <a:blip r:embed="rId8"/>
          <a:srcRect l="-1" t="8132" r="1067" b="4267"/>
          <a:stretch/>
        </p:blipFill>
        <p:spPr>
          <a:xfrm>
            <a:off x="746119" y="2050259"/>
            <a:ext cx="3702596" cy="4306091"/>
          </a:xfrm>
          <a:prstGeom prst="rect">
            <a:avLst/>
          </a:prstGeom>
        </p:spPr>
      </p:pic>
      <p:sp>
        <p:nvSpPr>
          <p:cNvPr id="20" name="箭號: 向右 11"/>
          <p:cNvSpPr/>
          <p:nvPr/>
        </p:nvSpPr>
        <p:spPr>
          <a:xfrm rot="16200000">
            <a:off x="5813997" y="3189841"/>
            <a:ext cx="400248" cy="6690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22" name="TextBox 21"/>
          <p:cNvSpPr txBox="1"/>
          <p:nvPr/>
        </p:nvSpPr>
        <p:spPr>
          <a:xfrm>
            <a:off x="8465917" y="365125"/>
            <a:ext cx="1802040"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smtClean="0"/>
              <a:t>資料科學</a:t>
            </a:r>
            <a:endParaRPr lang="en-US" altLang="zh-TW" sz="2000" b="1" dirty="0"/>
          </a:p>
        </p:txBody>
      </p:sp>
      <p:grpSp>
        <p:nvGrpSpPr>
          <p:cNvPr id="5" name="Group 4"/>
          <p:cNvGrpSpPr/>
          <p:nvPr/>
        </p:nvGrpSpPr>
        <p:grpSpPr>
          <a:xfrm>
            <a:off x="307714" y="1517188"/>
            <a:ext cx="906264" cy="1162822"/>
            <a:chOff x="-1088642" y="2161402"/>
            <a:chExt cx="906264" cy="1162822"/>
          </a:xfrm>
        </p:grpSpPr>
        <p:sp>
          <p:nvSpPr>
            <p:cNvPr id="23" name="圓柱 22"/>
            <p:cNvSpPr/>
            <p:nvPr/>
          </p:nvSpPr>
          <p:spPr>
            <a:xfrm>
              <a:off x="-1088642" y="2527066"/>
              <a:ext cx="836966" cy="797158"/>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dirty="0">
                  <a:latin typeface="Times New Roman" panose="02020603050405020304" pitchFamily="18" charset="0"/>
                  <a:ea typeface="+mj-ea"/>
                  <a:cs typeface="Times New Roman" panose="02020603050405020304" pitchFamily="18" charset="0"/>
                </a:rPr>
                <a:t>訓</a:t>
              </a:r>
              <a:r>
                <a:rPr lang="zh-TW" altLang="en-US" dirty="0" smtClean="0">
                  <a:latin typeface="Times New Roman" panose="02020603050405020304" pitchFamily="18" charset="0"/>
                  <a:ea typeface="+mj-ea"/>
                  <a:cs typeface="Times New Roman" panose="02020603050405020304" pitchFamily="18" charset="0"/>
                </a:rPr>
                <a:t>練資料</a:t>
              </a:r>
              <a:endParaRPr lang="zh-TW" altLang="en-US" dirty="0">
                <a:latin typeface="Times New Roman" panose="02020603050405020304" pitchFamily="18" charset="0"/>
                <a:ea typeface="+mj-ea"/>
                <a:cs typeface="Times New Roman" panose="02020603050405020304" pitchFamily="18" charset="0"/>
              </a:endParaRPr>
            </a:p>
          </p:txBody>
        </p:sp>
        <p:sp>
          <p:nvSpPr>
            <p:cNvPr id="24" name="TextBox 23"/>
            <p:cNvSpPr txBox="1"/>
            <p:nvPr/>
          </p:nvSpPr>
          <p:spPr>
            <a:xfrm>
              <a:off x="-932823" y="2161402"/>
              <a:ext cx="75044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80%</a:t>
              </a:r>
              <a:endParaRPr lang="zh-TW" altLang="en-US" dirty="0">
                <a:latin typeface="Times New Roman" panose="02020603050405020304" pitchFamily="18" charset="0"/>
                <a:cs typeface="Times New Roman" panose="02020603050405020304" pitchFamily="18" charset="0"/>
              </a:endParaRPr>
            </a:p>
          </p:txBody>
        </p:sp>
      </p:grpSp>
      <p:grpSp>
        <p:nvGrpSpPr>
          <p:cNvPr id="25" name="Group 24"/>
          <p:cNvGrpSpPr/>
          <p:nvPr/>
        </p:nvGrpSpPr>
        <p:grpSpPr>
          <a:xfrm>
            <a:off x="7240318" y="1316476"/>
            <a:ext cx="874623" cy="1171370"/>
            <a:chOff x="570355" y="4925788"/>
            <a:chExt cx="874623" cy="1171370"/>
          </a:xfrm>
        </p:grpSpPr>
        <p:sp>
          <p:nvSpPr>
            <p:cNvPr id="26" name="圓柱 22"/>
            <p:cNvSpPr/>
            <p:nvPr/>
          </p:nvSpPr>
          <p:spPr>
            <a:xfrm>
              <a:off x="570355" y="5300000"/>
              <a:ext cx="836966" cy="797158"/>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dirty="0" smtClean="0">
                  <a:latin typeface="Times New Roman" panose="02020603050405020304" pitchFamily="18" charset="0"/>
                  <a:ea typeface="+mj-ea"/>
                  <a:cs typeface="Times New Roman" panose="02020603050405020304" pitchFamily="18" charset="0"/>
                </a:rPr>
                <a:t>測</a:t>
              </a:r>
              <a:r>
                <a:rPr lang="zh-TW" altLang="en-US" dirty="0">
                  <a:latin typeface="Times New Roman" panose="02020603050405020304" pitchFamily="18" charset="0"/>
                  <a:ea typeface="+mj-ea"/>
                  <a:cs typeface="Times New Roman" panose="02020603050405020304" pitchFamily="18" charset="0"/>
                </a:rPr>
                <a:t>試</a:t>
              </a:r>
              <a:r>
                <a:rPr lang="zh-TW" altLang="en-US" dirty="0" smtClean="0">
                  <a:latin typeface="Times New Roman" panose="02020603050405020304" pitchFamily="18" charset="0"/>
                  <a:ea typeface="+mj-ea"/>
                  <a:cs typeface="Times New Roman" panose="02020603050405020304" pitchFamily="18" charset="0"/>
                </a:rPr>
                <a:t>資料</a:t>
              </a:r>
              <a:endParaRPr lang="zh-TW" altLang="en-US" dirty="0">
                <a:latin typeface="Times New Roman" panose="02020603050405020304" pitchFamily="18" charset="0"/>
                <a:ea typeface="+mj-ea"/>
                <a:cs typeface="Times New Roman" panose="02020603050405020304" pitchFamily="18" charset="0"/>
              </a:endParaRPr>
            </a:p>
          </p:txBody>
        </p:sp>
        <p:sp>
          <p:nvSpPr>
            <p:cNvPr id="27" name="TextBox 26"/>
            <p:cNvSpPr txBox="1"/>
            <p:nvPr/>
          </p:nvSpPr>
          <p:spPr>
            <a:xfrm>
              <a:off x="694533" y="4925788"/>
              <a:ext cx="75044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52494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a:solidFill>
                  <a:srgbClr val="4271FD"/>
                </a:solidFill>
              </a:rPr>
              <a:t>預</a:t>
            </a:r>
            <a:r>
              <a:rPr lang="zh-TW" altLang="en-US" b="1" dirty="0" smtClean="0">
                <a:solidFill>
                  <a:srgbClr val="4271FD"/>
                </a:solidFill>
              </a:rPr>
              <a:t>測出來了，感覺很厲害</a:t>
            </a:r>
            <a:r>
              <a:rPr lang="en-US" altLang="zh-TW" b="1" dirty="0" smtClean="0">
                <a:solidFill>
                  <a:srgbClr val="4271FD"/>
                </a:solidFill>
              </a:rPr>
              <a:t>!</a:t>
            </a:r>
            <a:r>
              <a:rPr lang="zh-TW" altLang="en-US" b="1" dirty="0" smtClean="0">
                <a:solidFill>
                  <a:srgbClr val="4271FD"/>
                </a:solidFill>
              </a:rPr>
              <a:t> </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但</a:t>
            </a:r>
            <a:r>
              <a:rPr lang="en-US" altLang="zh-TW" b="1" dirty="0" smtClean="0">
                <a:solidFill>
                  <a:srgbClr val="4271FD"/>
                </a:solidFill>
              </a:rPr>
              <a:t>…</a:t>
            </a:r>
            <a:r>
              <a:rPr lang="zh-TW" altLang="en-US" b="1" dirty="0" smtClean="0">
                <a:solidFill>
                  <a:srgbClr val="4271FD"/>
                </a:solidFill>
              </a:rPr>
              <a:t> </a:t>
            </a:r>
            <a:r>
              <a:rPr lang="en-US" altLang="zh-TW" b="1" dirty="0" smtClean="0">
                <a:solidFill>
                  <a:srgbClr val="4271FD"/>
                </a:solidFill>
              </a:rPr>
              <a:t>so what?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29</a:t>
            </a:fld>
            <a:endParaRPr lang="en-US" dirty="0"/>
          </a:p>
        </p:txBody>
      </p:sp>
    </p:spTree>
    <p:extLst>
      <p:ext uri="{BB962C8B-B14F-4D97-AF65-F5344CB8AC3E}">
        <p14:creationId xmlns:p14="http://schemas.microsoft.com/office/powerpoint/2010/main" val="27896920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做</a:t>
            </a:r>
            <a:r>
              <a:rPr lang="zh-TW" altLang="en-US" dirty="0" smtClean="0"/>
              <a:t>目標客群行銷時，常遇的問題</a:t>
            </a:r>
            <a:r>
              <a:rPr lang="en-US" altLang="zh-TW" dirty="0" smtClean="0"/>
              <a:t>?</a:t>
            </a:r>
            <a:endParaRPr lang="zh-TW" altLang="en-US" dirty="0"/>
          </a:p>
        </p:txBody>
      </p:sp>
      <p:sp>
        <p:nvSpPr>
          <p:cNvPr id="3" name="Content Placeholder 2"/>
          <p:cNvSpPr>
            <a:spLocks noGrp="1"/>
          </p:cNvSpPr>
          <p:nvPr>
            <p:ph idx="1"/>
          </p:nvPr>
        </p:nvSpPr>
        <p:spPr>
          <a:xfrm>
            <a:off x="838200" y="1873751"/>
            <a:ext cx="10515600" cy="2088649"/>
          </a:xfrm>
        </p:spPr>
        <p:txBody>
          <a:bodyPr>
            <a:normAutofit/>
          </a:bodyPr>
          <a:lstStyle/>
          <a:p>
            <a:r>
              <a:rPr lang="zh-TW" altLang="en-US" dirty="0"/>
              <a:t>有效率且快速的方式能進行目標市場行銷</a:t>
            </a:r>
            <a:r>
              <a:rPr lang="en-US" altLang="zh-TW" dirty="0" smtClean="0"/>
              <a:t>?</a:t>
            </a:r>
          </a:p>
          <a:p>
            <a:r>
              <a:rPr lang="zh-TW" altLang="en-US" dirty="0" smtClean="0"/>
              <a:t>如何挑選演算法</a:t>
            </a:r>
            <a:r>
              <a:rPr lang="en-US" altLang="zh-TW" dirty="0" smtClean="0"/>
              <a:t>?</a:t>
            </a:r>
          </a:p>
          <a:p>
            <a:r>
              <a:rPr lang="zh-TW" altLang="en-US" dirty="0" smtClean="0"/>
              <a:t>既然</a:t>
            </a:r>
            <a:r>
              <a:rPr lang="zh-TW" altLang="en-US" dirty="0" smtClean="0"/>
              <a:t>主要是</a:t>
            </a:r>
            <a:r>
              <a:rPr lang="zh-TW" altLang="en-US" dirty="0" smtClean="0"/>
              <a:t>貼文，那非結構</a:t>
            </a:r>
            <a:r>
              <a:rPr lang="zh-TW" altLang="en-US" dirty="0" smtClean="0"/>
              <a:t>化文字資</a:t>
            </a:r>
            <a:r>
              <a:rPr lang="zh-TW" altLang="en-US" dirty="0" smtClean="0"/>
              <a:t>料怎麼處理</a:t>
            </a:r>
            <a:endParaRPr lang="en-US" altLang="zh-TW" dirty="0" smtClean="0"/>
          </a:p>
          <a:p>
            <a:r>
              <a:rPr lang="en-US" altLang="zh-TW" dirty="0" smtClean="0"/>
              <a:t>So… </a:t>
            </a:r>
            <a:r>
              <a:rPr lang="zh-TW" altLang="en-US" dirty="0" smtClean="0"/>
              <a:t>演算法真的有效</a:t>
            </a:r>
            <a:r>
              <a:rPr lang="en-US" altLang="zh-TW" dirty="0" smtClean="0"/>
              <a:t>?</a:t>
            </a:r>
            <a:r>
              <a:rPr lang="zh-TW" altLang="en-US" dirty="0" smtClean="0"/>
              <a:t> </a:t>
            </a:r>
            <a:endParaRPr lang="en-US" altLang="zh-TW"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3</a:t>
            </a:fld>
            <a:endParaRPr lang="en-US" dirty="0"/>
          </a:p>
        </p:txBody>
      </p:sp>
      <p:grpSp>
        <p:nvGrpSpPr>
          <p:cNvPr id="11" name="Group 10"/>
          <p:cNvGrpSpPr/>
          <p:nvPr/>
        </p:nvGrpSpPr>
        <p:grpSpPr>
          <a:xfrm>
            <a:off x="179159" y="1490633"/>
            <a:ext cx="11574691" cy="2471767"/>
            <a:chOff x="179159" y="1490633"/>
            <a:chExt cx="11574691" cy="2471767"/>
          </a:xfrm>
        </p:grpSpPr>
        <p:sp>
          <p:nvSpPr>
            <p:cNvPr id="5" name="Rectangle 4"/>
            <p:cNvSpPr/>
            <p:nvPr/>
          </p:nvSpPr>
          <p:spPr>
            <a:xfrm>
              <a:off x="733425" y="1825625"/>
              <a:ext cx="11020425" cy="2136775"/>
            </a:xfrm>
            <a:prstGeom prst="rect">
              <a:avLst/>
            </a:prstGeom>
            <a:noFill/>
            <a:ln w="57150">
              <a:solidFill>
                <a:srgbClr val="4271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extBox 6"/>
            <p:cNvSpPr txBox="1"/>
            <p:nvPr/>
          </p:nvSpPr>
          <p:spPr>
            <a:xfrm>
              <a:off x="179159" y="1490633"/>
              <a:ext cx="2130903"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smtClean="0"/>
                <a:t>預測貼文人氣</a:t>
              </a:r>
              <a:endParaRPr lang="en-US" altLang="zh-TW" sz="2000" b="1" dirty="0"/>
            </a:p>
          </p:txBody>
        </p:sp>
      </p:grpSp>
      <p:grpSp>
        <p:nvGrpSpPr>
          <p:cNvPr id="6" name="Group 5"/>
          <p:cNvGrpSpPr/>
          <p:nvPr/>
        </p:nvGrpSpPr>
        <p:grpSpPr>
          <a:xfrm>
            <a:off x="179158" y="4303988"/>
            <a:ext cx="11574692" cy="1891943"/>
            <a:chOff x="179158" y="4464408"/>
            <a:chExt cx="11574692" cy="1891943"/>
          </a:xfrm>
        </p:grpSpPr>
        <p:sp>
          <p:nvSpPr>
            <p:cNvPr id="8" name="Rectangle 7"/>
            <p:cNvSpPr/>
            <p:nvPr/>
          </p:nvSpPr>
          <p:spPr>
            <a:xfrm>
              <a:off x="733426" y="4769268"/>
              <a:ext cx="11020424" cy="1412458"/>
            </a:xfrm>
            <a:prstGeom prst="rect">
              <a:avLst/>
            </a:prstGeom>
            <a:noFill/>
            <a:ln w="57150">
              <a:solidFill>
                <a:srgbClr val="4271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TextBox 8"/>
            <p:cNvSpPr txBox="1"/>
            <p:nvPr/>
          </p:nvSpPr>
          <p:spPr>
            <a:xfrm>
              <a:off x="179158" y="4464408"/>
              <a:ext cx="2323409"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b="1" dirty="0" smtClean="0"/>
                <a:t>關鍵因子與找寫手</a:t>
              </a:r>
              <a:endParaRPr lang="en-US" altLang="zh-TW" sz="2000" b="1" dirty="0"/>
            </a:p>
          </p:txBody>
        </p:sp>
        <p:sp>
          <p:nvSpPr>
            <p:cNvPr id="10" name="Content Placeholder 2"/>
            <p:cNvSpPr txBox="1">
              <a:spLocks/>
            </p:cNvSpPr>
            <p:nvPr/>
          </p:nvSpPr>
          <p:spPr>
            <a:xfrm>
              <a:off x="838200" y="4942139"/>
              <a:ext cx="10515600" cy="1414212"/>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anose="02020603050405020304" pitchFamily="18" charset="0"/>
                  <a:ea typeface="+mj-ea"/>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anose="02020603050405020304" pitchFamily="18" charset="0"/>
                  <a:ea typeface="+mj-ea"/>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anose="02020603050405020304" pitchFamily="18" charset="0"/>
                  <a:ea typeface="+mj-ea"/>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anose="02020603050405020304" pitchFamily="18" charset="0"/>
                  <a:ea typeface="+mj-ea"/>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anose="02020603050405020304" pitchFamily="18" charset="0"/>
                  <a:ea typeface="+mj-ea"/>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fontAlgn="auto">
                <a:spcAft>
                  <a:spcPts val="0"/>
                </a:spcAft>
              </a:pPr>
              <a:r>
                <a:rPr kumimoji="0" lang="zh-TW" altLang="en-US" dirty="0" smtClean="0"/>
                <a:t>能夠預測貼文人氣，那到底是甚麼因素影響貼文人氣</a:t>
              </a:r>
              <a:r>
                <a:rPr kumimoji="0" lang="en-US" altLang="zh-TW" dirty="0" smtClean="0"/>
                <a:t>?</a:t>
              </a:r>
            </a:p>
            <a:p>
              <a:pPr fontAlgn="auto">
                <a:spcAft>
                  <a:spcPts val="0"/>
                </a:spcAft>
              </a:pPr>
              <a:r>
                <a:rPr kumimoji="0" lang="zh-TW" altLang="en-US" dirty="0" smtClean="0"/>
                <a:t>找到</a:t>
              </a:r>
              <a:r>
                <a:rPr kumimoji="0" lang="zh-TW" altLang="en-US" dirty="0"/>
                <a:t>關</a:t>
              </a:r>
              <a:r>
                <a:rPr kumimoji="0" lang="zh-TW" altLang="en-US" dirty="0" smtClean="0"/>
                <a:t>鍵</a:t>
              </a:r>
              <a:r>
                <a:rPr kumimoji="0" lang="zh-TW" altLang="en-US" dirty="0"/>
                <a:t>因</a:t>
              </a:r>
              <a:r>
                <a:rPr kumimoji="0" lang="zh-TW" altLang="en-US" dirty="0" smtClean="0"/>
                <a:t>素後，還可以做什麼應用</a:t>
              </a:r>
              <a:r>
                <a:rPr kumimoji="0" lang="en-US" altLang="zh-TW" dirty="0" smtClean="0"/>
                <a:t>?</a:t>
              </a:r>
              <a:r>
                <a:rPr kumimoji="0" lang="zh-TW" altLang="en-US" dirty="0" smtClean="0"/>
                <a:t> </a:t>
              </a:r>
              <a:r>
                <a:rPr kumimoji="0" lang="zh-TW" altLang="en-US" dirty="0" smtClean="0"/>
                <a:t>（找</a:t>
              </a:r>
              <a:r>
                <a:rPr kumimoji="0" lang="zh-TW" altLang="en-US" dirty="0" smtClean="0"/>
                <a:t>寫</a:t>
              </a:r>
              <a:r>
                <a:rPr kumimoji="0" lang="zh-TW" altLang="en-US" dirty="0" smtClean="0"/>
                <a:t>手）</a:t>
              </a:r>
              <a:endParaRPr kumimoji="0" lang="en-US" altLang="zh-TW" dirty="0" smtClean="0"/>
            </a:p>
          </p:txBody>
        </p:sp>
      </p:grpSp>
    </p:spTree>
    <p:extLst>
      <p:ext uri="{BB962C8B-B14F-4D97-AF65-F5344CB8AC3E}">
        <p14:creationId xmlns:p14="http://schemas.microsoft.com/office/powerpoint/2010/main" val="334370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3561BA9-CDCF-4958-B8AB-66F3BF063E13}" type="slidenum">
              <a:rPr lang="en-US" smtClean="0"/>
              <a:pPr/>
              <a:t>30</a:t>
            </a:fld>
            <a:endParaRPr lang="en-US" dirty="0"/>
          </a:p>
        </p:txBody>
      </p:sp>
      <p:grpSp>
        <p:nvGrpSpPr>
          <p:cNvPr id="7" name="Group 6"/>
          <p:cNvGrpSpPr/>
          <p:nvPr/>
        </p:nvGrpSpPr>
        <p:grpSpPr>
          <a:xfrm>
            <a:off x="2108200" y="2634343"/>
            <a:ext cx="4125685" cy="3440666"/>
            <a:chOff x="1883229" y="3167743"/>
            <a:chExt cx="2884714" cy="2405743"/>
          </a:xfrm>
        </p:grpSpPr>
        <p:sp>
          <p:nvSpPr>
            <p:cNvPr id="5" name="Rectangle 4"/>
            <p:cNvSpPr/>
            <p:nvPr/>
          </p:nvSpPr>
          <p:spPr>
            <a:xfrm>
              <a:off x="1883229" y="3167743"/>
              <a:ext cx="2884714" cy="783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 name="Rectangle 5"/>
            <p:cNvSpPr/>
            <p:nvPr/>
          </p:nvSpPr>
          <p:spPr>
            <a:xfrm>
              <a:off x="1883229" y="3951514"/>
              <a:ext cx="2884714" cy="162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 name="TextBox 7"/>
          <p:cNvSpPr txBox="1"/>
          <p:nvPr/>
        </p:nvSpPr>
        <p:spPr>
          <a:xfrm>
            <a:off x="3608838" y="2168987"/>
            <a:ext cx="1124408" cy="369332"/>
          </a:xfrm>
          <a:prstGeom prst="rect">
            <a:avLst/>
          </a:prstGeom>
          <a:noFill/>
        </p:spPr>
        <p:txBody>
          <a:bodyPr wrap="square" rtlCol="0">
            <a:spAutoFit/>
          </a:bodyPr>
          <a:lstStyle/>
          <a:p>
            <a:r>
              <a:rPr lang="zh-TW" altLang="en-US" sz="1800" dirty="0">
                <a:latin typeface="Times New Roman" panose="02020603050405020304" pitchFamily="18" charset="0"/>
                <a:ea typeface="+mj-ea"/>
                <a:cs typeface="Times New Roman" panose="02020603050405020304" pitchFamily="18" charset="0"/>
              </a:rPr>
              <a:t>實際狀況</a:t>
            </a:r>
          </a:p>
        </p:txBody>
      </p:sp>
      <p:grpSp>
        <p:nvGrpSpPr>
          <p:cNvPr id="14" name="Group 13"/>
          <p:cNvGrpSpPr/>
          <p:nvPr/>
        </p:nvGrpSpPr>
        <p:grpSpPr>
          <a:xfrm>
            <a:off x="767115" y="2168987"/>
            <a:ext cx="874623" cy="1150705"/>
            <a:chOff x="570355" y="5300000"/>
            <a:chExt cx="874623" cy="1150705"/>
          </a:xfrm>
        </p:grpSpPr>
        <p:sp>
          <p:nvSpPr>
            <p:cNvPr id="11" name="圓柱 22"/>
            <p:cNvSpPr/>
            <p:nvPr/>
          </p:nvSpPr>
          <p:spPr>
            <a:xfrm>
              <a:off x="570355" y="5300000"/>
              <a:ext cx="836966" cy="797158"/>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dirty="0" smtClean="0">
                  <a:latin typeface="Times New Roman" panose="02020603050405020304" pitchFamily="18" charset="0"/>
                  <a:ea typeface="+mj-ea"/>
                  <a:cs typeface="Times New Roman" panose="02020603050405020304" pitchFamily="18" charset="0"/>
                </a:rPr>
                <a:t>測</a:t>
              </a:r>
              <a:r>
                <a:rPr lang="zh-TW" altLang="en-US" dirty="0">
                  <a:latin typeface="Times New Roman" panose="02020603050405020304" pitchFamily="18" charset="0"/>
                  <a:ea typeface="+mj-ea"/>
                  <a:cs typeface="Times New Roman" panose="02020603050405020304" pitchFamily="18" charset="0"/>
                </a:rPr>
                <a:t>試</a:t>
              </a:r>
              <a:r>
                <a:rPr lang="zh-TW" altLang="en-US" dirty="0" smtClean="0">
                  <a:latin typeface="Times New Roman" panose="02020603050405020304" pitchFamily="18" charset="0"/>
                  <a:ea typeface="+mj-ea"/>
                  <a:cs typeface="Times New Roman" panose="02020603050405020304" pitchFamily="18" charset="0"/>
                </a:rPr>
                <a:t>資料</a:t>
              </a:r>
              <a:endParaRPr lang="zh-TW" altLang="en-US" dirty="0">
                <a:latin typeface="Times New Roman" panose="02020603050405020304" pitchFamily="18" charset="0"/>
                <a:ea typeface="+mj-ea"/>
                <a:cs typeface="Times New Roman" panose="02020603050405020304" pitchFamily="18" charset="0"/>
              </a:endParaRPr>
            </a:p>
          </p:txBody>
        </p:sp>
        <p:sp>
          <p:nvSpPr>
            <p:cNvPr id="13" name="TextBox 12"/>
            <p:cNvSpPr txBox="1"/>
            <p:nvPr/>
          </p:nvSpPr>
          <p:spPr>
            <a:xfrm>
              <a:off x="694533" y="6081373"/>
              <a:ext cx="750445"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20%</a:t>
              </a:r>
              <a:endParaRPr lang="zh-TW"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53417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產品目標市場</a:t>
            </a:r>
            <a:endParaRPr lang="zh-TW" altLang="en-US" dirty="0"/>
          </a:p>
        </p:txBody>
      </p:sp>
      <p:sp>
        <p:nvSpPr>
          <p:cNvPr id="4" name="Slide Number Placeholder 3"/>
          <p:cNvSpPr>
            <a:spLocks noGrp="1"/>
          </p:cNvSpPr>
          <p:nvPr>
            <p:ph type="sldNum" sz="quarter" idx="12"/>
          </p:nvPr>
        </p:nvSpPr>
        <p:spPr/>
        <p:txBody>
          <a:bodyPr/>
          <a:lstStyle/>
          <a:p>
            <a:fld id="{56EEABBF-4516-4B58-873B-84AEC17C4251}" type="slidenum">
              <a:rPr lang="zh-TW" altLang="zh-TW" smtClean="0">
                <a:ea typeface="+mj-ea"/>
              </a:rPr>
              <a:pPr/>
              <a:t>31</a:t>
            </a:fld>
            <a:endParaRPr lang="en-US" altLang="zh-TW">
              <a:ea typeface="+mj-ea"/>
            </a:endParaRPr>
          </a:p>
        </p:txBody>
      </p:sp>
      <p:sp>
        <p:nvSpPr>
          <p:cNvPr id="7" name="TextBox 6"/>
          <p:cNvSpPr txBox="1"/>
          <p:nvPr/>
        </p:nvSpPr>
        <p:spPr>
          <a:xfrm>
            <a:off x="488516" y="3867188"/>
            <a:ext cx="1793764" cy="400110"/>
          </a:xfrm>
          <a:prstGeom prst="rect">
            <a:avLst/>
          </a:prstGeom>
          <a:noFill/>
        </p:spPr>
        <p:txBody>
          <a:bodyPr wrap="square" rtlCol="0">
            <a:spAutoFit/>
          </a:bodyPr>
          <a:lstStyle/>
          <a:p>
            <a:r>
              <a:rPr lang="zh-TW" altLang="en-US" sz="2000" dirty="0">
                <a:latin typeface="Times New Roman" panose="02020603050405020304" pitchFamily="18" charset="0"/>
                <a:ea typeface="+mj-ea"/>
                <a:cs typeface="Times New Roman" panose="02020603050405020304" pitchFamily="18" charset="0"/>
              </a:rPr>
              <a:t>向全部</a:t>
            </a:r>
            <a:r>
              <a:rPr lang="zh-TW" altLang="en-US" sz="2000" dirty="0" smtClean="0">
                <a:latin typeface="Times New Roman" panose="02020603050405020304" pitchFamily="18" charset="0"/>
                <a:ea typeface="+mj-ea"/>
                <a:cs typeface="Times New Roman" panose="02020603050405020304" pitchFamily="18" charset="0"/>
              </a:rPr>
              <a:t>人銷售</a:t>
            </a:r>
            <a:endParaRPr lang="zh-TW" altLang="en-US" sz="2000" dirty="0">
              <a:latin typeface="Times New Roman" panose="02020603050405020304" pitchFamily="18" charset="0"/>
              <a:ea typeface="+mj-ea"/>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585607487"/>
              </p:ext>
            </p:extLst>
          </p:nvPr>
        </p:nvGraphicFramePr>
        <p:xfrm>
          <a:off x="1359989" y="192280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959241304"/>
                    </a:ext>
                  </a:extLst>
                </a:gridCol>
                <a:gridCol w="1524000">
                  <a:extLst>
                    <a:ext uri="{9D8B030D-6E8A-4147-A177-3AD203B41FA5}">
                      <a16:colId xmlns:a16="http://schemas.microsoft.com/office/drawing/2014/main" val="422467092"/>
                    </a:ext>
                  </a:extLst>
                </a:gridCol>
                <a:gridCol w="1524000">
                  <a:extLst>
                    <a:ext uri="{9D8B030D-6E8A-4147-A177-3AD203B41FA5}">
                      <a16:colId xmlns:a16="http://schemas.microsoft.com/office/drawing/2014/main" val="3606422206"/>
                    </a:ext>
                  </a:extLst>
                </a:gridCol>
                <a:gridCol w="1524000">
                  <a:extLst>
                    <a:ext uri="{9D8B030D-6E8A-4147-A177-3AD203B41FA5}">
                      <a16:colId xmlns:a16="http://schemas.microsoft.com/office/drawing/2014/main" val="3327734579"/>
                    </a:ext>
                  </a:extLst>
                </a:gridCol>
              </a:tblGrid>
              <a:tr h="370840">
                <a:tc>
                  <a:txBody>
                    <a:bodyPr/>
                    <a:lstStyle/>
                    <a:p>
                      <a:endParaRPr lang="zh-TW" altLang="en-US" dirty="0">
                        <a:latin typeface="Times New Roman" panose="02020603050405020304" pitchFamily="18" charset="0"/>
                        <a:cs typeface="Times New Roman" panose="02020603050405020304" pitchFamily="18" charset="0"/>
                      </a:endParaRPr>
                    </a:p>
                  </a:txBody>
                  <a:tcPr/>
                </a:tc>
                <a:tc>
                  <a:txBody>
                    <a:bodyPr/>
                    <a:lstStyle/>
                    <a:p>
                      <a:r>
                        <a:rPr lang="zh-TW" altLang="en-US" dirty="0" smtClean="0">
                          <a:latin typeface="Times New Roman" panose="02020603050405020304" pitchFamily="18" charset="0"/>
                          <a:cs typeface="Times New Roman" panose="02020603050405020304" pitchFamily="18" charset="0"/>
                        </a:rPr>
                        <a:t>不接受商品</a:t>
                      </a:r>
                      <a:endParaRPr lang="zh-TW" altLang="en-US"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接受商品</a:t>
                      </a:r>
                    </a:p>
                  </a:txBody>
                  <a:tcPr>
                    <a:lnB w="12700" cap="flat" cmpd="sng" algn="ctr">
                      <a:solidFill>
                        <a:schemeClr val="tx1"/>
                      </a:solidFill>
                      <a:prstDash val="solid"/>
                      <a:round/>
                      <a:headEnd type="none" w="med" len="med"/>
                      <a:tailEnd type="none" w="med" len="med"/>
                    </a:lnB>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總和</a:t>
                      </a:r>
                    </a:p>
                  </a:txBody>
                  <a:tcPr/>
                </a:tc>
                <a:extLst>
                  <a:ext uri="{0D108BD9-81ED-4DB2-BD59-A6C34878D82A}">
                    <a16:rowId xmlns:a16="http://schemas.microsoft.com/office/drawing/2014/main" val="441576596"/>
                  </a:ext>
                </a:extLst>
              </a:tr>
              <a:tr h="370840">
                <a:tc>
                  <a:txBody>
                    <a:bodyPr/>
                    <a:lstStyle/>
                    <a:p>
                      <a:r>
                        <a:rPr lang="zh-TW" altLang="en-US" dirty="0" smtClean="0">
                          <a:latin typeface="Times New Roman" panose="02020603050405020304" pitchFamily="18" charset="0"/>
                          <a:cs typeface="Times New Roman" panose="02020603050405020304" pitchFamily="18" charset="0"/>
                        </a:rPr>
                        <a:t>不接受商品</a:t>
                      </a:r>
                      <a:endParaRPr lang="zh-TW" altLang="en-US"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tc>
                  <a:txBody>
                    <a:bodyPr/>
                    <a:lstStyle/>
                    <a:p>
                      <a:r>
                        <a:rPr lang="en-US" altLang="zh-TW" dirty="0" smtClean="0">
                          <a:latin typeface="Times New Roman" panose="02020603050405020304" pitchFamily="18" charset="0"/>
                          <a:cs typeface="Times New Roman" panose="02020603050405020304" pitchFamily="18" charset="0"/>
                        </a:rPr>
                        <a:t>1559</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latin typeface="Times New Roman" panose="02020603050405020304" pitchFamily="18" charset="0"/>
                          <a:cs typeface="Times New Roman" panose="02020603050405020304" pitchFamily="18" charset="0"/>
                        </a:rPr>
                        <a:t>1593</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4289606"/>
                  </a:ext>
                </a:extLst>
              </a:tr>
              <a:tr h="370840">
                <a:tc>
                  <a:txBody>
                    <a:bodyPr/>
                    <a:lstStyle/>
                    <a:p>
                      <a:r>
                        <a:rPr lang="zh-TW" altLang="en-US" dirty="0" smtClean="0">
                          <a:latin typeface="Times New Roman" panose="02020603050405020304" pitchFamily="18" charset="0"/>
                          <a:cs typeface="Times New Roman" panose="02020603050405020304" pitchFamily="18" charset="0"/>
                        </a:rPr>
                        <a:t>接受商品</a:t>
                      </a:r>
                      <a:endParaRPr lang="zh-TW" altLang="en-US"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tc>
                  <a:txBody>
                    <a:bodyPr/>
                    <a:lstStyle/>
                    <a:p>
                      <a:r>
                        <a:rPr lang="en-US" altLang="zh-TW" dirty="0" smtClean="0">
                          <a:latin typeface="Times New Roman" panose="02020603050405020304" pitchFamily="18" charset="0"/>
                          <a:cs typeface="Times New Roman" panose="02020603050405020304" pitchFamily="18" charset="0"/>
                        </a:rPr>
                        <a:t>230</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latin typeface="Times New Roman" panose="02020603050405020304" pitchFamily="18" charset="0"/>
                          <a:cs typeface="Times New Roman" panose="02020603050405020304" pitchFamily="18" charset="0"/>
                        </a:rPr>
                        <a:t>177</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latin typeface="Times New Roman" panose="02020603050405020304" pitchFamily="18" charset="0"/>
                          <a:cs typeface="Times New Roman" panose="02020603050405020304" pitchFamily="18" charset="0"/>
                        </a:rPr>
                        <a:t>407</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3154602"/>
                  </a:ext>
                </a:extLst>
              </a:tr>
              <a:tr h="370840">
                <a:tc>
                  <a:txBody>
                    <a:bodyPr/>
                    <a:lstStyle/>
                    <a:p>
                      <a:r>
                        <a:rPr lang="zh-TW" altLang="en-US" dirty="0" smtClean="0">
                          <a:latin typeface="Times New Roman" panose="02020603050405020304" pitchFamily="18" charset="0"/>
                          <a:cs typeface="Times New Roman" panose="02020603050405020304" pitchFamily="18" charset="0"/>
                        </a:rPr>
                        <a:t>總和</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1789</a:t>
                      </a:r>
                      <a:endParaRPr lang="zh-TW"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r>
                        <a:rPr lang="en-US" altLang="zh-TW" dirty="0" smtClean="0">
                          <a:latin typeface="Times New Roman" panose="02020603050405020304" pitchFamily="18" charset="0"/>
                          <a:cs typeface="Times New Roman" panose="02020603050405020304" pitchFamily="18" charset="0"/>
                        </a:rPr>
                        <a:t>211</a:t>
                      </a:r>
                      <a:endParaRPr lang="zh-TW"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r>
                        <a:rPr lang="en-US" altLang="zh-TW" dirty="0" smtClean="0">
                          <a:latin typeface="Times New Roman" panose="02020603050405020304" pitchFamily="18" charset="0"/>
                          <a:cs typeface="Times New Roman" panose="02020603050405020304" pitchFamily="18" charset="0"/>
                        </a:rPr>
                        <a:t>2000</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7040010"/>
                  </a:ext>
                </a:extLst>
              </a:tr>
            </a:tbl>
          </a:graphicData>
        </a:graphic>
      </p:graphicFrame>
      <p:sp>
        <p:nvSpPr>
          <p:cNvPr id="11" name="TextBox 10"/>
          <p:cNvSpPr txBox="1"/>
          <p:nvPr/>
        </p:nvSpPr>
        <p:spPr>
          <a:xfrm>
            <a:off x="555080" y="1407983"/>
            <a:ext cx="3312368" cy="369332"/>
          </a:xfrm>
          <a:prstGeom prst="rect">
            <a:avLst/>
          </a:prstGeom>
          <a:noFill/>
        </p:spPr>
        <p:txBody>
          <a:bodyPr wrap="square" rtlCol="0">
            <a:spAutoFit/>
          </a:bodyPr>
          <a:lstStyle/>
          <a:p>
            <a:r>
              <a:rPr lang="zh-TW" altLang="en-US" dirty="0">
                <a:latin typeface="Times New Roman" panose="02020603050405020304" pitchFamily="18" charset="0"/>
                <a:ea typeface="+mj-ea"/>
                <a:cs typeface="Times New Roman" panose="02020603050405020304" pitchFamily="18" charset="0"/>
              </a:rPr>
              <a:t>利益最佳化模型</a:t>
            </a:r>
          </a:p>
        </p:txBody>
      </p:sp>
      <p:sp>
        <p:nvSpPr>
          <p:cNvPr id="12" name="TextBox 11"/>
          <p:cNvSpPr txBox="1"/>
          <p:nvPr/>
        </p:nvSpPr>
        <p:spPr>
          <a:xfrm>
            <a:off x="197266" y="2268253"/>
            <a:ext cx="2376264" cy="369332"/>
          </a:xfrm>
          <a:prstGeom prst="rect">
            <a:avLst/>
          </a:prstGeom>
          <a:noFill/>
        </p:spPr>
        <p:txBody>
          <a:bodyPr wrap="square" rtlCol="0">
            <a:spAutoFit/>
          </a:bodyPr>
          <a:lstStyle/>
          <a:p>
            <a:r>
              <a:rPr lang="zh-TW" altLang="en-US" sz="1800" dirty="0">
                <a:latin typeface="Times New Roman" panose="02020603050405020304" pitchFamily="18" charset="0"/>
                <a:ea typeface="+mj-ea"/>
                <a:cs typeface="Times New Roman" panose="02020603050405020304" pitchFamily="18" charset="0"/>
              </a:rPr>
              <a:t>實際狀況</a:t>
            </a:r>
          </a:p>
        </p:txBody>
      </p:sp>
      <p:sp>
        <p:nvSpPr>
          <p:cNvPr id="13" name="TextBox 12"/>
          <p:cNvSpPr txBox="1"/>
          <p:nvPr/>
        </p:nvSpPr>
        <p:spPr>
          <a:xfrm>
            <a:off x="2962436" y="1411970"/>
            <a:ext cx="2376264" cy="369332"/>
          </a:xfrm>
          <a:prstGeom prst="rect">
            <a:avLst/>
          </a:prstGeom>
          <a:noFill/>
        </p:spPr>
        <p:txBody>
          <a:bodyPr wrap="square" rtlCol="0">
            <a:spAutoFit/>
          </a:bodyPr>
          <a:lstStyle/>
          <a:p>
            <a:r>
              <a:rPr lang="zh-TW" altLang="en-US" sz="1800" dirty="0">
                <a:latin typeface="Times New Roman" panose="02020603050405020304" pitchFamily="18" charset="0"/>
                <a:ea typeface="+mj-ea"/>
                <a:cs typeface="Times New Roman" panose="02020603050405020304" pitchFamily="18" charset="0"/>
              </a:rPr>
              <a:t>模型預測</a:t>
            </a:r>
          </a:p>
        </p:txBody>
      </p:sp>
      <p:sp>
        <p:nvSpPr>
          <p:cNvPr id="16" name="TextBox 15"/>
          <p:cNvSpPr txBox="1"/>
          <p:nvPr/>
        </p:nvSpPr>
        <p:spPr>
          <a:xfrm>
            <a:off x="7612592" y="1986951"/>
            <a:ext cx="4579408" cy="1323439"/>
          </a:xfrm>
          <a:prstGeom prst="rect">
            <a:avLst/>
          </a:prstGeom>
          <a:noFill/>
        </p:spPr>
        <p:txBody>
          <a:bodyPr wrap="square" rtlCol="0">
            <a:spAutoFit/>
          </a:bodyPr>
          <a:lstStyle/>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機器學習</a:t>
            </a:r>
            <a:r>
              <a:rPr lang="zh-TW" altLang="en-US" sz="1600" dirty="0">
                <a:latin typeface="Times New Roman" panose="02020603050405020304" pitchFamily="18" charset="0"/>
                <a:ea typeface="+mj-ea"/>
                <a:cs typeface="Times New Roman" panose="02020603050405020304" pitchFamily="18" charset="0"/>
              </a:rPr>
              <a:t>行銷模型</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」做目標市場比全體行銷</a:t>
            </a:r>
            <a:endPar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endParaRPr>
          </a:p>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一週毛利</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增</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加 </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145,700</a:t>
            </a:r>
            <a:r>
              <a:rPr lang="zh-TW" altLang="en-US" sz="20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元</a:t>
            </a:r>
            <a:r>
              <a:rPr lang="zh-TW" altLang="en-US" sz="20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新台幣</a:t>
            </a:r>
            <a:endParaRPr lang="en-US" altLang="zh-TW" sz="3200" b="1" dirty="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endParaRPr>
          </a:p>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一週</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毛利</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增</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加 </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2.59</a:t>
            </a:r>
            <a:r>
              <a:rPr lang="zh-TW" altLang="en-US"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倍</a:t>
            </a:r>
            <a:endParaRPr lang="en-US" altLang="zh-TW" sz="3200" b="1" dirty="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endParaRPr>
          </a:p>
        </p:txBody>
      </p:sp>
      <p:graphicFrame>
        <p:nvGraphicFramePr>
          <p:cNvPr id="6" name="Table 5"/>
          <p:cNvGraphicFramePr>
            <a:graphicFrameLocks noGrp="1"/>
          </p:cNvGraphicFramePr>
          <p:nvPr>
            <p:extLst>
              <p:ext uri="{D42A27DB-BD31-4B8C-83A1-F6EECF244321}">
                <p14:modId xmlns:p14="http://schemas.microsoft.com/office/powerpoint/2010/main" val="1143418442"/>
              </p:ext>
            </p:extLst>
          </p:nvPr>
        </p:nvGraphicFramePr>
        <p:xfrm>
          <a:off x="488514" y="4288562"/>
          <a:ext cx="5401760" cy="2001520"/>
        </p:xfrm>
        <a:graphic>
          <a:graphicData uri="http://schemas.openxmlformats.org/drawingml/2006/table">
            <a:tbl>
              <a:tblPr firstRow="1" bandRow="1">
                <a:tableStyleId>{5C22544A-7EE6-4342-B048-85BDC9FD1C3A}</a:tableStyleId>
              </a:tblPr>
              <a:tblGrid>
                <a:gridCol w="1752706">
                  <a:extLst>
                    <a:ext uri="{9D8B030D-6E8A-4147-A177-3AD203B41FA5}">
                      <a16:colId xmlns:a16="http://schemas.microsoft.com/office/drawing/2014/main" val="1085161425"/>
                    </a:ext>
                  </a:extLst>
                </a:gridCol>
                <a:gridCol w="944880">
                  <a:extLst>
                    <a:ext uri="{9D8B030D-6E8A-4147-A177-3AD203B41FA5}">
                      <a16:colId xmlns:a16="http://schemas.microsoft.com/office/drawing/2014/main" val="453184348"/>
                    </a:ext>
                  </a:extLst>
                </a:gridCol>
                <a:gridCol w="1160780">
                  <a:extLst>
                    <a:ext uri="{9D8B030D-6E8A-4147-A177-3AD203B41FA5}">
                      <a16:colId xmlns:a16="http://schemas.microsoft.com/office/drawing/2014/main" val="2928143155"/>
                    </a:ext>
                  </a:extLst>
                </a:gridCol>
                <a:gridCol w="1543394">
                  <a:extLst>
                    <a:ext uri="{9D8B030D-6E8A-4147-A177-3AD203B41FA5}">
                      <a16:colId xmlns:a16="http://schemas.microsoft.com/office/drawing/2014/main" val="4110988026"/>
                    </a:ext>
                  </a:extLst>
                </a:gridCol>
              </a:tblGrid>
              <a:tr h="370840">
                <a:tc>
                  <a:txBody>
                    <a:bodyPr/>
                    <a:lstStyle/>
                    <a:p>
                      <a:pPr algn="ctr"/>
                      <a:r>
                        <a:rPr lang="zh-TW" altLang="en-US" dirty="0" smtClean="0">
                          <a:latin typeface="Times New Roman" panose="02020603050405020304" pitchFamily="18" charset="0"/>
                          <a:cs typeface="Times New Roman" panose="02020603050405020304" pitchFamily="18" charset="0"/>
                        </a:rPr>
                        <a:t>項目</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zh-TW" altLang="en-US" dirty="0" smtClean="0">
                          <a:latin typeface="Times New Roman" panose="02020603050405020304" pitchFamily="18" charset="0"/>
                          <a:cs typeface="Times New Roman" panose="02020603050405020304" pitchFamily="18" charset="0"/>
                        </a:rPr>
                        <a:t>金額</a:t>
                      </a:r>
                      <a:endParaRPr lang="en-US" altLang="zh-TW"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目標對象</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小計</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6715940"/>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單品營收</a:t>
                      </a: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$3,500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407</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$1,424,500</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95324173"/>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單</a:t>
                      </a:r>
                      <a:r>
                        <a:rPr lang="zh-TW" altLang="en-US" dirty="0" smtClean="0">
                          <a:latin typeface="Times New Roman" panose="02020603050405020304" pitchFamily="18" charset="0"/>
                          <a:cs typeface="Times New Roman" panose="02020603050405020304" pitchFamily="18" charset="0"/>
                        </a:rPr>
                        <a:t>品營業成本</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1,800</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407</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$732,600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81022228"/>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行銷費</a:t>
                      </a:r>
                      <a:r>
                        <a:rPr lang="zh-TW" altLang="en-US" dirty="0" smtClean="0">
                          <a:latin typeface="Times New Roman" panose="02020603050405020304" pitchFamily="18" charset="0"/>
                          <a:cs typeface="Times New Roman" panose="02020603050405020304" pitchFamily="18" charset="0"/>
                        </a:rPr>
                        <a:t>用</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$300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2000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$600,000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81874300"/>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淨利</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2800" b="1" kern="1200" dirty="0" smtClean="0">
                          <a:solidFill>
                            <a:srgbClr val="3333FF"/>
                          </a:solidFill>
                          <a:latin typeface="Times New Roman" panose="02020603050405020304" pitchFamily="18" charset="0"/>
                          <a:ea typeface="+mj-ea"/>
                          <a:cs typeface="Times New Roman" pitchFamily="18" charset="0"/>
                        </a:rPr>
                        <a:t>$91,900</a:t>
                      </a:r>
                      <a:endParaRPr lang="zh-TW" altLang="en-US" sz="2800" b="1" kern="1200" dirty="0">
                        <a:solidFill>
                          <a:srgbClr val="3333FF"/>
                        </a:solidFill>
                        <a:latin typeface="Times New Roman" panose="02020603050405020304" pitchFamily="18" charset="0"/>
                        <a:ea typeface="+mj-ea"/>
                        <a:cs typeface="Times New Roman" pitchFamily="18" charset="0"/>
                      </a:endParaRPr>
                    </a:p>
                  </a:txBody>
                  <a:tcPr anchor="ctr"/>
                </a:tc>
                <a:extLst>
                  <a:ext uri="{0D108BD9-81ED-4DB2-BD59-A6C34878D82A}">
                    <a16:rowId xmlns:a16="http://schemas.microsoft.com/office/drawing/2014/main" val="5174854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819802374"/>
              </p:ext>
            </p:extLst>
          </p:nvPr>
        </p:nvGraphicFramePr>
        <p:xfrm>
          <a:off x="6425702" y="4288562"/>
          <a:ext cx="5308159" cy="2001520"/>
        </p:xfrm>
        <a:graphic>
          <a:graphicData uri="http://schemas.openxmlformats.org/drawingml/2006/table">
            <a:tbl>
              <a:tblPr firstRow="1" bandRow="1">
                <a:tableStyleId>{5C22544A-7EE6-4342-B048-85BDC9FD1C3A}</a:tableStyleId>
              </a:tblPr>
              <a:tblGrid>
                <a:gridCol w="1770465">
                  <a:extLst>
                    <a:ext uri="{9D8B030D-6E8A-4147-A177-3AD203B41FA5}">
                      <a16:colId xmlns:a16="http://schemas.microsoft.com/office/drawing/2014/main" val="1085161425"/>
                    </a:ext>
                  </a:extLst>
                </a:gridCol>
                <a:gridCol w="817880">
                  <a:extLst>
                    <a:ext uri="{9D8B030D-6E8A-4147-A177-3AD203B41FA5}">
                      <a16:colId xmlns:a16="http://schemas.microsoft.com/office/drawing/2014/main" val="453184348"/>
                    </a:ext>
                  </a:extLst>
                </a:gridCol>
                <a:gridCol w="1160780">
                  <a:extLst>
                    <a:ext uri="{9D8B030D-6E8A-4147-A177-3AD203B41FA5}">
                      <a16:colId xmlns:a16="http://schemas.microsoft.com/office/drawing/2014/main" val="2928143155"/>
                    </a:ext>
                  </a:extLst>
                </a:gridCol>
                <a:gridCol w="1559034">
                  <a:extLst>
                    <a:ext uri="{9D8B030D-6E8A-4147-A177-3AD203B41FA5}">
                      <a16:colId xmlns:a16="http://schemas.microsoft.com/office/drawing/2014/main" val="4110988026"/>
                    </a:ext>
                  </a:extLst>
                </a:gridCol>
              </a:tblGrid>
              <a:tr h="370840">
                <a:tc>
                  <a:txBody>
                    <a:bodyPr/>
                    <a:lstStyle/>
                    <a:p>
                      <a:pPr algn="ctr"/>
                      <a:r>
                        <a:rPr lang="zh-TW" altLang="en-US" dirty="0" smtClean="0">
                          <a:latin typeface="Times New Roman" panose="02020603050405020304" pitchFamily="18" charset="0"/>
                          <a:cs typeface="Times New Roman" panose="02020603050405020304" pitchFamily="18" charset="0"/>
                        </a:rPr>
                        <a:t>項目</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zh-TW" altLang="en-US" dirty="0" smtClean="0">
                          <a:latin typeface="Times New Roman" panose="02020603050405020304" pitchFamily="18" charset="0"/>
                          <a:cs typeface="Times New Roman" panose="02020603050405020304" pitchFamily="18" charset="0"/>
                        </a:rPr>
                        <a:t>金額</a:t>
                      </a:r>
                      <a:endParaRPr lang="en-US" altLang="zh-TW"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目標對象</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小計</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6715940"/>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單品營收</a:t>
                      </a: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$3,500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177</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$619,500</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95324173"/>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單品營業成本</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$1,800</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177</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$318,600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81022228"/>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行銷費</a:t>
                      </a:r>
                      <a:r>
                        <a:rPr lang="zh-TW" altLang="en-US" dirty="0" smtClean="0">
                          <a:latin typeface="Times New Roman" panose="02020603050405020304" pitchFamily="18" charset="0"/>
                          <a:cs typeface="Times New Roman" panose="02020603050405020304" pitchFamily="18" charset="0"/>
                        </a:rPr>
                        <a:t>用</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$300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211</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$63,300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81874300"/>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淨利</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2800" b="1" kern="1200" dirty="0" smtClean="0">
                          <a:solidFill>
                            <a:srgbClr val="3333FF"/>
                          </a:solidFill>
                          <a:latin typeface="Times New Roman" panose="02020603050405020304" pitchFamily="18" charset="0"/>
                          <a:ea typeface="+mj-ea"/>
                          <a:cs typeface="Times New Roman" pitchFamily="18" charset="0"/>
                        </a:rPr>
                        <a:t>$</a:t>
                      </a:r>
                      <a:r>
                        <a:rPr lang="en-US" altLang="zh-TW" sz="2800" b="1" kern="1200" dirty="0" smtClean="0">
                          <a:solidFill>
                            <a:srgbClr val="3333FF"/>
                          </a:solidFill>
                          <a:latin typeface="Times New Roman" panose="02020603050405020304" pitchFamily="18" charset="0"/>
                          <a:ea typeface="+mj-ea"/>
                          <a:cs typeface="Times New Roman" pitchFamily="18" charset="0"/>
                        </a:rPr>
                        <a:t>237,600</a:t>
                      </a:r>
                      <a:endParaRPr lang="zh-TW" altLang="en-US" sz="2800" b="1" kern="1200" dirty="0">
                        <a:solidFill>
                          <a:srgbClr val="3333FF"/>
                        </a:solidFill>
                        <a:latin typeface="Times New Roman" panose="02020603050405020304" pitchFamily="18" charset="0"/>
                        <a:ea typeface="+mj-ea"/>
                        <a:cs typeface="Times New Roman" pitchFamily="18" charset="0"/>
                      </a:endParaRPr>
                    </a:p>
                  </a:txBody>
                  <a:tcPr anchor="ctr"/>
                </a:tc>
                <a:extLst>
                  <a:ext uri="{0D108BD9-81ED-4DB2-BD59-A6C34878D82A}">
                    <a16:rowId xmlns:a16="http://schemas.microsoft.com/office/drawing/2014/main" val="51748543"/>
                  </a:ext>
                </a:extLst>
              </a:tr>
            </a:tbl>
          </a:graphicData>
        </a:graphic>
      </p:graphicFrame>
      <p:sp>
        <p:nvSpPr>
          <p:cNvPr id="17" name="TextBox 16"/>
          <p:cNvSpPr txBox="1"/>
          <p:nvPr/>
        </p:nvSpPr>
        <p:spPr>
          <a:xfrm>
            <a:off x="6425704" y="3867188"/>
            <a:ext cx="2060570" cy="400110"/>
          </a:xfrm>
          <a:prstGeom prst="rect">
            <a:avLst/>
          </a:prstGeom>
          <a:noFill/>
        </p:spPr>
        <p:txBody>
          <a:bodyPr wrap="square" rtlCol="0">
            <a:spAutoFit/>
          </a:bodyPr>
          <a:lstStyle/>
          <a:p>
            <a:r>
              <a:rPr lang="zh-TW" altLang="en-US" sz="2000" dirty="0" smtClean="0">
                <a:latin typeface="Times New Roman" panose="02020603050405020304" pitchFamily="18" charset="0"/>
                <a:ea typeface="+mj-ea"/>
                <a:cs typeface="Times New Roman" panose="02020603050405020304" pitchFamily="18" charset="0"/>
              </a:rPr>
              <a:t>向</a:t>
            </a:r>
            <a:r>
              <a:rPr lang="zh-TW" altLang="en-US" sz="2000" dirty="0">
                <a:solidFill>
                  <a:srgbClr val="FF0000"/>
                </a:solidFill>
                <a:latin typeface="Times New Roman" panose="02020603050405020304" pitchFamily="18" charset="0"/>
                <a:ea typeface="+mj-ea"/>
                <a:cs typeface="Times New Roman" panose="02020603050405020304" pitchFamily="18" charset="0"/>
              </a:rPr>
              <a:t>目</a:t>
            </a:r>
            <a:r>
              <a:rPr lang="zh-TW" altLang="en-US" sz="2000" dirty="0" smtClean="0">
                <a:solidFill>
                  <a:srgbClr val="FF0000"/>
                </a:solidFill>
                <a:latin typeface="Times New Roman" panose="02020603050405020304" pitchFamily="18" charset="0"/>
                <a:ea typeface="+mj-ea"/>
                <a:cs typeface="Times New Roman" panose="02020603050405020304" pitchFamily="18" charset="0"/>
              </a:rPr>
              <a:t>標群</a:t>
            </a:r>
            <a:r>
              <a:rPr lang="zh-TW" altLang="en-US" sz="2000" dirty="0">
                <a:solidFill>
                  <a:srgbClr val="FF0000"/>
                </a:solidFill>
                <a:latin typeface="Times New Roman" panose="02020603050405020304" pitchFamily="18" charset="0"/>
                <a:ea typeface="+mj-ea"/>
                <a:cs typeface="Times New Roman" panose="02020603050405020304" pitchFamily="18" charset="0"/>
              </a:rPr>
              <a:t>眾</a:t>
            </a:r>
            <a:r>
              <a:rPr lang="zh-TW" altLang="en-US" sz="2000" dirty="0" smtClean="0">
                <a:latin typeface="Times New Roman" panose="02020603050405020304" pitchFamily="18" charset="0"/>
                <a:ea typeface="+mj-ea"/>
                <a:cs typeface="Times New Roman" panose="02020603050405020304" pitchFamily="18" charset="0"/>
              </a:rPr>
              <a:t>銷售</a:t>
            </a:r>
            <a:endParaRPr lang="zh-TW" altLang="en-US" sz="20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4414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不錯營收真有增長</a:t>
            </a:r>
            <a:r>
              <a:rPr lang="en-US" altLang="zh-TW" b="1" dirty="0" smtClean="0">
                <a:solidFill>
                  <a:srgbClr val="4271FD"/>
                </a:solidFill>
              </a:rPr>
              <a:t>!</a:t>
            </a:r>
            <a:r>
              <a:rPr lang="zh-TW" altLang="en-US" b="1" dirty="0" smtClean="0">
                <a:solidFill>
                  <a:srgbClr val="4271FD"/>
                </a:solidFill>
              </a:rPr>
              <a:t> </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那</a:t>
            </a:r>
            <a:r>
              <a:rPr lang="en-US" altLang="zh-TW" b="1" dirty="0" smtClean="0">
                <a:solidFill>
                  <a:srgbClr val="4271FD"/>
                </a:solidFill>
              </a:rPr>
              <a:t>…</a:t>
            </a:r>
            <a:r>
              <a:rPr lang="zh-TW" altLang="en-US" b="1" dirty="0" smtClean="0">
                <a:solidFill>
                  <a:srgbClr val="4271FD"/>
                </a:solidFill>
              </a:rPr>
              <a:t> 相較我以往使用的目標市場法</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32</a:t>
            </a:fld>
            <a:endParaRPr lang="en-US" dirty="0"/>
          </a:p>
        </p:txBody>
      </p:sp>
    </p:spTree>
    <p:extLst>
      <p:ext uri="{BB962C8B-B14F-4D97-AF65-F5344CB8AC3E}">
        <p14:creationId xmlns:p14="http://schemas.microsoft.com/office/powerpoint/2010/main" val="40578312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產品目標市場</a:t>
            </a:r>
            <a:endParaRPr lang="zh-TW" altLang="en-US" dirty="0"/>
          </a:p>
        </p:txBody>
      </p:sp>
      <p:sp>
        <p:nvSpPr>
          <p:cNvPr id="4" name="Slide Number Placeholder 3"/>
          <p:cNvSpPr>
            <a:spLocks noGrp="1"/>
          </p:cNvSpPr>
          <p:nvPr>
            <p:ph type="sldNum" sz="quarter" idx="12"/>
          </p:nvPr>
        </p:nvSpPr>
        <p:spPr/>
        <p:txBody>
          <a:bodyPr/>
          <a:lstStyle/>
          <a:p>
            <a:fld id="{56EEABBF-4516-4B58-873B-84AEC17C4251}" type="slidenum">
              <a:rPr lang="zh-TW" altLang="zh-TW" smtClean="0">
                <a:ea typeface="+mj-ea"/>
              </a:rPr>
              <a:pPr/>
              <a:t>33</a:t>
            </a:fld>
            <a:endParaRPr lang="en-US" altLang="zh-TW">
              <a:ea typeface="+mj-ea"/>
            </a:endParaRPr>
          </a:p>
        </p:txBody>
      </p:sp>
      <p:sp>
        <p:nvSpPr>
          <p:cNvPr id="7" name="TextBox 6"/>
          <p:cNvSpPr txBox="1"/>
          <p:nvPr/>
        </p:nvSpPr>
        <p:spPr>
          <a:xfrm>
            <a:off x="488516" y="3867188"/>
            <a:ext cx="3378932" cy="400110"/>
          </a:xfrm>
          <a:prstGeom prst="rect">
            <a:avLst/>
          </a:prstGeom>
          <a:noFill/>
        </p:spPr>
        <p:txBody>
          <a:bodyPr wrap="square" rtlCol="0">
            <a:spAutoFit/>
          </a:bodyPr>
          <a:lstStyle/>
          <a:p>
            <a:r>
              <a:rPr lang="zh-TW" altLang="en-US" sz="2000" dirty="0" smtClean="0">
                <a:latin typeface="Times New Roman" panose="02020603050405020304" pitchFamily="18" charset="0"/>
                <a:ea typeface="+mj-ea"/>
                <a:cs typeface="Times New Roman" panose="02020603050405020304" pitchFamily="18" charset="0"/>
              </a:rPr>
              <a:t>現</a:t>
            </a:r>
            <a:r>
              <a:rPr lang="zh-TW" altLang="en-US" sz="2000" dirty="0">
                <a:latin typeface="Times New Roman" panose="02020603050405020304" pitchFamily="18" charset="0"/>
                <a:ea typeface="+mj-ea"/>
                <a:cs typeface="Times New Roman" panose="02020603050405020304" pitchFamily="18" charset="0"/>
              </a:rPr>
              <a:t>有</a:t>
            </a:r>
            <a:r>
              <a:rPr lang="zh-TW" altLang="en-US" sz="2000" dirty="0" smtClean="0">
                <a:latin typeface="Times New Roman" panose="02020603050405020304" pitchFamily="18" charset="0"/>
                <a:ea typeface="+mj-ea"/>
                <a:cs typeface="Times New Roman" panose="02020603050405020304" pitchFamily="18" charset="0"/>
              </a:rPr>
              <a:t>銷售方法</a:t>
            </a:r>
            <a:endParaRPr lang="zh-TW" altLang="en-US" sz="2000" dirty="0">
              <a:latin typeface="Times New Roman" panose="02020603050405020304" pitchFamily="18" charset="0"/>
              <a:ea typeface="+mj-ea"/>
              <a:cs typeface="Times New Roman" panose="02020603050405020304" pitchFamily="18" charset="0"/>
            </a:endParaRPr>
          </a:p>
        </p:txBody>
      </p:sp>
      <p:graphicFrame>
        <p:nvGraphicFramePr>
          <p:cNvPr id="10" name="Table 9"/>
          <p:cNvGraphicFramePr>
            <a:graphicFrameLocks noGrp="1"/>
          </p:cNvGraphicFramePr>
          <p:nvPr>
            <p:extLst/>
          </p:nvPr>
        </p:nvGraphicFramePr>
        <p:xfrm>
          <a:off x="1359989" y="1922804"/>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959241304"/>
                    </a:ext>
                  </a:extLst>
                </a:gridCol>
                <a:gridCol w="1524000">
                  <a:extLst>
                    <a:ext uri="{9D8B030D-6E8A-4147-A177-3AD203B41FA5}">
                      <a16:colId xmlns:a16="http://schemas.microsoft.com/office/drawing/2014/main" val="422467092"/>
                    </a:ext>
                  </a:extLst>
                </a:gridCol>
                <a:gridCol w="1524000">
                  <a:extLst>
                    <a:ext uri="{9D8B030D-6E8A-4147-A177-3AD203B41FA5}">
                      <a16:colId xmlns:a16="http://schemas.microsoft.com/office/drawing/2014/main" val="3606422206"/>
                    </a:ext>
                  </a:extLst>
                </a:gridCol>
                <a:gridCol w="1524000">
                  <a:extLst>
                    <a:ext uri="{9D8B030D-6E8A-4147-A177-3AD203B41FA5}">
                      <a16:colId xmlns:a16="http://schemas.microsoft.com/office/drawing/2014/main" val="3327734579"/>
                    </a:ext>
                  </a:extLst>
                </a:gridCol>
              </a:tblGrid>
              <a:tr h="370840">
                <a:tc>
                  <a:txBody>
                    <a:bodyPr/>
                    <a:lstStyle/>
                    <a:p>
                      <a:endParaRPr lang="zh-TW" altLang="en-US" dirty="0">
                        <a:latin typeface="Times New Roman" panose="02020603050405020304" pitchFamily="18" charset="0"/>
                        <a:cs typeface="Times New Roman" panose="02020603050405020304" pitchFamily="18" charset="0"/>
                      </a:endParaRPr>
                    </a:p>
                  </a:txBody>
                  <a:tcPr/>
                </a:tc>
                <a:tc>
                  <a:txBody>
                    <a:bodyPr/>
                    <a:lstStyle/>
                    <a:p>
                      <a:r>
                        <a:rPr lang="zh-TW" altLang="en-US" dirty="0" smtClean="0">
                          <a:latin typeface="Times New Roman" panose="02020603050405020304" pitchFamily="18" charset="0"/>
                          <a:cs typeface="Times New Roman" panose="02020603050405020304" pitchFamily="18" charset="0"/>
                        </a:rPr>
                        <a:t>不接受商品</a:t>
                      </a:r>
                      <a:endParaRPr lang="zh-TW" altLang="en-US"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接受商品</a:t>
                      </a:r>
                    </a:p>
                  </a:txBody>
                  <a:tcPr>
                    <a:lnB w="12700" cap="flat" cmpd="sng" algn="ctr">
                      <a:solidFill>
                        <a:schemeClr val="tx1"/>
                      </a:solidFill>
                      <a:prstDash val="solid"/>
                      <a:round/>
                      <a:headEnd type="none" w="med" len="med"/>
                      <a:tailEnd type="none" w="med" len="med"/>
                    </a:lnB>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總和</a:t>
                      </a:r>
                    </a:p>
                  </a:txBody>
                  <a:tcPr/>
                </a:tc>
                <a:extLst>
                  <a:ext uri="{0D108BD9-81ED-4DB2-BD59-A6C34878D82A}">
                    <a16:rowId xmlns:a16="http://schemas.microsoft.com/office/drawing/2014/main" val="441576596"/>
                  </a:ext>
                </a:extLst>
              </a:tr>
              <a:tr h="370840">
                <a:tc>
                  <a:txBody>
                    <a:bodyPr/>
                    <a:lstStyle/>
                    <a:p>
                      <a:r>
                        <a:rPr lang="zh-TW" altLang="en-US" dirty="0" smtClean="0">
                          <a:latin typeface="Times New Roman" panose="02020603050405020304" pitchFamily="18" charset="0"/>
                          <a:cs typeface="Times New Roman" panose="02020603050405020304" pitchFamily="18" charset="0"/>
                        </a:rPr>
                        <a:t>不接受商品</a:t>
                      </a:r>
                      <a:endParaRPr lang="zh-TW" altLang="en-US"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tc>
                  <a:txBody>
                    <a:bodyPr/>
                    <a:lstStyle/>
                    <a:p>
                      <a:r>
                        <a:rPr lang="en-US" altLang="zh-TW" dirty="0" smtClean="0">
                          <a:latin typeface="Times New Roman" panose="02020603050405020304" pitchFamily="18" charset="0"/>
                          <a:cs typeface="Times New Roman" panose="02020603050405020304" pitchFamily="18" charset="0"/>
                        </a:rPr>
                        <a:t>1559</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latin typeface="Times New Roman" panose="02020603050405020304" pitchFamily="18" charset="0"/>
                          <a:cs typeface="Times New Roman" panose="02020603050405020304" pitchFamily="18" charset="0"/>
                        </a:rPr>
                        <a:t>34</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latin typeface="Times New Roman" panose="02020603050405020304" pitchFamily="18" charset="0"/>
                          <a:cs typeface="Times New Roman" panose="02020603050405020304" pitchFamily="18" charset="0"/>
                        </a:rPr>
                        <a:t>1593</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4289606"/>
                  </a:ext>
                </a:extLst>
              </a:tr>
              <a:tr h="370840">
                <a:tc>
                  <a:txBody>
                    <a:bodyPr/>
                    <a:lstStyle/>
                    <a:p>
                      <a:r>
                        <a:rPr lang="zh-TW" altLang="en-US" dirty="0" smtClean="0">
                          <a:latin typeface="Times New Roman" panose="02020603050405020304" pitchFamily="18" charset="0"/>
                          <a:cs typeface="Times New Roman" panose="02020603050405020304" pitchFamily="18" charset="0"/>
                        </a:rPr>
                        <a:t>接受商品</a:t>
                      </a:r>
                      <a:endParaRPr lang="zh-TW" altLang="en-US"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tc>
                  <a:txBody>
                    <a:bodyPr/>
                    <a:lstStyle/>
                    <a:p>
                      <a:r>
                        <a:rPr lang="en-US" altLang="zh-TW" dirty="0" smtClean="0">
                          <a:latin typeface="Times New Roman" panose="02020603050405020304" pitchFamily="18" charset="0"/>
                          <a:cs typeface="Times New Roman" panose="02020603050405020304" pitchFamily="18" charset="0"/>
                        </a:rPr>
                        <a:t>230</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latin typeface="Times New Roman" panose="02020603050405020304" pitchFamily="18" charset="0"/>
                          <a:cs typeface="Times New Roman" panose="02020603050405020304" pitchFamily="18" charset="0"/>
                        </a:rPr>
                        <a:t>177</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dirty="0" smtClean="0">
                          <a:latin typeface="Times New Roman" panose="02020603050405020304" pitchFamily="18" charset="0"/>
                          <a:cs typeface="Times New Roman" panose="02020603050405020304" pitchFamily="18" charset="0"/>
                        </a:rPr>
                        <a:t>407</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83154602"/>
                  </a:ext>
                </a:extLst>
              </a:tr>
              <a:tr h="370840">
                <a:tc>
                  <a:txBody>
                    <a:bodyPr/>
                    <a:lstStyle/>
                    <a:p>
                      <a:r>
                        <a:rPr lang="zh-TW" altLang="en-US" dirty="0" smtClean="0">
                          <a:latin typeface="Times New Roman" panose="02020603050405020304" pitchFamily="18" charset="0"/>
                          <a:cs typeface="Times New Roman" panose="02020603050405020304" pitchFamily="18" charset="0"/>
                        </a:rPr>
                        <a:t>總和</a:t>
                      </a:r>
                      <a:endParaRPr lang="zh-TW" altLang="en-US" dirty="0">
                        <a:latin typeface="Times New Roman" panose="02020603050405020304" pitchFamily="18" charset="0"/>
                        <a:cs typeface="Times New Roman" panose="02020603050405020304" pitchFamily="18" charset="0"/>
                      </a:endParaRPr>
                    </a:p>
                  </a:txBody>
                  <a:tcPr/>
                </a:tc>
                <a:tc>
                  <a:txBody>
                    <a:bodyPr/>
                    <a:lstStyle/>
                    <a:p>
                      <a:r>
                        <a:rPr lang="en-US" altLang="zh-TW" dirty="0" smtClean="0">
                          <a:latin typeface="Times New Roman" panose="02020603050405020304" pitchFamily="18" charset="0"/>
                          <a:cs typeface="Times New Roman" panose="02020603050405020304" pitchFamily="18" charset="0"/>
                        </a:rPr>
                        <a:t>1789</a:t>
                      </a:r>
                      <a:endParaRPr lang="zh-TW"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r>
                        <a:rPr lang="en-US" altLang="zh-TW" dirty="0" smtClean="0">
                          <a:latin typeface="Times New Roman" panose="02020603050405020304" pitchFamily="18" charset="0"/>
                          <a:cs typeface="Times New Roman" panose="02020603050405020304" pitchFamily="18" charset="0"/>
                        </a:rPr>
                        <a:t>211</a:t>
                      </a:r>
                      <a:endParaRPr lang="zh-TW"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r>
                        <a:rPr lang="en-US" altLang="zh-TW" dirty="0" smtClean="0">
                          <a:latin typeface="Times New Roman" panose="02020603050405020304" pitchFamily="18" charset="0"/>
                          <a:cs typeface="Times New Roman" panose="02020603050405020304" pitchFamily="18" charset="0"/>
                        </a:rPr>
                        <a:t>2000</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7040010"/>
                  </a:ext>
                </a:extLst>
              </a:tr>
            </a:tbl>
          </a:graphicData>
        </a:graphic>
      </p:graphicFrame>
      <p:sp>
        <p:nvSpPr>
          <p:cNvPr id="11" name="TextBox 10"/>
          <p:cNvSpPr txBox="1"/>
          <p:nvPr/>
        </p:nvSpPr>
        <p:spPr>
          <a:xfrm>
            <a:off x="555080" y="1407983"/>
            <a:ext cx="3312368" cy="369332"/>
          </a:xfrm>
          <a:prstGeom prst="rect">
            <a:avLst/>
          </a:prstGeom>
          <a:noFill/>
        </p:spPr>
        <p:txBody>
          <a:bodyPr wrap="square" rtlCol="0">
            <a:spAutoFit/>
          </a:bodyPr>
          <a:lstStyle/>
          <a:p>
            <a:r>
              <a:rPr lang="zh-TW" altLang="en-US" dirty="0">
                <a:latin typeface="Times New Roman" panose="02020603050405020304" pitchFamily="18" charset="0"/>
                <a:ea typeface="+mj-ea"/>
                <a:cs typeface="Times New Roman" panose="02020603050405020304" pitchFamily="18" charset="0"/>
              </a:rPr>
              <a:t>利益最佳化模型</a:t>
            </a:r>
          </a:p>
        </p:txBody>
      </p:sp>
      <p:sp>
        <p:nvSpPr>
          <p:cNvPr id="12" name="TextBox 11"/>
          <p:cNvSpPr txBox="1"/>
          <p:nvPr/>
        </p:nvSpPr>
        <p:spPr>
          <a:xfrm>
            <a:off x="197266" y="2268253"/>
            <a:ext cx="2376264" cy="369332"/>
          </a:xfrm>
          <a:prstGeom prst="rect">
            <a:avLst/>
          </a:prstGeom>
          <a:noFill/>
        </p:spPr>
        <p:txBody>
          <a:bodyPr wrap="square" rtlCol="0">
            <a:spAutoFit/>
          </a:bodyPr>
          <a:lstStyle/>
          <a:p>
            <a:r>
              <a:rPr lang="zh-TW" altLang="en-US" sz="1800" dirty="0">
                <a:latin typeface="Times New Roman" panose="02020603050405020304" pitchFamily="18" charset="0"/>
                <a:ea typeface="+mj-ea"/>
                <a:cs typeface="Times New Roman" panose="02020603050405020304" pitchFamily="18" charset="0"/>
              </a:rPr>
              <a:t>實際狀況</a:t>
            </a:r>
          </a:p>
        </p:txBody>
      </p:sp>
      <p:sp>
        <p:nvSpPr>
          <p:cNvPr id="13" name="TextBox 12"/>
          <p:cNvSpPr txBox="1"/>
          <p:nvPr/>
        </p:nvSpPr>
        <p:spPr>
          <a:xfrm>
            <a:off x="2962436" y="1411970"/>
            <a:ext cx="2376264" cy="369332"/>
          </a:xfrm>
          <a:prstGeom prst="rect">
            <a:avLst/>
          </a:prstGeom>
          <a:noFill/>
        </p:spPr>
        <p:txBody>
          <a:bodyPr wrap="square" rtlCol="0">
            <a:spAutoFit/>
          </a:bodyPr>
          <a:lstStyle/>
          <a:p>
            <a:r>
              <a:rPr lang="zh-TW" altLang="en-US" sz="1800" dirty="0">
                <a:latin typeface="Times New Roman" panose="02020603050405020304" pitchFamily="18" charset="0"/>
                <a:ea typeface="+mj-ea"/>
                <a:cs typeface="Times New Roman" panose="02020603050405020304" pitchFamily="18" charset="0"/>
              </a:rPr>
              <a:t>模型預測</a:t>
            </a:r>
          </a:p>
        </p:txBody>
      </p:sp>
      <p:sp>
        <p:nvSpPr>
          <p:cNvPr id="16" name="TextBox 15"/>
          <p:cNvSpPr txBox="1"/>
          <p:nvPr/>
        </p:nvSpPr>
        <p:spPr>
          <a:xfrm>
            <a:off x="7612592" y="1986951"/>
            <a:ext cx="4579408" cy="1323439"/>
          </a:xfrm>
          <a:prstGeom prst="rect">
            <a:avLst/>
          </a:prstGeom>
          <a:noFill/>
        </p:spPr>
        <p:txBody>
          <a:bodyPr wrap="square" rtlCol="0">
            <a:spAutoFit/>
          </a:bodyPr>
          <a:lstStyle/>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機器學習</a:t>
            </a:r>
            <a:r>
              <a:rPr lang="zh-TW" altLang="en-US" sz="1600" dirty="0">
                <a:latin typeface="Times New Roman" panose="02020603050405020304" pitchFamily="18" charset="0"/>
                <a:ea typeface="+mj-ea"/>
                <a:cs typeface="Times New Roman" panose="02020603050405020304" pitchFamily="18" charset="0"/>
              </a:rPr>
              <a:t>行銷模型</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」做目標市場比全體行銷</a:t>
            </a:r>
            <a:endPar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endParaRPr>
          </a:p>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一週毛利</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增</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加 </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60</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,578</a:t>
            </a:r>
            <a:r>
              <a:rPr lang="zh-TW" altLang="en-US" sz="20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元</a:t>
            </a:r>
            <a:r>
              <a:rPr lang="zh-TW" altLang="en-US" sz="20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新台幣</a:t>
            </a:r>
            <a:endParaRPr lang="en-US" altLang="zh-TW" sz="3200" b="1" dirty="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endParaRPr>
          </a:p>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一週</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毛利</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增</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加 </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1.342</a:t>
            </a:r>
            <a:r>
              <a:rPr lang="zh-TW" altLang="en-US"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倍</a:t>
            </a:r>
            <a:endParaRPr lang="en-US" altLang="zh-TW" sz="3200" b="1" dirty="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endParaRPr>
          </a:p>
        </p:txBody>
      </p:sp>
      <p:graphicFrame>
        <p:nvGraphicFramePr>
          <p:cNvPr id="6" name="Table 5"/>
          <p:cNvGraphicFramePr>
            <a:graphicFrameLocks noGrp="1"/>
          </p:cNvGraphicFramePr>
          <p:nvPr>
            <p:extLst>
              <p:ext uri="{D42A27DB-BD31-4B8C-83A1-F6EECF244321}">
                <p14:modId xmlns:p14="http://schemas.microsoft.com/office/powerpoint/2010/main" val="2398023334"/>
              </p:ext>
            </p:extLst>
          </p:nvPr>
        </p:nvGraphicFramePr>
        <p:xfrm>
          <a:off x="488514" y="4288562"/>
          <a:ext cx="5401760" cy="2372360"/>
        </p:xfrm>
        <a:graphic>
          <a:graphicData uri="http://schemas.openxmlformats.org/drawingml/2006/table">
            <a:tbl>
              <a:tblPr firstRow="1" bandRow="1">
                <a:tableStyleId>{5C22544A-7EE6-4342-B048-85BDC9FD1C3A}</a:tableStyleId>
              </a:tblPr>
              <a:tblGrid>
                <a:gridCol w="1752706">
                  <a:extLst>
                    <a:ext uri="{9D8B030D-6E8A-4147-A177-3AD203B41FA5}">
                      <a16:colId xmlns:a16="http://schemas.microsoft.com/office/drawing/2014/main" val="1085161425"/>
                    </a:ext>
                  </a:extLst>
                </a:gridCol>
                <a:gridCol w="944880">
                  <a:extLst>
                    <a:ext uri="{9D8B030D-6E8A-4147-A177-3AD203B41FA5}">
                      <a16:colId xmlns:a16="http://schemas.microsoft.com/office/drawing/2014/main" val="453184348"/>
                    </a:ext>
                  </a:extLst>
                </a:gridCol>
                <a:gridCol w="1160780">
                  <a:extLst>
                    <a:ext uri="{9D8B030D-6E8A-4147-A177-3AD203B41FA5}">
                      <a16:colId xmlns:a16="http://schemas.microsoft.com/office/drawing/2014/main" val="2928143155"/>
                    </a:ext>
                  </a:extLst>
                </a:gridCol>
                <a:gridCol w="1543394">
                  <a:extLst>
                    <a:ext uri="{9D8B030D-6E8A-4147-A177-3AD203B41FA5}">
                      <a16:colId xmlns:a16="http://schemas.microsoft.com/office/drawing/2014/main" val="4110988026"/>
                    </a:ext>
                  </a:extLst>
                </a:gridCol>
              </a:tblGrid>
              <a:tr h="370840">
                <a:tc>
                  <a:txBody>
                    <a:bodyPr/>
                    <a:lstStyle/>
                    <a:p>
                      <a:pPr algn="ctr"/>
                      <a:r>
                        <a:rPr lang="zh-TW" altLang="en-US" dirty="0" smtClean="0">
                          <a:latin typeface="Times New Roman" panose="02020603050405020304" pitchFamily="18" charset="0"/>
                          <a:cs typeface="Times New Roman" panose="02020603050405020304" pitchFamily="18" charset="0"/>
                        </a:rPr>
                        <a:t>項目</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zh-TW" altLang="en-US" dirty="0" smtClean="0">
                          <a:latin typeface="Times New Roman" panose="02020603050405020304" pitchFamily="18" charset="0"/>
                          <a:cs typeface="Times New Roman" panose="02020603050405020304" pitchFamily="18" charset="0"/>
                        </a:rPr>
                        <a:t>金額</a:t>
                      </a:r>
                      <a:endParaRPr lang="en-US" altLang="zh-TW"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目標對象</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小計</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6715940"/>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單品營收</a:t>
                      </a: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$3,500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195</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$682,500</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95324173"/>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單</a:t>
                      </a:r>
                      <a:r>
                        <a:rPr lang="zh-TW" altLang="en-US" dirty="0" smtClean="0">
                          <a:latin typeface="Times New Roman" panose="02020603050405020304" pitchFamily="18" charset="0"/>
                          <a:cs typeface="Times New Roman" panose="02020603050405020304" pitchFamily="18" charset="0"/>
                        </a:rPr>
                        <a:t>品營業成本</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1,800</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195</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$351,000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81022228"/>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行銷費</a:t>
                      </a:r>
                      <a:r>
                        <a:rPr lang="zh-TW" altLang="en-US" dirty="0" smtClean="0">
                          <a:latin typeface="Times New Roman" panose="02020603050405020304" pitchFamily="18" charset="0"/>
                          <a:cs typeface="Times New Roman" panose="02020603050405020304" pitchFamily="18" charset="0"/>
                        </a:rPr>
                        <a:t>用</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$300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967</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$290,100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81874300"/>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經驗話術加成</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chemeClr val="tx1"/>
                          </a:solidFill>
                          <a:latin typeface="Times New Roman" panose="02020603050405020304" pitchFamily="18" charset="0"/>
                          <a:cs typeface="Times New Roman" panose="02020603050405020304" pitchFamily="18" charset="0"/>
                        </a:rPr>
                        <a:t>淨利* </a:t>
                      </a:r>
                      <a:r>
                        <a:rPr lang="en-US" altLang="zh-TW" dirty="0" smtClean="0">
                          <a:solidFill>
                            <a:schemeClr val="tx1"/>
                          </a:solidFill>
                          <a:latin typeface="Times New Roman" panose="02020603050405020304" pitchFamily="18" charset="0"/>
                          <a:cs typeface="Times New Roman" panose="02020603050405020304" pitchFamily="18" charset="0"/>
                        </a:rPr>
                        <a:t>4.2759</a:t>
                      </a:r>
                      <a:endParaRPr lang="zh-TW"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77265870"/>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總計</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2800" b="1" kern="1200" dirty="0" smtClean="0">
                          <a:solidFill>
                            <a:srgbClr val="3333FF"/>
                          </a:solidFill>
                          <a:latin typeface="Times New Roman" panose="02020603050405020304" pitchFamily="18" charset="0"/>
                          <a:ea typeface="+mj-ea"/>
                          <a:cs typeface="Times New Roman" pitchFamily="18" charset="0"/>
                        </a:rPr>
                        <a:t>$177,022</a:t>
                      </a:r>
                      <a:endParaRPr lang="zh-TW" altLang="en-US" sz="2800" b="1" kern="1200" dirty="0">
                        <a:solidFill>
                          <a:srgbClr val="3333FF"/>
                        </a:solidFill>
                        <a:latin typeface="Times New Roman" panose="02020603050405020304" pitchFamily="18" charset="0"/>
                        <a:ea typeface="+mj-ea"/>
                        <a:cs typeface="Times New Roman" pitchFamily="18" charset="0"/>
                      </a:endParaRPr>
                    </a:p>
                  </a:txBody>
                  <a:tcPr anchor="ctr"/>
                </a:tc>
                <a:extLst>
                  <a:ext uri="{0D108BD9-81ED-4DB2-BD59-A6C34878D82A}">
                    <a16:rowId xmlns:a16="http://schemas.microsoft.com/office/drawing/2014/main" val="51748543"/>
                  </a:ext>
                </a:extLst>
              </a:tr>
            </a:tbl>
          </a:graphicData>
        </a:graphic>
      </p:graphicFrame>
      <p:graphicFrame>
        <p:nvGraphicFramePr>
          <p:cNvPr id="14" name="Table 13"/>
          <p:cNvGraphicFramePr>
            <a:graphicFrameLocks noGrp="1"/>
          </p:cNvGraphicFramePr>
          <p:nvPr>
            <p:extLst/>
          </p:nvPr>
        </p:nvGraphicFramePr>
        <p:xfrm>
          <a:off x="6425702" y="4288562"/>
          <a:ext cx="5308159" cy="2001520"/>
        </p:xfrm>
        <a:graphic>
          <a:graphicData uri="http://schemas.openxmlformats.org/drawingml/2006/table">
            <a:tbl>
              <a:tblPr firstRow="1" bandRow="1">
                <a:tableStyleId>{5C22544A-7EE6-4342-B048-85BDC9FD1C3A}</a:tableStyleId>
              </a:tblPr>
              <a:tblGrid>
                <a:gridCol w="1770465">
                  <a:extLst>
                    <a:ext uri="{9D8B030D-6E8A-4147-A177-3AD203B41FA5}">
                      <a16:colId xmlns:a16="http://schemas.microsoft.com/office/drawing/2014/main" val="1085161425"/>
                    </a:ext>
                  </a:extLst>
                </a:gridCol>
                <a:gridCol w="817880">
                  <a:extLst>
                    <a:ext uri="{9D8B030D-6E8A-4147-A177-3AD203B41FA5}">
                      <a16:colId xmlns:a16="http://schemas.microsoft.com/office/drawing/2014/main" val="453184348"/>
                    </a:ext>
                  </a:extLst>
                </a:gridCol>
                <a:gridCol w="1160780">
                  <a:extLst>
                    <a:ext uri="{9D8B030D-6E8A-4147-A177-3AD203B41FA5}">
                      <a16:colId xmlns:a16="http://schemas.microsoft.com/office/drawing/2014/main" val="2928143155"/>
                    </a:ext>
                  </a:extLst>
                </a:gridCol>
                <a:gridCol w="1559034">
                  <a:extLst>
                    <a:ext uri="{9D8B030D-6E8A-4147-A177-3AD203B41FA5}">
                      <a16:colId xmlns:a16="http://schemas.microsoft.com/office/drawing/2014/main" val="4110988026"/>
                    </a:ext>
                  </a:extLst>
                </a:gridCol>
              </a:tblGrid>
              <a:tr h="370840">
                <a:tc>
                  <a:txBody>
                    <a:bodyPr/>
                    <a:lstStyle/>
                    <a:p>
                      <a:pPr algn="ctr"/>
                      <a:r>
                        <a:rPr lang="zh-TW" altLang="en-US" dirty="0" smtClean="0">
                          <a:latin typeface="Times New Roman" panose="02020603050405020304" pitchFamily="18" charset="0"/>
                          <a:cs typeface="Times New Roman" panose="02020603050405020304" pitchFamily="18" charset="0"/>
                        </a:rPr>
                        <a:t>項目</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zh-TW" altLang="en-US" dirty="0" smtClean="0">
                          <a:latin typeface="Times New Roman" panose="02020603050405020304" pitchFamily="18" charset="0"/>
                          <a:cs typeface="Times New Roman" panose="02020603050405020304" pitchFamily="18" charset="0"/>
                        </a:rPr>
                        <a:t>金額</a:t>
                      </a:r>
                      <a:endParaRPr lang="en-US" altLang="zh-TW"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目標對象</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小計</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6715940"/>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單品營收</a:t>
                      </a: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$3,500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177</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$619,500</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95324173"/>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單品營業成本</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$1,800</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177</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$318,600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81022228"/>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行銷費</a:t>
                      </a:r>
                      <a:r>
                        <a:rPr lang="zh-TW" altLang="en-US" dirty="0" smtClean="0">
                          <a:latin typeface="Times New Roman" panose="02020603050405020304" pitchFamily="18" charset="0"/>
                          <a:cs typeface="Times New Roman" panose="02020603050405020304" pitchFamily="18" charset="0"/>
                        </a:rPr>
                        <a:t>用</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$300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211</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$63,300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81874300"/>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總計</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2800" b="1" kern="1200" dirty="0" smtClean="0">
                          <a:solidFill>
                            <a:srgbClr val="3333FF"/>
                          </a:solidFill>
                          <a:latin typeface="Times New Roman" panose="02020603050405020304" pitchFamily="18" charset="0"/>
                          <a:ea typeface="+mj-ea"/>
                          <a:cs typeface="Times New Roman" pitchFamily="18" charset="0"/>
                        </a:rPr>
                        <a:t>$</a:t>
                      </a:r>
                      <a:r>
                        <a:rPr lang="en-US" altLang="zh-TW" sz="2800" b="1" kern="1200" dirty="0" smtClean="0">
                          <a:solidFill>
                            <a:srgbClr val="3333FF"/>
                          </a:solidFill>
                          <a:latin typeface="Times New Roman" panose="02020603050405020304" pitchFamily="18" charset="0"/>
                          <a:ea typeface="+mj-ea"/>
                          <a:cs typeface="Times New Roman" pitchFamily="18" charset="0"/>
                        </a:rPr>
                        <a:t>237,600</a:t>
                      </a:r>
                      <a:endParaRPr lang="zh-TW" altLang="en-US" sz="2800" b="1" kern="1200" dirty="0">
                        <a:solidFill>
                          <a:srgbClr val="3333FF"/>
                        </a:solidFill>
                        <a:latin typeface="Times New Roman" panose="02020603050405020304" pitchFamily="18" charset="0"/>
                        <a:ea typeface="+mj-ea"/>
                        <a:cs typeface="Times New Roman" pitchFamily="18" charset="0"/>
                      </a:endParaRPr>
                    </a:p>
                  </a:txBody>
                  <a:tcPr anchor="ctr"/>
                </a:tc>
                <a:extLst>
                  <a:ext uri="{0D108BD9-81ED-4DB2-BD59-A6C34878D82A}">
                    <a16:rowId xmlns:a16="http://schemas.microsoft.com/office/drawing/2014/main" val="51748543"/>
                  </a:ext>
                </a:extLst>
              </a:tr>
            </a:tbl>
          </a:graphicData>
        </a:graphic>
      </p:graphicFrame>
      <p:sp>
        <p:nvSpPr>
          <p:cNvPr id="17" name="TextBox 16"/>
          <p:cNvSpPr txBox="1"/>
          <p:nvPr/>
        </p:nvSpPr>
        <p:spPr>
          <a:xfrm>
            <a:off x="6425704" y="3867188"/>
            <a:ext cx="2060570" cy="400110"/>
          </a:xfrm>
          <a:prstGeom prst="rect">
            <a:avLst/>
          </a:prstGeom>
          <a:noFill/>
        </p:spPr>
        <p:txBody>
          <a:bodyPr wrap="square" rtlCol="0">
            <a:spAutoFit/>
          </a:bodyPr>
          <a:lstStyle/>
          <a:p>
            <a:r>
              <a:rPr lang="zh-TW" altLang="en-US" sz="2000" dirty="0" smtClean="0">
                <a:latin typeface="Times New Roman" panose="02020603050405020304" pitchFamily="18" charset="0"/>
                <a:ea typeface="+mj-ea"/>
                <a:cs typeface="Times New Roman" panose="02020603050405020304" pitchFamily="18" charset="0"/>
              </a:rPr>
              <a:t>向</a:t>
            </a:r>
            <a:r>
              <a:rPr lang="zh-TW" altLang="en-US" sz="2000" dirty="0">
                <a:solidFill>
                  <a:srgbClr val="FF0000"/>
                </a:solidFill>
                <a:latin typeface="Times New Roman" panose="02020603050405020304" pitchFamily="18" charset="0"/>
                <a:ea typeface="+mj-ea"/>
                <a:cs typeface="Times New Roman" panose="02020603050405020304" pitchFamily="18" charset="0"/>
              </a:rPr>
              <a:t>目</a:t>
            </a:r>
            <a:r>
              <a:rPr lang="zh-TW" altLang="en-US" sz="2000" dirty="0" smtClean="0">
                <a:solidFill>
                  <a:srgbClr val="FF0000"/>
                </a:solidFill>
                <a:latin typeface="Times New Roman" panose="02020603050405020304" pitchFamily="18" charset="0"/>
                <a:ea typeface="+mj-ea"/>
                <a:cs typeface="Times New Roman" panose="02020603050405020304" pitchFamily="18" charset="0"/>
              </a:rPr>
              <a:t>標群</a:t>
            </a:r>
            <a:r>
              <a:rPr lang="zh-TW" altLang="en-US" sz="2000" dirty="0">
                <a:solidFill>
                  <a:srgbClr val="FF0000"/>
                </a:solidFill>
                <a:latin typeface="Times New Roman" panose="02020603050405020304" pitchFamily="18" charset="0"/>
                <a:ea typeface="+mj-ea"/>
                <a:cs typeface="Times New Roman" panose="02020603050405020304" pitchFamily="18" charset="0"/>
              </a:rPr>
              <a:t>眾</a:t>
            </a:r>
            <a:r>
              <a:rPr lang="zh-TW" altLang="en-US" sz="2000" dirty="0" smtClean="0">
                <a:latin typeface="Times New Roman" panose="02020603050405020304" pitchFamily="18" charset="0"/>
                <a:ea typeface="+mj-ea"/>
                <a:cs typeface="Times New Roman" panose="02020603050405020304" pitchFamily="18" charset="0"/>
              </a:rPr>
              <a:t>銷售</a:t>
            </a:r>
            <a:endParaRPr lang="zh-TW" altLang="en-US" sz="20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505700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太棒</a:t>
            </a:r>
            <a:r>
              <a:rPr lang="zh-TW" altLang="en-US" b="1" dirty="0">
                <a:solidFill>
                  <a:srgbClr val="4271FD"/>
                </a:solidFill>
              </a:rPr>
              <a:t>了</a:t>
            </a:r>
            <a:r>
              <a:rPr lang="en-US" altLang="zh-TW" b="1" dirty="0" smtClean="0">
                <a:solidFill>
                  <a:srgbClr val="4271FD"/>
                </a:solidFill>
              </a:rPr>
              <a:t>!</a:t>
            </a:r>
            <a:r>
              <a:rPr lang="zh-TW" altLang="en-US" b="1" dirty="0" smtClean="0">
                <a:solidFill>
                  <a:srgbClr val="4271FD"/>
                </a:solidFill>
              </a:rPr>
              <a:t> </a:t>
            </a:r>
            <a:r>
              <a:rPr lang="zh-TW" altLang="en-US" b="1" dirty="0" smtClean="0">
                <a:solidFill>
                  <a:srgbClr val="4271FD"/>
                </a:solidFill>
              </a:rPr>
              <a:t>淨</a:t>
            </a:r>
            <a:r>
              <a:rPr lang="zh-TW" altLang="en-US" b="1" dirty="0">
                <a:solidFill>
                  <a:srgbClr val="4271FD"/>
                </a:solidFill>
              </a:rPr>
              <a:t>利</a:t>
            </a:r>
            <a:r>
              <a:rPr lang="zh-TW" altLang="en-US" b="1" dirty="0" smtClean="0">
                <a:solidFill>
                  <a:srgbClr val="4271FD"/>
                </a:solidFill>
              </a:rPr>
              <a:t>比我人工目標市場法還要增</a:t>
            </a:r>
            <a:r>
              <a:rPr lang="zh-TW" altLang="en-US" b="1" dirty="0" smtClean="0">
                <a:solidFill>
                  <a:srgbClr val="4271FD"/>
                </a:solidFill>
              </a:rPr>
              <a:t>加</a:t>
            </a:r>
            <a:r>
              <a:rPr lang="zh-TW" altLang="en-US" b="1" dirty="0" smtClean="0">
                <a:solidFill>
                  <a:srgbClr val="4271FD"/>
                </a:solidFill>
              </a:rPr>
              <a:t>了</a:t>
            </a:r>
            <a:r>
              <a:rPr lang="en-US" altLang="zh-TW" b="1" dirty="0" smtClean="0">
                <a:solidFill>
                  <a:srgbClr val="4271FD"/>
                </a:solidFill>
              </a:rPr>
              <a:t>1.3</a:t>
            </a:r>
            <a:r>
              <a:rPr lang="zh-TW" altLang="en-US" b="1" dirty="0" smtClean="0">
                <a:solidFill>
                  <a:srgbClr val="4271FD"/>
                </a:solidFill>
              </a:rPr>
              <a:t>倍</a:t>
            </a:r>
            <a:r>
              <a:rPr lang="en-US" altLang="zh-TW" b="1" dirty="0" smtClean="0">
                <a:solidFill>
                  <a:srgbClr val="4271FD"/>
                </a:solidFill>
              </a:rPr>
              <a:t>!</a:t>
            </a:r>
            <a:r>
              <a:rPr lang="zh-TW" altLang="en-US" b="1" dirty="0" smtClean="0">
                <a:solidFill>
                  <a:srgbClr val="4271FD"/>
                </a:solidFill>
              </a:rPr>
              <a:t> </a:t>
            </a:r>
            <a:r>
              <a:rPr lang="en-US" altLang="zh-TW" b="1" dirty="0" smtClean="0">
                <a:solidFill>
                  <a:srgbClr val="4271FD"/>
                </a:solidFill>
              </a:rPr>
              <a:t/>
            </a:r>
            <a:br>
              <a:rPr lang="en-US" altLang="zh-TW" b="1" dirty="0" smtClean="0">
                <a:solidFill>
                  <a:srgbClr val="4271FD"/>
                </a:solidFill>
              </a:rPr>
            </a:b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34</a:t>
            </a:fld>
            <a:endParaRPr lang="en-US" dirty="0"/>
          </a:p>
        </p:txBody>
      </p:sp>
    </p:spTree>
    <p:extLst>
      <p:ext uri="{BB962C8B-B14F-4D97-AF65-F5344CB8AC3E}">
        <p14:creationId xmlns:p14="http://schemas.microsoft.com/office/powerpoint/2010/main" val="19188924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515601"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a:solidFill>
                  <a:srgbClr val="4271FD"/>
                </a:solidFill>
              </a:rPr>
              <a:t>ㄜ</a:t>
            </a:r>
            <a:r>
              <a:rPr lang="en-US" altLang="zh-TW" b="1" dirty="0">
                <a:solidFill>
                  <a:srgbClr val="4271FD"/>
                </a:solidFill>
              </a:rPr>
              <a:t>…</a:t>
            </a:r>
            <a:r>
              <a:rPr lang="zh-TW" altLang="en-US" b="1" dirty="0">
                <a:solidFill>
                  <a:srgbClr val="4271FD"/>
                </a:solidFill>
              </a:rPr>
              <a:t> 另外</a:t>
            </a:r>
            <a:r>
              <a:rPr lang="en-US" altLang="zh-TW" b="1" dirty="0">
                <a:solidFill>
                  <a:srgbClr val="4271FD"/>
                </a:solidFill>
              </a:rPr>
              <a:t>…</a:t>
            </a:r>
            <a:r>
              <a:rPr lang="zh-TW" altLang="en-US" b="1" dirty="0">
                <a:solidFill>
                  <a:srgbClr val="4271FD"/>
                </a:solidFill>
              </a:rPr>
              <a:t> 那是不是可以幫我節</a:t>
            </a:r>
            <a:r>
              <a:rPr lang="zh-TW" altLang="en-US" b="1" dirty="0" smtClean="0">
                <a:solidFill>
                  <a:srgbClr val="4271FD"/>
                </a:solidFill>
              </a:rPr>
              <a:t>省</a:t>
            </a:r>
            <a:r>
              <a:rPr lang="zh-TW" altLang="en-US" b="1" dirty="0">
                <a:solidFill>
                  <a:srgbClr val="4271FD"/>
                </a:solidFill>
              </a:rPr>
              <a:t>公司</a:t>
            </a:r>
            <a:r>
              <a:rPr lang="zh-TW" altLang="en-US" b="1" dirty="0" smtClean="0">
                <a:solidFill>
                  <a:srgbClr val="4271FD"/>
                </a:solidFill>
              </a:rPr>
              <a:t>的</a:t>
            </a:r>
            <a:r>
              <a:rPr lang="en-US" altLang="zh-TW" b="1" dirty="0">
                <a:solidFill>
                  <a:srgbClr val="4271FD"/>
                </a:solidFill>
              </a:rPr>
              <a:t>【</a:t>
            </a:r>
            <a:r>
              <a:rPr lang="zh-TW" altLang="en-US" b="1" dirty="0">
                <a:solidFill>
                  <a:srgbClr val="4271FD"/>
                </a:solidFill>
              </a:rPr>
              <a:t>人力成本</a:t>
            </a:r>
            <a:r>
              <a:rPr lang="en-US" altLang="zh-TW" b="1" dirty="0" smtClean="0">
                <a:solidFill>
                  <a:srgbClr val="4271FD"/>
                </a:solidFill>
              </a:rPr>
              <a:t>?!】</a:t>
            </a:r>
            <a:r>
              <a:rPr lang="en-US" altLang="zh-TW" b="1" dirty="0" smtClean="0">
                <a:solidFill>
                  <a:srgbClr val="4271FD"/>
                </a:solidFill>
              </a:rPr>
              <a:t/>
            </a:r>
            <a:br>
              <a:rPr lang="en-US" altLang="zh-TW" b="1" dirty="0" smtClean="0">
                <a:solidFill>
                  <a:srgbClr val="4271FD"/>
                </a:solidFill>
              </a:rPr>
            </a:b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35</a:t>
            </a:fld>
            <a:endParaRPr lang="en-US" dirty="0"/>
          </a:p>
        </p:txBody>
      </p:sp>
    </p:spTree>
    <p:extLst>
      <p:ext uri="{BB962C8B-B14F-4D97-AF65-F5344CB8AC3E}">
        <p14:creationId xmlns:p14="http://schemas.microsoft.com/office/powerpoint/2010/main" val="745450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產品目標</a:t>
            </a:r>
            <a:r>
              <a:rPr lang="zh-TW" altLang="en-US" dirty="0" smtClean="0"/>
              <a:t>市場</a:t>
            </a:r>
            <a:endParaRPr lang="zh-TW" altLang="en-US" dirty="0"/>
          </a:p>
        </p:txBody>
      </p:sp>
      <p:sp>
        <p:nvSpPr>
          <p:cNvPr id="4" name="Slide Number Placeholder 3"/>
          <p:cNvSpPr>
            <a:spLocks noGrp="1"/>
          </p:cNvSpPr>
          <p:nvPr>
            <p:ph type="sldNum" sz="quarter" idx="12"/>
          </p:nvPr>
        </p:nvSpPr>
        <p:spPr/>
        <p:txBody>
          <a:bodyPr/>
          <a:lstStyle/>
          <a:p>
            <a:fld id="{56EEABBF-4516-4B58-873B-84AEC17C4251}" type="slidenum">
              <a:rPr lang="zh-TW" altLang="zh-TW" smtClean="0">
                <a:ea typeface="+mj-ea"/>
              </a:rPr>
              <a:pPr/>
              <a:t>36</a:t>
            </a:fld>
            <a:endParaRPr lang="en-US" altLang="zh-TW">
              <a:ea typeface="+mj-ea"/>
            </a:endParaRPr>
          </a:p>
        </p:txBody>
      </p:sp>
      <p:sp>
        <p:nvSpPr>
          <p:cNvPr id="7" name="TextBox 6"/>
          <p:cNvSpPr txBox="1"/>
          <p:nvPr/>
        </p:nvSpPr>
        <p:spPr>
          <a:xfrm>
            <a:off x="488516" y="3867188"/>
            <a:ext cx="3378932" cy="400110"/>
          </a:xfrm>
          <a:prstGeom prst="rect">
            <a:avLst/>
          </a:prstGeom>
          <a:noFill/>
        </p:spPr>
        <p:txBody>
          <a:bodyPr wrap="square" rtlCol="0">
            <a:spAutoFit/>
          </a:bodyPr>
          <a:lstStyle/>
          <a:p>
            <a:r>
              <a:rPr lang="zh-TW" altLang="en-US" sz="2000" dirty="0" smtClean="0">
                <a:latin typeface="Times New Roman" panose="02020603050405020304" pitchFamily="18" charset="0"/>
                <a:ea typeface="+mj-ea"/>
                <a:cs typeface="Times New Roman" panose="02020603050405020304" pitchFamily="18" charset="0"/>
              </a:rPr>
              <a:t>現</a:t>
            </a:r>
            <a:r>
              <a:rPr lang="zh-TW" altLang="en-US" sz="2000" dirty="0">
                <a:latin typeface="Times New Roman" panose="02020603050405020304" pitchFamily="18" charset="0"/>
                <a:ea typeface="+mj-ea"/>
                <a:cs typeface="Times New Roman" panose="02020603050405020304" pitchFamily="18" charset="0"/>
              </a:rPr>
              <a:t>有</a:t>
            </a:r>
            <a:r>
              <a:rPr lang="zh-TW" altLang="en-US" sz="2000" dirty="0" smtClean="0">
                <a:latin typeface="Times New Roman" panose="02020603050405020304" pitchFamily="18" charset="0"/>
                <a:ea typeface="+mj-ea"/>
                <a:cs typeface="Times New Roman" panose="02020603050405020304" pitchFamily="18" charset="0"/>
              </a:rPr>
              <a:t>銷售方法</a:t>
            </a:r>
            <a:endParaRPr lang="zh-TW" altLang="en-US" sz="2000" dirty="0">
              <a:latin typeface="Times New Roman" panose="02020603050405020304" pitchFamily="18" charset="0"/>
              <a:ea typeface="+mj-ea"/>
              <a:cs typeface="Times New Roman" panose="02020603050405020304" pitchFamily="18" charset="0"/>
            </a:endParaRPr>
          </a:p>
        </p:txBody>
      </p:sp>
      <p:sp>
        <p:nvSpPr>
          <p:cNvPr id="16" name="TextBox 15"/>
          <p:cNvSpPr txBox="1"/>
          <p:nvPr/>
        </p:nvSpPr>
        <p:spPr>
          <a:xfrm>
            <a:off x="7327229" y="2097473"/>
            <a:ext cx="4969043" cy="4708981"/>
          </a:xfrm>
          <a:prstGeom prst="rect">
            <a:avLst/>
          </a:prstGeom>
          <a:noFill/>
        </p:spPr>
        <p:txBody>
          <a:bodyPr wrap="square" rtlCol="0">
            <a:spAutoFit/>
          </a:bodyPr>
          <a:lstStyle/>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機器學習</a:t>
            </a:r>
            <a:r>
              <a:rPr lang="zh-TW" altLang="en-US" sz="1600" dirty="0">
                <a:latin typeface="Times New Roman" panose="02020603050405020304" pitchFamily="18" charset="0"/>
                <a:ea typeface="+mj-ea"/>
                <a:cs typeface="Times New Roman" panose="02020603050405020304" pitchFamily="18" charset="0"/>
              </a:rPr>
              <a:t>行銷模型</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」做目標市場比全體行銷</a:t>
            </a:r>
            <a:endPar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endParaRPr>
          </a:p>
          <a:p>
            <a:endPar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endParaRPr>
          </a:p>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一秒賺 （</a:t>
            </a:r>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237600/5/24/60/ 60</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 * </a:t>
            </a:r>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1000</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 </a:t>
            </a:r>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 </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550</a:t>
            </a:r>
            <a:r>
              <a:rPr lang="zh-TW" altLang="en-US" sz="3200" b="1" dirty="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元</a:t>
            </a:r>
            <a:r>
              <a:rPr lang="zh-TW" altLang="en-US" sz="1200" b="1" dirty="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淨利</a:t>
            </a:r>
            <a:endParaRPr lang="en-US" altLang="zh-TW" sz="1200" b="1" dirty="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endParaRPr>
          </a:p>
          <a:p>
            <a:endPar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endParaRPr>
          </a:p>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傳統方法</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一</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週機會成本就是</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320,505</a:t>
            </a:r>
            <a:r>
              <a:rPr lang="zh-TW" altLang="en-US"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元</a:t>
            </a:r>
            <a:endPar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endParaRPr>
          </a:p>
          <a:p>
            <a:endPar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endParaRPr>
          </a:p>
          <a:p>
            <a:r>
              <a:rPr lang="en-US" altLang="zh-TW"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一週可以節省</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21,000</a:t>
            </a:r>
            <a:r>
              <a:rPr lang="zh-TW" altLang="en-US" sz="32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元</a:t>
            </a:r>
            <a:r>
              <a:rPr lang="zh-TW" altLang="en-US"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且淨利可從原本的</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177,022</a:t>
            </a:r>
            <a:r>
              <a:rPr lang="zh-TW" altLang="en-US" sz="3200" b="1" dirty="0" smtClean="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元</a:t>
            </a:r>
            <a:endParaRPr lang="en-US" altLang="zh-TW" sz="3200" b="1" dirty="0" smtClean="0">
              <a:solidFill>
                <a:srgbClr val="3333FF"/>
              </a:solidFill>
              <a:latin typeface="Times New Roman" panose="02020603050405020304" pitchFamily="18" charset="0"/>
              <a:cs typeface="Times New Roman" panose="02020603050405020304" pitchFamily="18" charset="0"/>
              <a:sym typeface="Wingdings" panose="05000000000000000000" pitchFamily="2" charset="2"/>
            </a:endParaRPr>
          </a:p>
          <a:p>
            <a:r>
              <a:rPr lang="zh-TW" altLang="en-US" sz="1600" dirty="0" smtClean="0">
                <a:latin typeface="Times New Roman" panose="02020603050405020304" pitchFamily="18" charset="0"/>
                <a:ea typeface="+mj-ea"/>
                <a:cs typeface="Times New Roman" panose="02020603050405020304" pitchFamily="18" charset="0"/>
                <a:sym typeface="Wingdings" panose="05000000000000000000" pitchFamily="2" charset="2"/>
              </a:rPr>
              <a:t>跳到</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237,600</a:t>
            </a:r>
            <a:r>
              <a:rPr lang="zh-TW" altLang="en-US" sz="3200" b="1" dirty="0" smtClean="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元</a:t>
            </a:r>
            <a:r>
              <a:rPr lang="zh-TW" altLang="en-US" sz="32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淨利</a:t>
            </a:r>
            <a:endParaRPr lang="en-US" altLang="zh-TW" sz="3200" b="1" dirty="0" smtClean="0">
              <a:solidFill>
                <a:srgbClr val="3333FF"/>
              </a:solidFill>
              <a:latin typeface="Times New Roman" panose="02020603050405020304" pitchFamily="18" charset="0"/>
              <a:cs typeface="Times New Roman" panose="02020603050405020304" pitchFamily="18" charset="0"/>
              <a:sym typeface="Wingdings" panose="05000000000000000000" pitchFamily="2" charset="2"/>
            </a:endParaRPr>
          </a:p>
          <a:p>
            <a:r>
              <a:rPr lang="en-US" altLang="zh-TW" sz="1600" dirty="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一個月增加</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242,312</a:t>
            </a:r>
            <a:r>
              <a:rPr lang="zh-TW" altLang="en-US" sz="3200" b="1" dirty="0" smtClean="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元</a:t>
            </a:r>
            <a:r>
              <a:rPr lang="zh-TW" altLang="en-US" sz="32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淨利</a:t>
            </a:r>
            <a:endParaRPr lang="en-US" altLang="zh-TW" sz="3200" b="1" dirty="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endParaRPr>
          </a:p>
          <a:p>
            <a:r>
              <a:rPr lang="en-US" altLang="zh-TW" sz="1600" dirty="0">
                <a:latin typeface="Times New Roman" panose="02020603050405020304" pitchFamily="18" charset="0"/>
                <a:ea typeface="+mj-ea"/>
                <a:cs typeface="Times New Roman" panose="02020603050405020304" pitchFamily="18" charset="0"/>
                <a:sym typeface="Wingdings" panose="05000000000000000000" pitchFamily="2" charset="2"/>
              </a:rPr>
              <a:t></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一</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年</a:t>
            </a:r>
            <a:r>
              <a:rPr lang="zh-TW" altLang="en-US" sz="1600" dirty="0">
                <a:latin typeface="Times New Roman" panose="02020603050405020304" pitchFamily="18" charset="0"/>
                <a:ea typeface="+mj-ea"/>
                <a:cs typeface="Times New Roman" panose="02020603050405020304" pitchFamily="18" charset="0"/>
                <a:sym typeface="Wingdings" panose="05000000000000000000" pitchFamily="2" charset="2"/>
              </a:rPr>
              <a:t>增加</a:t>
            </a:r>
            <a:r>
              <a:rPr lang="en-US" altLang="zh-TW" sz="3200" b="1" dirty="0" smtClean="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rPr>
              <a:t>2,907,744</a:t>
            </a:r>
            <a:r>
              <a:rPr lang="zh-TW" altLang="en-US" sz="3200" b="1" dirty="0" smtClean="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元</a:t>
            </a:r>
            <a:r>
              <a:rPr lang="zh-TW" altLang="en-US" sz="3200" b="1" dirty="0">
                <a:solidFill>
                  <a:srgbClr val="3333FF"/>
                </a:solidFill>
                <a:latin typeface="Times New Roman" panose="02020603050405020304" pitchFamily="18" charset="0"/>
                <a:cs typeface="Times New Roman" panose="02020603050405020304" pitchFamily="18" charset="0"/>
                <a:sym typeface="Wingdings" panose="05000000000000000000" pitchFamily="2" charset="2"/>
              </a:rPr>
              <a:t>淨利</a:t>
            </a:r>
            <a:endParaRPr lang="en-US" altLang="zh-TW" sz="3200" b="1" dirty="0">
              <a:solidFill>
                <a:srgbClr val="3333FF"/>
              </a:solidFill>
              <a:latin typeface="Times New Roman" panose="02020603050405020304" pitchFamily="18" charset="0"/>
              <a:ea typeface="+mj-ea"/>
              <a:cs typeface="Times New Roman" panose="02020603050405020304" pitchFamily="18" charset="0"/>
              <a:sym typeface="Wingdings" panose="05000000000000000000" pitchFamily="2" charset="2"/>
            </a:endParaRPr>
          </a:p>
        </p:txBody>
      </p:sp>
      <p:graphicFrame>
        <p:nvGraphicFramePr>
          <p:cNvPr id="6" name="Table 5"/>
          <p:cNvGraphicFramePr>
            <a:graphicFrameLocks noGrp="1"/>
          </p:cNvGraphicFramePr>
          <p:nvPr>
            <p:extLst>
              <p:ext uri="{D42A27DB-BD31-4B8C-83A1-F6EECF244321}">
                <p14:modId xmlns:p14="http://schemas.microsoft.com/office/powerpoint/2010/main" val="54007802"/>
              </p:ext>
            </p:extLst>
          </p:nvPr>
        </p:nvGraphicFramePr>
        <p:xfrm>
          <a:off x="488511" y="4288562"/>
          <a:ext cx="6862783" cy="2273996"/>
        </p:xfrm>
        <a:graphic>
          <a:graphicData uri="http://schemas.openxmlformats.org/drawingml/2006/table">
            <a:tbl>
              <a:tblPr firstRow="1" bandRow="1">
                <a:tableStyleId>{5C22544A-7EE6-4342-B048-85BDC9FD1C3A}</a:tableStyleId>
              </a:tblPr>
              <a:tblGrid>
                <a:gridCol w="2226763">
                  <a:extLst>
                    <a:ext uri="{9D8B030D-6E8A-4147-A177-3AD203B41FA5}">
                      <a16:colId xmlns:a16="http://schemas.microsoft.com/office/drawing/2014/main" val="1085161425"/>
                    </a:ext>
                  </a:extLst>
                </a:gridCol>
                <a:gridCol w="1200443">
                  <a:extLst>
                    <a:ext uri="{9D8B030D-6E8A-4147-A177-3AD203B41FA5}">
                      <a16:colId xmlns:a16="http://schemas.microsoft.com/office/drawing/2014/main" val="453184348"/>
                    </a:ext>
                  </a:extLst>
                </a:gridCol>
                <a:gridCol w="1474738">
                  <a:extLst>
                    <a:ext uri="{9D8B030D-6E8A-4147-A177-3AD203B41FA5}">
                      <a16:colId xmlns:a16="http://schemas.microsoft.com/office/drawing/2014/main" val="2928143155"/>
                    </a:ext>
                  </a:extLst>
                </a:gridCol>
                <a:gridCol w="1960839">
                  <a:extLst>
                    <a:ext uri="{9D8B030D-6E8A-4147-A177-3AD203B41FA5}">
                      <a16:colId xmlns:a16="http://schemas.microsoft.com/office/drawing/2014/main" val="4110988026"/>
                    </a:ext>
                  </a:extLst>
                </a:gridCol>
              </a:tblGrid>
              <a:tr h="370840">
                <a:tc>
                  <a:txBody>
                    <a:bodyPr/>
                    <a:lstStyle/>
                    <a:p>
                      <a:pPr algn="ctr"/>
                      <a:r>
                        <a:rPr lang="zh-TW" altLang="en-US" dirty="0" smtClean="0">
                          <a:latin typeface="Times New Roman" panose="02020603050405020304" pitchFamily="18" charset="0"/>
                          <a:cs typeface="Times New Roman" panose="02020603050405020304" pitchFamily="18" charset="0"/>
                        </a:rPr>
                        <a:t>項目</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zh-TW" altLang="en-US" dirty="0" smtClean="0">
                          <a:latin typeface="Times New Roman" panose="02020603050405020304" pitchFamily="18" charset="0"/>
                          <a:cs typeface="Times New Roman" panose="02020603050405020304" pitchFamily="18" charset="0"/>
                        </a:rPr>
                        <a:t>時間</a:t>
                      </a:r>
                      <a:endParaRPr lang="en-US" altLang="zh-TW"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筆數</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成本小</a:t>
                      </a:r>
                      <a:r>
                        <a:rPr lang="zh-TW" altLang="en-US" dirty="0" smtClean="0">
                          <a:latin typeface="Times New Roman" panose="02020603050405020304" pitchFamily="18" charset="0"/>
                          <a:cs typeface="Times New Roman" panose="02020603050405020304" pitchFamily="18" charset="0"/>
                        </a:rPr>
                        <a:t>計</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6715940"/>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目標市場判斷時間</a:t>
                      </a: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a:t>
                      </a:r>
                      <a:r>
                        <a:rPr lang="zh-TW" altLang="en-US" dirty="0" smtClean="0">
                          <a:latin typeface="Times New Roman" panose="02020603050405020304" pitchFamily="18" charset="0"/>
                          <a:cs typeface="Times New Roman" panose="02020603050405020304" pitchFamily="18" charset="0"/>
                        </a:rPr>
                        <a:t>週</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2,000</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strike="sngStrike" dirty="0" smtClean="0">
                          <a:latin typeface="Times New Roman" panose="02020603050405020304" pitchFamily="18" charset="0"/>
                          <a:cs typeface="Times New Roman" panose="02020603050405020304" pitchFamily="18" charset="0"/>
                        </a:rPr>
                        <a:t>237,600</a:t>
                      </a:r>
                      <a:endParaRPr lang="zh-TW" altLang="en-US" strike="sngStrike" dirty="0" smtClean="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95324173"/>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專門的行銷的人員</a:t>
                      </a:r>
                      <a:endParaRPr lang="en-US" altLang="zh-TW" dirty="0" smtClean="0">
                        <a:latin typeface="Times New Roman" panose="02020603050405020304" pitchFamily="18" charset="0"/>
                        <a:cs typeface="Times New Roman" panose="02020603050405020304" pitchFamily="18" charset="0"/>
                      </a:endParaRPr>
                    </a:p>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（非銷售人員）</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a:t>
                      </a:r>
                      <a:r>
                        <a:rPr lang="zh-TW" altLang="en-US" dirty="0" smtClean="0">
                          <a:latin typeface="Times New Roman" panose="02020603050405020304" pitchFamily="18" charset="0"/>
                          <a:cs typeface="Times New Roman" panose="02020603050405020304" pitchFamily="18" charset="0"/>
                        </a:rPr>
                        <a:t>週</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3</a:t>
                      </a:r>
                      <a:r>
                        <a:rPr lang="zh-TW" altLang="en-US" dirty="0" smtClean="0">
                          <a:latin typeface="Times New Roman" panose="02020603050405020304" pitchFamily="18" charset="0"/>
                          <a:cs typeface="Times New Roman" panose="02020603050405020304" pitchFamily="18" charset="0"/>
                        </a:rPr>
                        <a:t>人 </a:t>
                      </a:r>
                      <a:r>
                        <a:rPr lang="en-US" altLang="zh-TW" dirty="0" smtClean="0">
                          <a:latin typeface="Times New Roman" panose="02020603050405020304" pitchFamily="18" charset="0"/>
                          <a:cs typeface="Times New Roman" panose="02020603050405020304" pitchFamily="18" charset="0"/>
                        </a:rPr>
                        <a:t>27,000</a:t>
                      </a:r>
                      <a:r>
                        <a:rPr lang="zh-TW" altLang="en-US" dirty="0" smtClean="0">
                          <a:latin typeface="Times New Roman" panose="02020603050405020304" pitchFamily="18" charset="0"/>
                          <a:cs typeface="Times New Roman" panose="02020603050405020304" pitchFamily="18" charset="0"/>
                        </a:rPr>
                        <a:t>元</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$71,000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81022228"/>
                  </a:ext>
                </a:extLst>
              </a:tr>
              <a:tr h="374076">
                <a:tc>
                  <a:txBody>
                    <a:bodyPr/>
                    <a:lstStyle/>
                    <a:p>
                      <a:pPr algn="ctr"/>
                      <a:r>
                        <a:rPr lang="zh-TW" altLang="en-US" dirty="0" smtClean="0">
                          <a:latin typeface="Times New Roman" panose="02020603050405020304" pitchFamily="18" charset="0"/>
                          <a:cs typeface="Times New Roman" panose="02020603050405020304" pitchFamily="18" charset="0"/>
                        </a:rPr>
                        <a:t>顧問人員</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a:t>
                      </a:r>
                      <a:r>
                        <a:rPr lang="zh-TW" altLang="en-US" dirty="0" smtClean="0">
                          <a:latin typeface="Times New Roman" panose="02020603050405020304" pitchFamily="18" charset="0"/>
                          <a:cs typeface="Times New Roman" panose="02020603050405020304" pitchFamily="18" charset="0"/>
                        </a:rPr>
                        <a:t>週</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11,905</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$11,905</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81874300"/>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總計</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2800" b="1" kern="1200" dirty="0" smtClean="0">
                          <a:solidFill>
                            <a:srgbClr val="3333FF"/>
                          </a:solidFill>
                          <a:latin typeface="Times New Roman" panose="02020603050405020304" pitchFamily="18" charset="0"/>
                          <a:ea typeface="+mj-ea"/>
                          <a:cs typeface="Times New Roman" pitchFamily="18" charset="0"/>
                        </a:rPr>
                        <a:t>$82,905</a:t>
                      </a:r>
                      <a:endParaRPr lang="zh-TW" altLang="en-US" sz="2800" b="1" kern="1200" dirty="0">
                        <a:solidFill>
                          <a:srgbClr val="3333FF"/>
                        </a:solidFill>
                        <a:latin typeface="Times New Roman" panose="02020603050405020304" pitchFamily="18" charset="0"/>
                        <a:ea typeface="+mj-ea"/>
                        <a:cs typeface="Times New Roman" pitchFamily="18" charset="0"/>
                      </a:endParaRPr>
                    </a:p>
                  </a:txBody>
                  <a:tcPr anchor="ctr"/>
                </a:tc>
                <a:extLst>
                  <a:ext uri="{0D108BD9-81ED-4DB2-BD59-A6C34878D82A}">
                    <a16:rowId xmlns:a16="http://schemas.microsoft.com/office/drawing/2014/main" val="5174854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02474306"/>
              </p:ext>
            </p:extLst>
          </p:nvPr>
        </p:nvGraphicFramePr>
        <p:xfrm>
          <a:off x="488512" y="2112062"/>
          <a:ext cx="6862782" cy="1630680"/>
        </p:xfrm>
        <a:graphic>
          <a:graphicData uri="http://schemas.openxmlformats.org/drawingml/2006/table">
            <a:tbl>
              <a:tblPr firstRow="1" bandRow="1">
                <a:tableStyleId>{5C22544A-7EE6-4342-B048-85BDC9FD1C3A}</a:tableStyleId>
              </a:tblPr>
              <a:tblGrid>
                <a:gridCol w="2206562">
                  <a:extLst>
                    <a:ext uri="{9D8B030D-6E8A-4147-A177-3AD203B41FA5}">
                      <a16:colId xmlns:a16="http://schemas.microsoft.com/office/drawing/2014/main" val="1085161425"/>
                    </a:ext>
                  </a:extLst>
                </a:gridCol>
                <a:gridCol w="1203158">
                  <a:extLst>
                    <a:ext uri="{9D8B030D-6E8A-4147-A177-3AD203B41FA5}">
                      <a16:colId xmlns:a16="http://schemas.microsoft.com/office/drawing/2014/main" val="453184348"/>
                    </a:ext>
                  </a:extLst>
                </a:gridCol>
                <a:gridCol w="1437427">
                  <a:extLst>
                    <a:ext uri="{9D8B030D-6E8A-4147-A177-3AD203B41FA5}">
                      <a16:colId xmlns:a16="http://schemas.microsoft.com/office/drawing/2014/main" val="2928143155"/>
                    </a:ext>
                  </a:extLst>
                </a:gridCol>
                <a:gridCol w="2015635">
                  <a:extLst>
                    <a:ext uri="{9D8B030D-6E8A-4147-A177-3AD203B41FA5}">
                      <a16:colId xmlns:a16="http://schemas.microsoft.com/office/drawing/2014/main" val="4110988026"/>
                    </a:ext>
                  </a:extLst>
                </a:gridCol>
              </a:tblGrid>
              <a:tr h="370840">
                <a:tc>
                  <a:txBody>
                    <a:bodyPr/>
                    <a:lstStyle/>
                    <a:p>
                      <a:pPr algn="ctr"/>
                      <a:r>
                        <a:rPr lang="zh-TW" altLang="en-US" dirty="0" smtClean="0">
                          <a:latin typeface="Times New Roman" panose="02020603050405020304" pitchFamily="18" charset="0"/>
                          <a:cs typeface="Times New Roman" panose="02020603050405020304" pitchFamily="18" charset="0"/>
                        </a:rPr>
                        <a:t>項目</a:t>
                      </a:r>
                      <a:endParaRPr lang="zh-TW" altLang="en-US" dirty="0">
                        <a:latin typeface="Times New Roman" panose="02020603050405020304" pitchFamily="18" charset="0"/>
                        <a:cs typeface="Times New Roman" panose="02020603050405020304" pitchFamily="18" charset="0"/>
                      </a:endParaRPr>
                    </a:p>
                  </a:txBody>
                  <a:tcPr/>
                </a:tc>
                <a:tc>
                  <a:txBody>
                    <a:bodyPr/>
                    <a:lstStyle/>
                    <a:p>
                      <a:pPr algn="ctr"/>
                      <a:r>
                        <a:rPr lang="zh-TW" altLang="en-US" dirty="0" smtClean="0">
                          <a:latin typeface="Times New Roman" panose="02020603050405020304" pitchFamily="18" charset="0"/>
                          <a:cs typeface="Times New Roman" panose="02020603050405020304" pitchFamily="18" charset="0"/>
                        </a:rPr>
                        <a:t>時間</a:t>
                      </a:r>
                      <a:endParaRPr lang="en-US" altLang="zh-TW"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筆數</a:t>
                      </a:r>
                      <a:endParaRPr lang="zh-TW"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成本小</a:t>
                      </a:r>
                      <a:r>
                        <a:rPr lang="zh-TW" altLang="en-US" dirty="0" smtClean="0">
                          <a:latin typeface="Times New Roman" panose="02020603050405020304" pitchFamily="18" charset="0"/>
                          <a:cs typeface="Times New Roman" panose="02020603050405020304" pitchFamily="18" charset="0"/>
                        </a:rPr>
                        <a:t>計</a:t>
                      </a:r>
                      <a:endParaRPr lang="zh-TW"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16715940"/>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目標市場判斷時間</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0.029</a:t>
                      </a:r>
                      <a:r>
                        <a:rPr lang="zh-TW" altLang="en-US" dirty="0" smtClean="0">
                          <a:latin typeface="Times New Roman" panose="02020603050405020304" pitchFamily="18" charset="0"/>
                          <a:cs typeface="Times New Roman" panose="02020603050405020304" pitchFamily="18" charset="0"/>
                        </a:rPr>
                        <a:t>（</a:t>
                      </a:r>
                      <a:r>
                        <a:rPr lang="en-US" altLang="zh-TW" dirty="0" smtClean="0">
                          <a:latin typeface="Times New Roman" panose="02020603050405020304" pitchFamily="18" charset="0"/>
                          <a:cs typeface="Times New Roman" panose="02020603050405020304" pitchFamily="18" charset="0"/>
                        </a:rPr>
                        <a:t>s</a:t>
                      </a:r>
                      <a:r>
                        <a:rPr lang="zh-TW" altLang="en-US"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2000</a:t>
                      </a:r>
                      <a:r>
                        <a:rPr lang="zh-TW" altLang="en-US" dirty="0" smtClean="0">
                          <a:latin typeface="Times New Roman" panose="02020603050405020304" pitchFamily="18" charset="0"/>
                          <a:cs typeface="Times New Roman" panose="02020603050405020304" pitchFamily="18" charset="0"/>
                        </a:rPr>
                        <a:t>則</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95324173"/>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cs typeface="Times New Roman" panose="02020603050405020304" pitchFamily="18" charset="0"/>
                        </a:rPr>
                        <a:t>建模設備與人員</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dirty="0" smtClean="0">
                          <a:latin typeface="Times New Roman" panose="02020603050405020304" pitchFamily="18" charset="0"/>
                          <a:cs typeface="Times New Roman" panose="02020603050405020304" pitchFamily="18" charset="0"/>
                        </a:rPr>
                        <a:t>1</a:t>
                      </a:r>
                      <a:r>
                        <a:rPr lang="zh-TW" altLang="en-US" dirty="0" smtClean="0">
                          <a:latin typeface="Times New Roman" panose="02020603050405020304" pitchFamily="18" charset="0"/>
                          <a:cs typeface="Times New Roman" panose="02020603050405020304" pitchFamily="18" charset="0"/>
                        </a:rPr>
                        <a:t>週</a:t>
                      </a:r>
                      <a:endParaRPr lang="zh-TW" altLang="en-US" dirty="0" smtClean="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1</a:t>
                      </a:r>
                      <a:r>
                        <a:rPr lang="zh-TW" altLang="en-US" dirty="0" smtClean="0">
                          <a:latin typeface="Times New Roman" panose="02020603050405020304" pitchFamily="18" charset="0"/>
                          <a:cs typeface="Times New Roman" panose="02020603050405020304" pitchFamily="18" charset="0"/>
                        </a:rPr>
                        <a:t>組</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zh-TW" altLang="en-US" dirty="0" smtClean="0">
                          <a:solidFill>
                            <a:srgbClr val="FF0000"/>
                          </a:solidFill>
                          <a:latin typeface="Times New Roman" panose="02020603050405020304" pitchFamily="18" charset="0"/>
                          <a:cs typeface="Times New Roman" panose="02020603050405020304" pitchFamily="18" charset="0"/>
                        </a:rPr>
                        <a:t>（</a:t>
                      </a:r>
                      <a:r>
                        <a:rPr lang="en-US" altLang="zh-TW" dirty="0" smtClean="0">
                          <a:solidFill>
                            <a:srgbClr val="FF0000"/>
                          </a:solidFill>
                          <a:latin typeface="Times New Roman" panose="02020603050405020304" pitchFamily="18" charset="0"/>
                          <a:cs typeface="Times New Roman" panose="02020603050405020304" pitchFamily="18" charset="0"/>
                        </a:rPr>
                        <a:t>50,000</a:t>
                      </a:r>
                      <a:r>
                        <a:rPr lang="zh-TW" altLang="en-US" dirty="0" smtClean="0">
                          <a:solidFill>
                            <a:srgbClr val="FF0000"/>
                          </a:solidFill>
                          <a:latin typeface="Times New Roman" panose="02020603050405020304" pitchFamily="18" charset="0"/>
                          <a:cs typeface="Times New Roman" panose="02020603050405020304" pitchFamily="18" charset="0"/>
                        </a:rPr>
                        <a:t>）</a:t>
                      </a:r>
                      <a:endParaRPr lang="zh-TW"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81022228"/>
                  </a:ext>
                </a:extLst>
              </a:tr>
              <a:tr h="370840">
                <a:tc>
                  <a:txBody>
                    <a:bodyPr/>
                    <a:lstStyle/>
                    <a:p>
                      <a:pPr algn="ctr"/>
                      <a:r>
                        <a:rPr lang="zh-TW" altLang="en-US" dirty="0" smtClean="0">
                          <a:latin typeface="Times New Roman" panose="02020603050405020304" pitchFamily="18" charset="0"/>
                          <a:cs typeface="Times New Roman" panose="02020603050405020304" pitchFamily="18" charset="0"/>
                        </a:rPr>
                        <a:t>總計</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TW" sz="2800" b="1" kern="1200" dirty="0" smtClean="0">
                          <a:solidFill>
                            <a:srgbClr val="3333FF"/>
                          </a:solidFill>
                          <a:latin typeface="Times New Roman" panose="02020603050405020304" pitchFamily="18" charset="0"/>
                          <a:ea typeface="+mj-ea"/>
                          <a:cs typeface="Times New Roman" pitchFamily="18" charset="0"/>
                        </a:rPr>
                        <a:t>50,000</a:t>
                      </a:r>
                      <a:endParaRPr lang="zh-TW" altLang="en-US" sz="2800" b="1" kern="1200" dirty="0">
                        <a:solidFill>
                          <a:srgbClr val="3333FF"/>
                        </a:solidFill>
                        <a:latin typeface="Times New Roman" panose="02020603050405020304" pitchFamily="18" charset="0"/>
                        <a:ea typeface="+mj-ea"/>
                        <a:cs typeface="Times New Roman" pitchFamily="18" charset="0"/>
                      </a:endParaRPr>
                    </a:p>
                  </a:txBody>
                  <a:tcPr anchor="ctr"/>
                </a:tc>
                <a:extLst>
                  <a:ext uri="{0D108BD9-81ED-4DB2-BD59-A6C34878D82A}">
                    <a16:rowId xmlns:a16="http://schemas.microsoft.com/office/drawing/2014/main" val="51748543"/>
                  </a:ext>
                </a:extLst>
              </a:tr>
            </a:tbl>
          </a:graphicData>
        </a:graphic>
      </p:graphicFrame>
      <p:sp>
        <p:nvSpPr>
          <p:cNvPr id="17" name="TextBox 16"/>
          <p:cNvSpPr txBox="1"/>
          <p:nvPr/>
        </p:nvSpPr>
        <p:spPr>
          <a:xfrm>
            <a:off x="488511" y="1690688"/>
            <a:ext cx="2060570" cy="400110"/>
          </a:xfrm>
          <a:prstGeom prst="rect">
            <a:avLst/>
          </a:prstGeom>
          <a:noFill/>
        </p:spPr>
        <p:txBody>
          <a:bodyPr wrap="square" rtlCol="0">
            <a:spAutoFit/>
          </a:bodyPr>
          <a:lstStyle/>
          <a:p>
            <a:r>
              <a:rPr lang="zh-TW" altLang="en-US" sz="2000" dirty="0" smtClean="0">
                <a:latin typeface="Times New Roman" panose="02020603050405020304" pitchFamily="18" charset="0"/>
                <a:ea typeface="+mj-ea"/>
                <a:cs typeface="Times New Roman" panose="02020603050405020304" pitchFamily="18" charset="0"/>
              </a:rPr>
              <a:t>向</a:t>
            </a:r>
            <a:r>
              <a:rPr lang="zh-TW" altLang="en-US" sz="2000" dirty="0">
                <a:solidFill>
                  <a:srgbClr val="FF0000"/>
                </a:solidFill>
                <a:latin typeface="Times New Roman" panose="02020603050405020304" pitchFamily="18" charset="0"/>
                <a:ea typeface="+mj-ea"/>
                <a:cs typeface="Times New Roman" panose="02020603050405020304" pitchFamily="18" charset="0"/>
              </a:rPr>
              <a:t>目</a:t>
            </a:r>
            <a:r>
              <a:rPr lang="zh-TW" altLang="en-US" sz="2000" dirty="0" smtClean="0">
                <a:solidFill>
                  <a:srgbClr val="FF0000"/>
                </a:solidFill>
                <a:latin typeface="Times New Roman" panose="02020603050405020304" pitchFamily="18" charset="0"/>
                <a:ea typeface="+mj-ea"/>
                <a:cs typeface="Times New Roman" panose="02020603050405020304" pitchFamily="18" charset="0"/>
              </a:rPr>
              <a:t>標群</a:t>
            </a:r>
            <a:r>
              <a:rPr lang="zh-TW" altLang="en-US" sz="2000" dirty="0">
                <a:solidFill>
                  <a:srgbClr val="FF0000"/>
                </a:solidFill>
                <a:latin typeface="Times New Roman" panose="02020603050405020304" pitchFamily="18" charset="0"/>
                <a:ea typeface="+mj-ea"/>
                <a:cs typeface="Times New Roman" panose="02020603050405020304" pitchFamily="18" charset="0"/>
              </a:rPr>
              <a:t>眾</a:t>
            </a:r>
            <a:r>
              <a:rPr lang="zh-TW" altLang="en-US" sz="2000" dirty="0" smtClean="0">
                <a:latin typeface="Times New Roman" panose="02020603050405020304" pitchFamily="18" charset="0"/>
                <a:ea typeface="+mj-ea"/>
                <a:cs typeface="Times New Roman" panose="02020603050405020304" pitchFamily="18" charset="0"/>
              </a:rPr>
              <a:t>銷售</a:t>
            </a:r>
            <a:endParaRPr lang="zh-TW" altLang="en-US" sz="20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530026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515601"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評估下來，系統穩定後，可將這群人轉移到其他部門協助其他工作，發揮更大的效益。</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37</a:t>
            </a:fld>
            <a:endParaRPr lang="en-US" dirty="0"/>
          </a:p>
        </p:txBody>
      </p:sp>
    </p:spTree>
    <p:extLst>
      <p:ext uri="{BB962C8B-B14F-4D97-AF65-F5344CB8AC3E}">
        <p14:creationId xmlns:p14="http://schemas.microsoft.com/office/powerpoint/2010/main" val="32578706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515601"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但我還是很在意到底是那些變數影響了我的淨利</a:t>
            </a:r>
            <a:r>
              <a:rPr lang="en-US" altLang="zh-TW" b="1" dirty="0" smtClean="0">
                <a:solidFill>
                  <a:srgbClr val="4271FD"/>
                </a:solidFill>
              </a:rPr>
              <a:t>?</a:t>
            </a:r>
            <a:r>
              <a:rPr lang="zh-TW" altLang="en-US" b="1" dirty="0" smtClean="0">
                <a:solidFill>
                  <a:srgbClr val="4271FD"/>
                </a:solidFill>
              </a:rPr>
              <a:t> </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知道後人類可以做甚麼</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38</a:t>
            </a:fld>
            <a:endParaRPr lang="en-US" dirty="0"/>
          </a:p>
        </p:txBody>
      </p:sp>
    </p:spTree>
    <p:extLst>
      <p:ext uri="{BB962C8B-B14F-4D97-AF65-F5344CB8AC3E}">
        <p14:creationId xmlns:p14="http://schemas.microsoft.com/office/powerpoint/2010/main" val="1994782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特徵變數</a:t>
            </a:r>
            <a:r>
              <a:rPr lang="en-US" altLang="zh-TW" dirty="0" smtClean="0"/>
              <a:t/>
            </a:r>
            <a:br>
              <a:rPr lang="en-US" altLang="zh-TW" dirty="0" smtClean="0"/>
            </a:br>
            <a:r>
              <a:rPr lang="zh-TW" altLang="en-US" sz="3600" dirty="0" smtClean="0"/>
              <a:t>年齡</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39</a:t>
            </a:fld>
            <a:endParaRPr lang="zh-TW" altLang="en-US"/>
          </a:p>
        </p:txBody>
      </p:sp>
      <p:pic>
        <p:nvPicPr>
          <p:cNvPr id="6" name="Picture 5"/>
          <p:cNvPicPr>
            <a:picLocks noChangeAspect="1"/>
          </p:cNvPicPr>
          <p:nvPr/>
        </p:nvPicPr>
        <p:blipFill>
          <a:blip r:embed="rId3"/>
          <a:stretch>
            <a:fillRect/>
          </a:stretch>
        </p:blipFill>
        <p:spPr>
          <a:xfrm>
            <a:off x="349605" y="1690688"/>
            <a:ext cx="5959824" cy="4809229"/>
          </a:xfrm>
          <a:prstGeom prst="rect">
            <a:avLst/>
          </a:prstGeom>
        </p:spPr>
      </p:pic>
      <p:pic>
        <p:nvPicPr>
          <p:cNvPr id="8" name="Picture 7"/>
          <p:cNvPicPr>
            <a:picLocks noChangeAspect="1"/>
          </p:cNvPicPr>
          <p:nvPr/>
        </p:nvPicPr>
        <p:blipFill>
          <a:blip r:embed="rId4"/>
          <a:stretch>
            <a:fillRect/>
          </a:stretch>
        </p:blipFill>
        <p:spPr>
          <a:xfrm>
            <a:off x="6404229" y="1958978"/>
            <a:ext cx="5627346" cy="4540939"/>
          </a:xfrm>
          <a:prstGeom prst="rect">
            <a:avLst/>
          </a:prstGeom>
        </p:spPr>
      </p:pic>
    </p:spTree>
    <p:extLst>
      <p:ext uri="{BB962C8B-B14F-4D97-AF65-F5344CB8AC3E}">
        <p14:creationId xmlns:p14="http://schemas.microsoft.com/office/powerpoint/2010/main" val="3315602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既然是要做目標市場行銷，</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能找</a:t>
            </a:r>
            <a:r>
              <a:rPr lang="zh-TW" altLang="en-US" b="1" dirty="0">
                <a:solidFill>
                  <a:srgbClr val="4271FD"/>
                </a:solidFill>
              </a:rPr>
              <a:t>到</a:t>
            </a:r>
            <a:r>
              <a:rPr lang="zh-TW" altLang="en-US" b="1" dirty="0" smtClean="0">
                <a:solidFill>
                  <a:srgbClr val="4271FD"/>
                </a:solidFill>
              </a:rPr>
              <a:t>有效率且快速的方式能進行</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4</a:t>
            </a:fld>
            <a:endParaRPr lang="en-US" dirty="0"/>
          </a:p>
        </p:txBody>
      </p:sp>
    </p:spTree>
    <p:extLst>
      <p:ext uri="{BB962C8B-B14F-4D97-AF65-F5344CB8AC3E}">
        <p14:creationId xmlns:p14="http://schemas.microsoft.com/office/powerpoint/2010/main" val="3179696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特徵變</a:t>
            </a:r>
            <a:r>
              <a:rPr lang="zh-TW" altLang="en-US" dirty="0" smtClean="0"/>
              <a:t>數</a:t>
            </a:r>
            <a:r>
              <a:rPr lang="en-US" altLang="zh-TW" dirty="0" smtClean="0"/>
              <a:t/>
            </a:r>
            <a:br>
              <a:rPr lang="en-US" altLang="zh-TW" dirty="0" smtClean="0"/>
            </a:br>
            <a:r>
              <a:rPr lang="zh-TW" altLang="en-US" sz="3600" dirty="0" smtClean="0"/>
              <a:t>購買了幾個產品</a:t>
            </a:r>
            <a:endParaRPr lang="zh-TW" altLang="en-US" dirty="0"/>
          </a:p>
        </p:txBody>
      </p:sp>
      <p:sp>
        <p:nvSpPr>
          <p:cNvPr id="3" name="Content Placeholder 2"/>
          <p:cNvSpPr>
            <a:spLocks noGrp="1"/>
          </p:cNvSpPr>
          <p:nvPr>
            <p:ph idx="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3561BA9-CDCF-4958-B8AB-66F3BF063E13}" type="slidenum">
              <a:rPr lang="en-US" smtClean="0"/>
              <a:pPr/>
              <a:t>40</a:t>
            </a:fld>
            <a:endParaRPr lang="en-US" dirty="0"/>
          </a:p>
        </p:txBody>
      </p:sp>
      <p:pic>
        <p:nvPicPr>
          <p:cNvPr id="5" name="Picture 4"/>
          <p:cNvPicPr>
            <a:picLocks noChangeAspect="1"/>
          </p:cNvPicPr>
          <p:nvPr/>
        </p:nvPicPr>
        <p:blipFill>
          <a:blip r:embed="rId2"/>
          <a:stretch>
            <a:fillRect/>
          </a:stretch>
        </p:blipFill>
        <p:spPr>
          <a:xfrm>
            <a:off x="6309429" y="1825625"/>
            <a:ext cx="5780971" cy="4664904"/>
          </a:xfrm>
          <a:prstGeom prst="rect">
            <a:avLst/>
          </a:prstGeom>
        </p:spPr>
      </p:pic>
      <p:pic>
        <p:nvPicPr>
          <p:cNvPr id="7" name="Picture 6"/>
          <p:cNvPicPr>
            <a:picLocks noChangeAspect="1"/>
          </p:cNvPicPr>
          <p:nvPr/>
        </p:nvPicPr>
        <p:blipFill>
          <a:blip r:embed="rId3"/>
          <a:stretch>
            <a:fillRect/>
          </a:stretch>
        </p:blipFill>
        <p:spPr>
          <a:xfrm>
            <a:off x="349605" y="1690688"/>
            <a:ext cx="5959824" cy="4809229"/>
          </a:xfrm>
          <a:prstGeom prst="rect">
            <a:avLst/>
          </a:prstGeom>
        </p:spPr>
      </p:pic>
    </p:spTree>
    <p:extLst>
      <p:ext uri="{BB962C8B-B14F-4D97-AF65-F5344CB8AC3E}">
        <p14:creationId xmlns:p14="http://schemas.microsoft.com/office/powerpoint/2010/main" val="3481825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根據這些篩選後特徵變數可做</a:t>
            </a:r>
            <a:r>
              <a:rPr lang="en-US" altLang="zh-TW" dirty="0" smtClean="0"/>
              <a:t>…</a:t>
            </a:r>
            <a:endParaRPr lang="zh-TW" altLang="en-US" dirty="0"/>
          </a:p>
        </p:txBody>
      </p:sp>
      <p:sp>
        <p:nvSpPr>
          <p:cNvPr id="3" name="Content Placeholder 2"/>
          <p:cNvSpPr>
            <a:spLocks noGrp="1"/>
          </p:cNvSpPr>
          <p:nvPr>
            <p:ph idx="1"/>
          </p:nvPr>
        </p:nvSpPr>
        <p:spPr/>
        <p:txBody>
          <a:bodyPr/>
          <a:lstStyle/>
          <a:p>
            <a:r>
              <a:rPr lang="zh-TW" altLang="en-US" dirty="0" smtClean="0"/>
              <a:t>推出類似的新金融商品的參考</a:t>
            </a:r>
            <a:endParaRPr lang="en-US" altLang="zh-TW" dirty="0" smtClean="0"/>
          </a:p>
          <a:p>
            <a:r>
              <a:rPr lang="zh-TW" altLang="en-US" dirty="0"/>
              <a:t>深度訪談這</a:t>
            </a:r>
            <a:r>
              <a:rPr lang="zh-TW" altLang="en-US" dirty="0" smtClean="0"/>
              <a:t>些擁有這重要的特徵變數的客戶</a:t>
            </a:r>
            <a:endParaRPr lang="en-US" altLang="zh-TW" dirty="0" smtClean="0"/>
          </a:p>
          <a:p>
            <a:pPr lvl="1"/>
            <a:r>
              <a:rPr lang="zh-TW" altLang="en-US" dirty="0" smtClean="0"/>
              <a:t>購買產品數多的顧客，還會有何種金融商品的需求</a:t>
            </a:r>
            <a:r>
              <a:rPr lang="en-US" altLang="zh-TW" dirty="0" smtClean="0"/>
              <a:t>?</a:t>
            </a:r>
          </a:p>
          <a:p>
            <a:pPr lvl="1"/>
            <a:r>
              <a:rPr lang="zh-TW" altLang="en-US" dirty="0" smtClean="0"/>
              <a:t>年齡層高與低的顧客未來分別有何種需求</a:t>
            </a:r>
            <a:r>
              <a:rPr lang="en-US" altLang="zh-TW" dirty="0" smtClean="0"/>
              <a:t>?</a:t>
            </a:r>
          </a:p>
          <a:p>
            <a:r>
              <a:rPr lang="zh-TW" altLang="en-US" dirty="0" smtClean="0"/>
              <a:t>本次商品主打的行銷活動有沒有打中預想的「特徵變數」</a:t>
            </a:r>
            <a:endParaRPr lang="en-US" altLang="zh-TW" dirty="0" smtClean="0"/>
          </a:p>
          <a:p>
            <a:pPr lvl="1"/>
            <a:r>
              <a:rPr lang="zh-TW" altLang="en-US" dirty="0" smtClean="0"/>
              <a:t>原本針對高年齡層，結果反而年齡層並非重要的特徵變數，或許還有其他需求</a:t>
            </a:r>
            <a:r>
              <a:rPr lang="en-US" altLang="zh-TW" dirty="0" smtClean="0"/>
              <a:t>?</a:t>
            </a:r>
          </a:p>
          <a:p>
            <a:pPr lvl="1"/>
            <a:r>
              <a:rPr lang="zh-TW" altLang="en-US" dirty="0" smtClean="0"/>
              <a:t>如果打中要的特徵變數，可由這群人反饋商品想法，精進產品</a:t>
            </a:r>
            <a:endParaRPr lang="en-US" altLang="zh-TW" dirty="0" smtClean="0"/>
          </a:p>
          <a:p>
            <a:pPr lvl="1"/>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pPr/>
              <a:t>41</a:t>
            </a:fld>
            <a:endParaRPr lang="en-US" dirty="0"/>
          </a:p>
        </p:txBody>
      </p:sp>
    </p:spTree>
    <p:extLst>
      <p:ext uri="{BB962C8B-B14F-4D97-AF65-F5344CB8AC3E}">
        <p14:creationId xmlns:p14="http://schemas.microsoft.com/office/powerpoint/2010/main" val="15553321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1" y="1465943"/>
            <a:ext cx="10515600" cy="2283734"/>
          </a:xfrm>
        </p:spPr>
        <p:txBody>
          <a:bodyPr>
            <a:normAutofit/>
          </a:bodyPr>
          <a:lstStyle/>
          <a:p>
            <a:pPr algn="ctr"/>
            <a:r>
              <a:rPr lang="en-US" altLang="zh-TW" b="1" dirty="0" smtClean="0">
                <a:solidFill>
                  <a:schemeClr val="accent2"/>
                </a:solidFill>
              </a:rPr>
              <a:t/>
            </a:r>
            <a:br>
              <a:rPr lang="en-US" altLang="zh-TW" b="1" dirty="0" smtClean="0">
                <a:solidFill>
                  <a:schemeClr val="accent2"/>
                </a:solidFill>
              </a:rPr>
            </a:br>
            <a:r>
              <a:rPr lang="en-US" altLang="zh-TW" b="1" dirty="0" smtClean="0">
                <a:solidFill>
                  <a:schemeClr val="accent2"/>
                </a:solidFill>
              </a:rPr>
              <a:t>R</a:t>
            </a:r>
            <a:r>
              <a:rPr lang="zh-TW" altLang="en-US" b="1" dirty="0" smtClean="0">
                <a:solidFill>
                  <a:schemeClr val="accent2"/>
                </a:solidFill>
              </a:rPr>
              <a:t>實戰開始</a:t>
            </a:r>
            <a:r>
              <a:rPr lang="en-US" altLang="zh-TW" b="1" dirty="0" smtClean="0">
                <a:solidFill>
                  <a:schemeClr val="accent2"/>
                </a:solidFill>
              </a:rPr>
              <a:t>!</a:t>
            </a:r>
            <a:endParaRPr lang="zh-TW" altLang="en-US" b="1" dirty="0">
              <a:solidFill>
                <a:srgbClr val="4271FD"/>
              </a:solidFill>
            </a:endParaRPr>
          </a:p>
        </p:txBody>
      </p:sp>
      <p:sp>
        <p:nvSpPr>
          <p:cNvPr id="4" name="Slide Number Placeholder 3"/>
          <p:cNvSpPr>
            <a:spLocks noGrp="1"/>
          </p:cNvSpPr>
          <p:nvPr>
            <p:ph type="sldNum" sz="quarter" idx="12"/>
          </p:nvPr>
        </p:nvSpPr>
        <p:spPr/>
        <p:txBody>
          <a:bodyPr/>
          <a:lstStyle/>
          <a:p>
            <a:fld id="{B3561BA9-CDCF-4958-B8AB-66F3BF063E13}" type="slidenum">
              <a:rPr lang="en-US" smtClean="0"/>
              <a:t>42</a:t>
            </a:fld>
            <a:endParaRPr lang="en-US"/>
          </a:p>
        </p:txBody>
      </p:sp>
      <p:sp>
        <p:nvSpPr>
          <p:cNvPr id="2" name="Text Placeholder 1"/>
          <p:cNvSpPr>
            <a:spLocks noGrp="1"/>
          </p:cNvSpPr>
          <p:nvPr>
            <p:ph type="body" idx="1"/>
          </p:nvPr>
        </p:nvSpPr>
        <p:spPr>
          <a:xfrm>
            <a:off x="989895" y="3991153"/>
            <a:ext cx="10515600" cy="1500187"/>
          </a:xfrm>
        </p:spPr>
        <p:txBody>
          <a:bodyPr/>
          <a:lstStyle/>
          <a:p>
            <a:pPr marL="0" lvl="1" algn="ctr">
              <a:spcBef>
                <a:spcPts val="1000"/>
              </a:spcBef>
            </a:pPr>
            <a:r>
              <a:rPr lang="zh-TW" altLang="en-US" sz="2400" b="1" i="1" dirty="0" smtClean="0"/>
              <a:t>機</a:t>
            </a:r>
            <a:r>
              <a:rPr lang="zh-TW" altLang="en-US" sz="2400" b="1" i="1" dirty="0"/>
              <a:t>器學習行銷模型實戰（</a:t>
            </a:r>
            <a:r>
              <a:rPr lang="en-US" altLang="zh-TW" sz="2400" b="1" i="1" dirty="0"/>
              <a:t>1</a:t>
            </a:r>
            <a:r>
              <a:rPr lang="zh-TW" altLang="en-US" sz="2400" b="1" i="1" dirty="0"/>
              <a:t>）</a:t>
            </a:r>
            <a:endParaRPr lang="en-US" altLang="zh-TW" sz="2400" b="1" i="1" dirty="0"/>
          </a:p>
          <a:p>
            <a:endParaRPr lang="zh-TW" altLang="en-US" dirty="0"/>
          </a:p>
        </p:txBody>
      </p:sp>
    </p:spTree>
    <p:extLst>
      <p:ext uri="{BB962C8B-B14F-4D97-AF65-F5344CB8AC3E}">
        <p14:creationId xmlns:p14="http://schemas.microsoft.com/office/powerpoint/2010/main" val="18682662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是否有其他演算法能給出更好的淨利</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43</a:t>
            </a:fld>
            <a:endParaRPr lang="en-US" dirty="0"/>
          </a:p>
        </p:txBody>
      </p:sp>
    </p:spTree>
    <p:extLst>
      <p:ext uri="{BB962C8B-B14F-4D97-AF65-F5344CB8AC3E}">
        <p14:creationId xmlns:p14="http://schemas.microsoft.com/office/powerpoint/2010/main" val="20731473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小組回家作業</a:t>
            </a:r>
            <a:endParaRPr lang="zh-TW" altLang="en-US" dirty="0"/>
          </a:p>
        </p:txBody>
      </p:sp>
      <p:sp>
        <p:nvSpPr>
          <p:cNvPr id="3" name="Content Placeholder 2"/>
          <p:cNvSpPr>
            <a:spLocks noGrp="1"/>
          </p:cNvSpPr>
          <p:nvPr>
            <p:ph idx="1"/>
          </p:nvPr>
        </p:nvSpPr>
        <p:spPr/>
        <p:txBody>
          <a:bodyPr/>
          <a:lstStyle/>
          <a:p>
            <a:r>
              <a:rPr lang="zh-TW" altLang="en-US" dirty="0"/>
              <a:t>使用羅吉斯迴</a:t>
            </a:r>
            <a:r>
              <a:rPr lang="zh-TW" altLang="en-US" dirty="0" smtClean="0"/>
              <a:t>歸</a:t>
            </a:r>
            <a:r>
              <a:rPr lang="en-US" altLang="zh-TW" dirty="0" smtClean="0"/>
              <a:t>(logistic regression)</a:t>
            </a:r>
            <a:r>
              <a:rPr lang="zh-TW" altLang="en-US" dirty="0" smtClean="0"/>
              <a:t>、支持向量機</a:t>
            </a:r>
            <a:r>
              <a:rPr lang="en-US" altLang="zh-TW" dirty="0" smtClean="0"/>
              <a:t>(Support Vector</a:t>
            </a:r>
            <a:r>
              <a:rPr lang="zh-TW" altLang="en-US" dirty="0" smtClean="0"/>
              <a:t> </a:t>
            </a:r>
            <a:r>
              <a:rPr lang="en-US" altLang="zh-TW" dirty="0" smtClean="0"/>
              <a:t> Machine)</a:t>
            </a:r>
            <a:r>
              <a:rPr lang="zh-TW" altLang="en-US" dirty="0" smtClean="0"/>
              <a:t>製作出</a:t>
            </a:r>
            <a:endParaRPr lang="en-US" altLang="zh-TW" dirty="0" smtClean="0"/>
          </a:p>
          <a:p>
            <a:pPr lvl="1"/>
            <a:r>
              <a:rPr lang="zh-TW" altLang="en-US" dirty="0" smtClean="0"/>
              <a:t>預測結果</a:t>
            </a:r>
            <a:endParaRPr lang="en-US" altLang="zh-TW" dirty="0" smtClean="0"/>
          </a:p>
          <a:p>
            <a:pPr lvl="1"/>
            <a:r>
              <a:rPr lang="zh-TW" altLang="en-US" dirty="0" smtClean="0"/>
              <a:t>利潤計算表</a:t>
            </a:r>
            <a:endParaRPr lang="en-US" altLang="zh-TW" dirty="0" smtClean="0"/>
          </a:p>
          <a:p>
            <a:pPr lvl="1"/>
            <a:r>
              <a:rPr lang="zh-TW" altLang="en-US" dirty="0" smtClean="0"/>
              <a:t>隨機森林、</a:t>
            </a:r>
            <a:r>
              <a:rPr lang="zh-TW" altLang="en-US" dirty="0"/>
              <a:t>羅吉斯迴</a:t>
            </a:r>
            <a:r>
              <a:rPr lang="zh-TW" altLang="en-US" dirty="0" smtClean="0"/>
              <a:t>歸、</a:t>
            </a:r>
            <a:r>
              <a:rPr lang="zh-TW" altLang="en-US" dirty="0"/>
              <a:t>支持向量</a:t>
            </a:r>
            <a:r>
              <a:rPr lang="zh-TW" altLang="en-US" dirty="0" smtClean="0"/>
              <a:t>機結果比較表，建議哪一個演算法給老闆用</a:t>
            </a:r>
            <a:endParaRPr lang="en-US" altLang="zh-TW" dirty="0" smtClean="0"/>
          </a:p>
          <a:p>
            <a:pPr lvl="1"/>
            <a:r>
              <a:rPr lang="zh-TW" altLang="en-US" dirty="0" smtClean="0"/>
              <a:t>可交付成果</a:t>
            </a:r>
            <a:r>
              <a:rPr lang="en-US" altLang="zh-TW" dirty="0" smtClean="0"/>
              <a:t>:R</a:t>
            </a:r>
            <a:r>
              <a:rPr lang="zh-TW" altLang="en-US" dirty="0" smtClean="0"/>
              <a:t> 程式碼、</a:t>
            </a:r>
            <a:r>
              <a:rPr lang="en-US" altLang="zh-TW" dirty="0" err="1" smtClean="0"/>
              <a:t>ppt</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pPr/>
              <a:t>44</a:t>
            </a:fld>
            <a:endParaRPr lang="en-US" dirty="0"/>
          </a:p>
        </p:txBody>
      </p:sp>
    </p:spTree>
    <p:extLst>
      <p:ext uri="{BB962C8B-B14F-4D97-AF65-F5344CB8AC3E}">
        <p14:creationId xmlns:p14="http://schemas.microsoft.com/office/powerpoint/2010/main" val="1958499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fontScale="90000"/>
          </a:bodyPr>
          <a:lstStyle/>
          <a:p>
            <a:r>
              <a:rPr lang="zh-TW" altLang="en-US" b="1" dirty="0" smtClean="0">
                <a:solidFill>
                  <a:schemeClr val="accent2"/>
                </a:solidFill>
              </a:rPr>
              <a:t>問</a:t>
            </a:r>
            <a:r>
              <a:rPr lang="zh-TW" altLang="en-US" b="1" dirty="0" smtClean="0">
                <a:solidFill>
                  <a:schemeClr val="accent2"/>
                </a:solidFill>
              </a:rPr>
              <a:t>題</a:t>
            </a:r>
            <a:r>
              <a:rPr lang="en-US" altLang="zh-TW" b="1" dirty="0">
                <a:solidFill>
                  <a:schemeClr val="accent2"/>
                </a:solidFill>
              </a:rPr>
              <a:t>2</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如果資料中</a:t>
            </a:r>
            <a:r>
              <a:rPr lang="zh-TW" altLang="en-US" b="1" dirty="0">
                <a:solidFill>
                  <a:srgbClr val="4271FD"/>
                </a:solidFill>
              </a:rPr>
              <a:t>遇到非結構化文</a:t>
            </a:r>
            <a:r>
              <a:rPr lang="zh-TW" altLang="en-US" b="1" dirty="0" smtClean="0">
                <a:solidFill>
                  <a:srgbClr val="4271FD"/>
                </a:solidFill>
              </a:rPr>
              <a:t>字資料</a:t>
            </a:r>
            <a:r>
              <a:rPr lang="en-US" altLang="zh-TW" b="1" dirty="0" smtClean="0">
                <a:solidFill>
                  <a:srgbClr val="4271FD"/>
                </a:solidFill>
              </a:rPr>
              <a:t>(</a:t>
            </a:r>
            <a:r>
              <a:rPr lang="zh-TW" altLang="en-US" b="1" dirty="0" smtClean="0">
                <a:solidFill>
                  <a:srgbClr val="4271FD"/>
                </a:solidFill>
              </a:rPr>
              <a:t>自然語言處理</a:t>
            </a:r>
            <a:r>
              <a:rPr lang="en-US" altLang="zh-TW" b="1" dirty="0" smtClean="0">
                <a:solidFill>
                  <a:srgbClr val="4271FD"/>
                </a:solidFill>
              </a:rPr>
              <a:t>)</a:t>
            </a:r>
            <a:r>
              <a:rPr lang="zh-TW" altLang="en-US" b="1" dirty="0" smtClean="0">
                <a:solidFill>
                  <a:srgbClr val="4271FD"/>
                </a:solidFill>
              </a:rPr>
              <a:t>，該如何分析</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45</a:t>
            </a:fld>
            <a:endParaRPr lang="en-US" dirty="0"/>
          </a:p>
        </p:txBody>
      </p:sp>
    </p:spTree>
    <p:extLst>
      <p:ext uri="{BB962C8B-B14F-4D97-AF65-F5344CB8AC3E}">
        <p14:creationId xmlns:p14="http://schemas.microsoft.com/office/powerpoint/2010/main" val="39621441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非結構化文字變成結構化資料</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pPr/>
              <a:t>46</a:t>
            </a:fld>
            <a:endParaRPr lang="en-US" dirty="0"/>
          </a:p>
        </p:txBody>
      </p:sp>
      <p:pic>
        <p:nvPicPr>
          <p:cNvPr id="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763567">
            <a:off x="-60514" y="2119710"/>
            <a:ext cx="778525" cy="42776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4202508" y="3892137"/>
            <a:ext cx="519953" cy="241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Content Placeholder 3"/>
          <p:cNvPicPr>
            <a:picLocks noChangeAspect="1"/>
          </p:cNvPicPr>
          <p:nvPr/>
        </p:nvPicPr>
        <p:blipFill>
          <a:blip r:embed="rId4"/>
          <a:stretch>
            <a:fillRect/>
          </a:stretch>
        </p:blipFill>
        <p:spPr bwMode="auto">
          <a:xfrm>
            <a:off x="328748" y="2652052"/>
            <a:ext cx="3219666" cy="1913916"/>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1047727" y="3609010"/>
            <a:ext cx="2981129" cy="223763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735510" y="2126339"/>
            <a:ext cx="3023745"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TW" altLang="en-US" dirty="0" smtClean="0"/>
              <a:t>爬蟲資料蒐集</a:t>
            </a:r>
            <a:endParaRPr lang="zh-TW" altLang="en-US" dirty="0"/>
          </a:p>
        </p:txBody>
      </p:sp>
      <p:pic>
        <p:nvPicPr>
          <p:cNvPr id="12" name="Content Placeholder 5"/>
          <p:cNvPicPr>
            <a:picLocks noGrp="1" noChangeAspect="1"/>
          </p:cNvPicPr>
          <p:nvPr>
            <p:ph idx="1"/>
          </p:nvPr>
        </p:nvPicPr>
        <p:blipFill rotWithShape="1">
          <a:blip r:embed="rId6"/>
          <a:srcRect r="60754"/>
          <a:stretch>
            <a:fillRect/>
          </a:stretch>
        </p:blipFill>
        <p:spPr>
          <a:xfrm>
            <a:off x="4896113" y="3906855"/>
            <a:ext cx="2007754" cy="1939785"/>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rotWithShape="1">
          <a:blip r:embed="rId7"/>
          <a:srcRect r="57756"/>
          <a:stretch>
            <a:fillRect/>
          </a:stretch>
        </p:blipFill>
        <p:spPr>
          <a:xfrm>
            <a:off x="4896111" y="2809650"/>
            <a:ext cx="2007756" cy="1008041"/>
          </a:xfrm>
          <a:prstGeom prst="rect">
            <a:avLst/>
          </a:prstGeom>
          <a:ln>
            <a:noFill/>
          </a:ln>
          <a:effectLst>
            <a:outerShdw blurRad="190500" algn="tl" rotWithShape="0">
              <a:srgbClr val="000000">
                <a:alpha val="70000"/>
              </a:srgbClr>
            </a:outerShdw>
          </a:effectLst>
        </p:spPr>
      </p:pic>
      <p:sp>
        <p:nvSpPr>
          <p:cNvPr id="14" name="TextBox 13"/>
          <p:cNvSpPr txBox="1"/>
          <p:nvPr/>
        </p:nvSpPr>
        <p:spPr>
          <a:xfrm>
            <a:off x="4896111" y="2148924"/>
            <a:ext cx="200775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TW" altLang="en-US" dirty="0" smtClean="0"/>
              <a:t>中文切</a:t>
            </a:r>
            <a:r>
              <a:rPr lang="zh-TW" altLang="en-US" dirty="0" smtClean="0"/>
              <a:t>詞</a:t>
            </a:r>
            <a:endParaRPr lang="zh-TW" altLang="en-US" dirty="0"/>
          </a:p>
        </p:txBody>
      </p:sp>
      <p:pic>
        <p:nvPicPr>
          <p:cNvPr id="19" name="Picture 18"/>
          <p:cNvPicPr>
            <a:picLocks noChangeAspect="1"/>
          </p:cNvPicPr>
          <p:nvPr/>
        </p:nvPicPr>
        <p:blipFill rotWithShape="1">
          <a:blip r:embed="rId8"/>
          <a:srcRect l="8600" t="1581" r="41572" b="50303"/>
          <a:stretch/>
        </p:blipFill>
        <p:spPr>
          <a:xfrm>
            <a:off x="7547723" y="2809650"/>
            <a:ext cx="4327754" cy="2094591"/>
          </a:xfrm>
          <a:prstGeom prst="rect">
            <a:avLst/>
          </a:prstGeom>
          <a:ln>
            <a:noFill/>
          </a:ln>
          <a:effectLst>
            <a:outerShdw blurRad="190500" algn="tl" rotWithShape="0">
              <a:srgbClr val="000000">
                <a:alpha val="70000"/>
              </a:srgbClr>
            </a:outerShdw>
          </a:effectLst>
        </p:spPr>
      </p:pic>
      <p:sp>
        <p:nvSpPr>
          <p:cNvPr id="20" name="TextBox 19"/>
          <p:cNvSpPr txBox="1"/>
          <p:nvPr/>
        </p:nvSpPr>
        <p:spPr>
          <a:xfrm>
            <a:off x="8610600" y="2148924"/>
            <a:ext cx="200775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TW" altLang="en-US" dirty="0" smtClean="0"/>
              <a:t>字詞稀疏矩陣</a:t>
            </a:r>
            <a:endParaRPr lang="zh-TW" altLang="en-US" dirty="0"/>
          </a:p>
        </p:txBody>
      </p:sp>
      <p:sp>
        <p:nvSpPr>
          <p:cNvPr id="21" name="Right Arrow 20"/>
          <p:cNvSpPr/>
          <p:nvPr/>
        </p:nvSpPr>
        <p:spPr>
          <a:xfrm>
            <a:off x="6897412" y="3892137"/>
            <a:ext cx="519953" cy="241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84120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非結構化文字變成結構化資料</a:t>
            </a:r>
          </a:p>
        </p:txBody>
      </p:sp>
      <p:sp>
        <p:nvSpPr>
          <p:cNvPr id="4" name="Slide Number Placeholder 3"/>
          <p:cNvSpPr>
            <a:spLocks noGrp="1"/>
          </p:cNvSpPr>
          <p:nvPr>
            <p:ph type="sldNum" sz="quarter" idx="12"/>
          </p:nvPr>
        </p:nvSpPr>
        <p:spPr/>
        <p:txBody>
          <a:bodyPr/>
          <a:lstStyle/>
          <a:p>
            <a:fld id="{B3561BA9-CDCF-4958-B8AB-66F3BF063E13}" type="slidenum">
              <a:rPr lang="en-US" smtClean="0"/>
              <a:pPr/>
              <a:t>47</a:t>
            </a:fld>
            <a:endParaRPr lang="en-US" dirty="0"/>
          </a:p>
        </p:txBody>
      </p:sp>
      <p:pic>
        <p:nvPicPr>
          <p:cNvPr id="5" name="Picture 4"/>
          <p:cNvPicPr>
            <a:picLocks noChangeAspect="1"/>
          </p:cNvPicPr>
          <p:nvPr/>
        </p:nvPicPr>
        <p:blipFill rotWithShape="1">
          <a:blip r:embed="rId2"/>
          <a:srcRect l="8600" t="1581" r="41572" b="50303"/>
          <a:stretch/>
        </p:blipFill>
        <p:spPr>
          <a:xfrm>
            <a:off x="537323" y="2809650"/>
            <a:ext cx="4327754" cy="2094591"/>
          </a:xfrm>
          <a:prstGeom prst="rect">
            <a:avLst/>
          </a:prstGeom>
          <a:ln>
            <a:noFill/>
          </a:ln>
          <a:effectLst>
            <a:outerShdw blurRad="190500" algn="tl" rotWithShape="0">
              <a:srgbClr val="000000">
                <a:alpha val="70000"/>
              </a:srgbClr>
            </a:outerShdw>
          </a:effectLst>
        </p:spPr>
      </p:pic>
      <p:sp>
        <p:nvSpPr>
          <p:cNvPr id="6" name="TextBox 5"/>
          <p:cNvSpPr txBox="1"/>
          <p:nvPr/>
        </p:nvSpPr>
        <p:spPr>
          <a:xfrm>
            <a:off x="1600200" y="2148924"/>
            <a:ext cx="2007756"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TW" altLang="en-US" dirty="0" smtClean="0"/>
              <a:t>字詞稀疏矩陣</a:t>
            </a:r>
            <a:endParaRPr lang="zh-TW" altLang="en-US" dirty="0"/>
          </a:p>
        </p:txBody>
      </p:sp>
    </p:spTree>
    <p:extLst>
      <p:ext uri="{BB962C8B-B14F-4D97-AF65-F5344CB8AC3E}">
        <p14:creationId xmlns:p14="http://schemas.microsoft.com/office/powerpoint/2010/main" val="2231522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文字切</a:t>
            </a:r>
            <a:r>
              <a:rPr lang="zh-TW" altLang="en-US" dirty="0" smtClean="0"/>
              <a:t>詞</a:t>
            </a:r>
            <a:r>
              <a:rPr lang="en-US" altLang="zh-TW" dirty="0"/>
              <a:t/>
            </a:r>
            <a:br>
              <a:rPr lang="en-US" altLang="zh-TW" dirty="0"/>
            </a:br>
            <a:r>
              <a:rPr lang="en-US" altLang="zh-TW" sz="3600" dirty="0" err="1" smtClean="0"/>
              <a:t>JiebaR</a:t>
            </a:r>
            <a:r>
              <a:rPr lang="en-US" altLang="zh-TW" sz="3600" dirty="0" smtClean="0"/>
              <a:t> vs</a:t>
            </a:r>
            <a:r>
              <a:rPr lang="zh-TW" altLang="en-US" sz="3600" dirty="0" smtClean="0"/>
              <a:t> </a:t>
            </a:r>
            <a:r>
              <a:rPr lang="zh-TW" altLang="en-US" sz="3600" dirty="0" smtClean="0"/>
              <a:t>中研院斷字系統</a:t>
            </a:r>
            <a:endParaRPr lang="zh-TW" altLang="en-US" dirty="0"/>
          </a:p>
        </p:txBody>
      </p:sp>
      <p:sp>
        <p:nvSpPr>
          <p:cNvPr id="3" name="Content Placeholder 2"/>
          <p:cNvSpPr>
            <a:spLocks noGrp="1"/>
          </p:cNvSpPr>
          <p:nvPr>
            <p:ph idx="1"/>
          </p:nvPr>
        </p:nvSpPr>
        <p:spPr/>
        <p:txBody>
          <a:bodyPr>
            <a:normAutofit fontScale="92500" lnSpcReduction="10000"/>
          </a:bodyPr>
          <a:lstStyle/>
          <a:p>
            <a:r>
              <a:rPr lang="en-US" altLang="zh-TW" b="1" dirty="0" err="1" smtClean="0">
                <a:solidFill>
                  <a:srgbClr val="3333FF"/>
                </a:solidFill>
              </a:rPr>
              <a:t>jiebaR</a:t>
            </a:r>
            <a:endParaRPr lang="en-US" altLang="zh-TW" b="1" dirty="0" smtClean="0">
              <a:solidFill>
                <a:srgbClr val="3333FF"/>
              </a:solidFill>
            </a:endParaRPr>
          </a:p>
          <a:p>
            <a:pPr lvl="1"/>
            <a:r>
              <a:rPr lang="zh-TW" altLang="en-US" dirty="0"/>
              <a:t>教學網</a:t>
            </a:r>
            <a:r>
              <a:rPr lang="zh-TW" altLang="en-US" dirty="0" smtClean="0"/>
              <a:t>站：</a:t>
            </a:r>
            <a:r>
              <a:rPr lang="en-US" altLang="zh-TW" dirty="0" smtClean="0">
                <a:hlinkClick r:id="rId3"/>
              </a:rPr>
              <a:t>https</a:t>
            </a:r>
            <a:r>
              <a:rPr lang="en-US" altLang="zh-TW" dirty="0">
                <a:hlinkClick r:id="rId3"/>
              </a:rPr>
              <a:t>:</a:t>
            </a:r>
            <a:r>
              <a:rPr lang="en-US" altLang="zh-TW" dirty="0" smtClean="0">
                <a:hlinkClick r:id="rId3"/>
              </a:rPr>
              <a:t>//</a:t>
            </a:r>
            <a:r>
              <a:rPr lang="en-US" altLang="zh-TW" dirty="0">
                <a:hlinkClick r:id="rId3"/>
              </a:rPr>
              <a:t>qinwenfeng.com/jiebaR</a:t>
            </a:r>
            <a:r>
              <a:rPr lang="en-US" altLang="zh-TW" dirty="0" smtClean="0">
                <a:hlinkClick r:id="rId3"/>
              </a:rPr>
              <a:t>/</a:t>
            </a:r>
            <a:endParaRPr lang="en-US" altLang="zh-TW" dirty="0" smtClean="0"/>
          </a:p>
          <a:p>
            <a:pPr lvl="1"/>
            <a:r>
              <a:rPr lang="zh-TW" altLang="en-US" dirty="0" smtClean="0"/>
              <a:t>目前</a:t>
            </a:r>
            <a:r>
              <a:rPr lang="zh-TW" altLang="en-US" b="1" dirty="0" smtClean="0"/>
              <a:t>開源</a:t>
            </a:r>
            <a:r>
              <a:rPr lang="zh-TW" altLang="en-US" dirty="0" smtClean="0"/>
              <a:t>中</a:t>
            </a:r>
            <a:r>
              <a:rPr lang="zh-TW" altLang="en-US" dirty="0"/>
              <a:t>文斷</a:t>
            </a:r>
            <a:r>
              <a:rPr lang="zh-TW" altLang="en-US" dirty="0" smtClean="0"/>
              <a:t>詞最好的組件</a:t>
            </a:r>
            <a:endParaRPr lang="zh-TW" altLang="en-US" dirty="0"/>
          </a:p>
          <a:p>
            <a:pPr lvl="1"/>
            <a:r>
              <a:rPr lang="zh-TW" altLang="en-US" dirty="0" smtClean="0"/>
              <a:t>四</a:t>
            </a:r>
            <a:r>
              <a:rPr lang="zh-TW" altLang="en-US" dirty="0"/>
              <a:t>種斷</a:t>
            </a:r>
            <a:r>
              <a:rPr lang="zh-TW" altLang="en-US" dirty="0" smtClean="0"/>
              <a:t>詞演算法：最</a:t>
            </a:r>
            <a:r>
              <a:rPr lang="zh-TW" altLang="en-US" dirty="0"/>
              <a:t>大概率法、隱式</a:t>
            </a:r>
            <a:r>
              <a:rPr lang="zh-TW" altLang="en-US" dirty="0" smtClean="0"/>
              <a:t>馬可夫</a:t>
            </a:r>
            <a:r>
              <a:rPr lang="zh-TW" altLang="en-US" dirty="0"/>
              <a:t>模型、混和模型、索引模型</a:t>
            </a:r>
          </a:p>
          <a:p>
            <a:pPr lvl="1"/>
            <a:r>
              <a:rPr lang="zh-TW" altLang="en-US" dirty="0" smtClean="0"/>
              <a:t>可</a:t>
            </a:r>
            <a:r>
              <a:rPr lang="zh-TW" altLang="en-US" dirty="0"/>
              <a:t>以標註詞性</a:t>
            </a:r>
          </a:p>
          <a:p>
            <a:endParaRPr lang="zh-TW" altLang="en-US" dirty="0"/>
          </a:p>
          <a:p>
            <a:r>
              <a:rPr lang="zh-TW" altLang="en-US" dirty="0"/>
              <a:t>中研院斷詞系</a:t>
            </a:r>
            <a:r>
              <a:rPr lang="zh-TW" altLang="en-US" dirty="0" smtClean="0"/>
              <a:t>統</a:t>
            </a:r>
            <a:endParaRPr lang="en-US" altLang="zh-TW" dirty="0" smtClean="0"/>
          </a:p>
          <a:p>
            <a:pPr lvl="1"/>
            <a:r>
              <a:rPr lang="zh-TW" altLang="en-US" dirty="0"/>
              <a:t>網</a:t>
            </a:r>
            <a:r>
              <a:rPr lang="zh-TW" altLang="en-US" dirty="0" smtClean="0"/>
              <a:t>站： </a:t>
            </a:r>
            <a:r>
              <a:rPr lang="en-US" altLang="zh-TW" dirty="0" smtClean="0">
                <a:hlinkClick r:id="rId4"/>
              </a:rPr>
              <a:t>http</a:t>
            </a:r>
            <a:r>
              <a:rPr lang="en-US" altLang="zh-TW" dirty="0">
                <a:hlinkClick r:id="rId4"/>
              </a:rPr>
              <a:t>:</a:t>
            </a:r>
            <a:r>
              <a:rPr lang="en-US" altLang="zh-TW" dirty="0" smtClean="0">
                <a:hlinkClick r:id="rId4"/>
              </a:rPr>
              <a:t>//</a:t>
            </a:r>
            <a:r>
              <a:rPr lang="en-US" altLang="zh-TW" dirty="0">
                <a:hlinkClick r:id="rId4"/>
              </a:rPr>
              <a:t>ckipsvr.iis.sinica.edu.tw</a:t>
            </a:r>
            <a:r>
              <a:rPr lang="en-US" altLang="zh-TW" dirty="0" smtClean="0">
                <a:hlinkClick r:id="rId4"/>
              </a:rPr>
              <a:t>/</a:t>
            </a:r>
            <a:endParaRPr lang="en-US" altLang="zh-TW" dirty="0" smtClean="0"/>
          </a:p>
          <a:p>
            <a:pPr lvl="1"/>
            <a:r>
              <a:rPr lang="zh-TW" altLang="en-US" dirty="0" smtClean="0"/>
              <a:t>號</a:t>
            </a:r>
            <a:r>
              <a:rPr lang="zh-TW" altLang="en-US" dirty="0"/>
              <a:t>稱地表最強中文斷詞系</a:t>
            </a:r>
            <a:r>
              <a:rPr lang="zh-TW" altLang="en-US" dirty="0" smtClean="0"/>
              <a:t>統（號稱 </a:t>
            </a:r>
            <a:r>
              <a:rPr lang="en-US" altLang="zh-TW" dirty="0" smtClean="0"/>
              <a:t>96</a:t>
            </a:r>
            <a:r>
              <a:rPr lang="en-US" altLang="zh-TW" dirty="0"/>
              <a:t>% </a:t>
            </a:r>
            <a:r>
              <a:rPr lang="zh-TW" altLang="en-US" dirty="0"/>
              <a:t>精準</a:t>
            </a:r>
            <a:r>
              <a:rPr lang="zh-TW" altLang="en-US" dirty="0" smtClean="0"/>
              <a:t>度）</a:t>
            </a:r>
            <a:endParaRPr lang="en-US" altLang="zh-TW" dirty="0"/>
          </a:p>
          <a:p>
            <a:pPr lvl="1"/>
            <a:r>
              <a:rPr lang="zh-TW" altLang="en-US" dirty="0" smtClean="0"/>
              <a:t>自</a:t>
            </a:r>
            <a:r>
              <a:rPr lang="zh-TW" altLang="en-US" dirty="0"/>
              <a:t>動標註詞性</a:t>
            </a:r>
          </a:p>
          <a:p>
            <a:pPr lvl="1"/>
            <a:r>
              <a:rPr lang="zh-TW" altLang="en-US" dirty="0" smtClean="0"/>
              <a:t>收費</a:t>
            </a:r>
            <a:r>
              <a:rPr lang="en-US" altLang="zh-TW" dirty="0" smtClean="0"/>
              <a:t>…</a:t>
            </a:r>
            <a:r>
              <a:rPr lang="zh-TW" altLang="en-US" dirty="0" smtClean="0"/>
              <a:t>需</a:t>
            </a:r>
            <a:r>
              <a:rPr lang="zh-TW" altLang="en-US" dirty="0"/>
              <a:t>要申請</a:t>
            </a:r>
            <a:r>
              <a:rPr lang="en-US" altLang="zh-TW" dirty="0" smtClean="0"/>
              <a:t>… </a:t>
            </a:r>
            <a:endParaRPr lang="en-US" altLang="zh-TW" dirty="0"/>
          </a:p>
          <a:p>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48</a:t>
            </a:fld>
            <a:endParaRPr lang="zh-TW" altLang="en-US"/>
          </a:p>
        </p:txBody>
      </p:sp>
      <p:pic>
        <p:nvPicPr>
          <p:cNvPr id="5" name="Picture 4"/>
          <p:cNvPicPr>
            <a:picLocks noChangeAspect="1"/>
          </p:cNvPicPr>
          <p:nvPr/>
        </p:nvPicPr>
        <p:blipFill>
          <a:blip r:embed="rId5"/>
          <a:stretch>
            <a:fillRect/>
          </a:stretch>
        </p:blipFill>
        <p:spPr>
          <a:xfrm>
            <a:off x="7201903" y="1646238"/>
            <a:ext cx="1504950" cy="10629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144527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Jiebar</a:t>
            </a:r>
            <a:r>
              <a:rPr lang="zh-TW" altLang="en-US" dirty="0" smtClean="0"/>
              <a:t>切詞演算法</a:t>
            </a:r>
            <a:endParaRPr lang="zh-TW" altLang="en-US" dirty="0"/>
          </a:p>
        </p:txBody>
      </p:sp>
      <p:sp>
        <p:nvSpPr>
          <p:cNvPr id="3" name="Content Placeholder 2"/>
          <p:cNvSpPr>
            <a:spLocks noGrp="1"/>
          </p:cNvSpPr>
          <p:nvPr>
            <p:ph idx="1"/>
          </p:nvPr>
        </p:nvSpPr>
        <p:spPr>
          <a:xfrm>
            <a:off x="3329517" y="6426200"/>
            <a:ext cx="7303649" cy="279400"/>
          </a:xfrm>
        </p:spPr>
        <p:txBody>
          <a:bodyPr>
            <a:normAutofit fontScale="85000" lnSpcReduction="20000"/>
          </a:bodyPr>
          <a:lstStyle/>
          <a:p>
            <a:r>
              <a:rPr lang="en-US" altLang="zh-TW" sz="1600" dirty="0" smtClean="0"/>
              <a:t>Source</a:t>
            </a:r>
            <a:r>
              <a:rPr lang="zh-TW" altLang="en-US" sz="1600" dirty="0" smtClean="0"/>
              <a:t>：</a:t>
            </a:r>
            <a:r>
              <a:rPr lang="en-US" altLang="zh-TW" sz="1600" dirty="0" smtClean="0"/>
              <a:t> https</a:t>
            </a:r>
            <a:r>
              <a:rPr lang="zh-TW" altLang="en-US" sz="1600" dirty="0" smtClean="0"/>
              <a:t>：</a:t>
            </a:r>
            <a:r>
              <a:rPr lang="en-US" altLang="zh-TW" sz="1600" dirty="0" smtClean="0"/>
              <a:t>//</a:t>
            </a:r>
            <a:r>
              <a:rPr lang="en-US" altLang="zh-TW" sz="1600" dirty="0"/>
              <a:t>speakerdeck.com/fukuball/jieba-jie-ba-zhong-wen-duan-ci</a:t>
            </a:r>
            <a:endParaRPr lang="zh-TW" altLang="en-US" sz="1600"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49</a:t>
            </a:fld>
            <a:endParaRPr lang="zh-TW" altLang="en-US"/>
          </a:p>
        </p:txBody>
      </p:sp>
      <p:pic>
        <p:nvPicPr>
          <p:cNvPr id="5" name="Picture 4"/>
          <p:cNvPicPr>
            <a:picLocks noChangeAspect="1"/>
          </p:cNvPicPr>
          <p:nvPr/>
        </p:nvPicPr>
        <p:blipFill>
          <a:blip r:embed="rId2"/>
          <a:stretch>
            <a:fillRect/>
          </a:stretch>
        </p:blipFill>
        <p:spPr>
          <a:xfrm>
            <a:off x="2071689" y="1883483"/>
            <a:ext cx="8450791" cy="4542717"/>
          </a:xfrm>
          <a:prstGeom prst="rect">
            <a:avLst/>
          </a:prstGeom>
        </p:spPr>
      </p:pic>
    </p:spTree>
    <p:extLst>
      <p:ext uri="{BB962C8B-B14F-4D97-AF65-F5344CB8AC3E}">
        <p14:creationId xmlns:p14="http://schemas.microsoft.com/office/powerpoint/2010/main" val="33225215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300" b="1" dirty="0">
                <a:solidFill>
                  <a:srgbClr val="3333FF"/>
                </a:solidFill>
                <a:latin typeface="Times New Roman" panose="02020603050405020304" pitchFamily="18" charset="0"/>
                <a:cs typeface="Times New Roman" pitchFamily="18" charset="0"/>
              </a:rPr>
              <a:t>RFM</a:t>
            </a:r>
            <a:r>
              <a:rPr lang="zh-TW" altLang="en-US" sz="4300" b="1" dirty="0">
                <a:solidFill>
                  <a:srgbClr val="3333FF"/>
                </a:solidFill>
                <a:latin typeface="Times New Roman" panose="02020603050405020304" pitchFamily="18" charset="0"/>
                <a:cs typeface="Times New Roman" pitchFamily="18" charset="0"/>
              </a:rPr>
              <a:t>模型 到 目標市場</a:t>
            </a:r>
            <a:endParaRPr lang="zh-TW" altLang="en-US" sz="4300" b="1" dirty="0">
              <a:solidFill>
                <a:srgbClr val="3333FF"/>
              </a:solidFill>
              <a:latin typeface="Times New Roman" panose="02020603050405020304"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3561BA9-CDCF-4958-B8AB-66F3BF063E13}" type="slidenum">
              <a:rPr lang="en-US" smtClean="0"/>
              <a:t>5</a:t>
            </a:fld>
            <a:endParaRPr lang="en-US"/>
          </a:p>
        </p:txBody>
      </p:sp>
      <p:grpSp>
        <p:nvGrpSpPr>
          <p:cNvPr id="4" name="Group 3"/>
          <p:cNvGrpSpPr/>
          <p:nvPr/>
        </p:nvGrpSpPr>
        <p:grpSpPr>
          <a:xfrm>
            <a:off x="658585" y="1884666"/>
            <a:ext cx="6267451" cy="4654247"/>
            <a:chOff x="838199" y="1354667"/>
            <a:chExt cx="6267451" cy="4654247"/>
          </a:xfrm>
        </p:grpSpPr>
        <p:pic>
          <p:nvPicPr>
            <p:cNvPr id="5" name="Picture 4"/>
            <p:cNvPicPr>
              <a:picLocks noChangeAspect="1"/>
            </p:cNvPicPr>
            <p:nvPr/>
          </p:nvPicPr>
          <p:blipFill rotWithShape="1">
            <a:blip r:embed="rId2"/>
            <a:srcRect r="12433"/>
            <a:stretch/>
          </p:blipFill>
          <p:spPr>
            <a:xfrm>
              <a:off x="838199" y="1477282"/>
              <a:ext cx="6150429" cy="4531632"/>
            </a:xfrm>
            <a:prstGeom prst="rect">
              <a:avLst/>
            </a:prstGeom>
          </p:spPr>
        </p:pic>
        <p:cxnSp>
          <p:nvCxnSpPr>
            <p:cNvPr id="6" name="Straight Arrow Connector 5"/>
            <p:cNvCxnSpPr/>
            <p:nvPr/>
          </p:nvCxnSpPr>
          <p:spPr>
            <a:xfrm flipV="1">
              <a:off x="3984978" y="1354667"/>
              <a:ext cx="0" cy="44252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38199" y="3799542"/>
              <a:ext cx="626745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070789" y="3146985"/>
            <a:ext cx="1885004" cy="2082464"/>
            <a:chOff x="10012677" y="1748174"/>
            <a:chExt cx="1885004" cy="2082464"/>
          </a:xfrm>
        </p:grpSpPr>
        <p:pic>
          <p:nvPicPr>
            <p:cNvPr id="9" name="Picture 2" descr="ãåé³ç©å¶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1291" y="2142861"/>
              <a:ext cx="1687777" cy="16877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012677" y="1748174"/>
              <a:ext cx="1885004"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dirty="0" smtClean="0">
                  <a:latin typeface="微軟正黑體" panose="020B0604030504040204" pitchFamily="34" charset="-120"/>
                  <a:ea typeface="微軟正黑體" panose="020B0604030504040204" pitchFamily="34" charset="-120"/>
                </a:rPr>
                <a:t>初音未來產品</a:t>
              </a:r>
              <a:endParaRPr lang="en-US" altLang="zh-TW" sz="2000" dirty="0" smtClean="0">
                <a:latin typeface="微軟正黑體" panose="020B0604030504040204" pitchFamily="34" charset="-120"/>
                <a:ea typeface="微軟正黑體" panose="020B0604030504040204" pitchFamily="34" charset="-120"/>
              </a:endParaRPr>
            </a:p>
          </p:txBody>
        </p:sp>
      </p:grpSp>
      <p:cxnSp>
        <p:nvCxnSpPr>
          <p:cNvPr id="11" name="Straight Arrow Connector 10"/>
          <p:cNvCxnSpPr>
            <a:endCxn id="9" idx="1"/>
          </p:cNvCxnSpPr>
          <p:nvPr/>
        </p:nvCxnSpPr>
        <p:spPr>
          <a:xfrm>
            <a:off x="6000414" y="2817590"/>
            <a:ext cx="2168989" cy="15679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502768" y="5195870"/>
            <a:ext cx="3704494" cy="830997"/>
          </a:xfrm>
          <a:prstGeom prst="rect">
            <a:avLst/>
          </a:prstGeom>
          <a:noFill/>
        </p:spPr>
        <p:txBody>
          <a:bodyPr wrap="square" rtlCol="0">
            <a:spAutoFit/>
          </a:bodyPr>
          <a:lstStyle/>
          <a:p>
            <a:r>
              <a:rPr lang="zh-TW" altLang="en-US" sz="2400" dirty="0" smtClean="0">
                <a:latin typeface="+mj-ea"/>
                <a:ea typeface="+mj-ea"/>
              </a:rPr>
              <a:t>如何針對目標客群行銷</a:t>
            </a:r>
            <a:r>
              <a:rPr lang="en-US" altLang="zh-TW" sz="2400" dirty="0" smtClean="0">
                <a:latin typeface="+mj-ea"/>
                <a:ea typeface="+mj-ea"/>
              </a:rPr>
              <a:t>?</a:t>
            </a:r>
          </a:p>
          <a:p>
            <a:pPr algn="ctr"/>
            <a:r>
              <a:rPr lang="zh-TW" altLang="en-US" sz="2400" dirty="0" smtClean="0">
                <a:latin typeface="+mj-ea"/>
                <a:ea typeface="+mj-ea"/>
              </a:rPr>
              <a:t>請告訴我流程</a:t>
            </a:r>
            <a:endParaRPr lang="en-US" altLang="zh-TW" sz="2400" dirty="0" smtClean="0">
              <a:latin typeface="+mj-ea"/>
              <a:ea typeface="+mj-ea"/>
            </a:endParaRPr>
          </a:p>
        </p:txBody>
      </p:sp>
    </p:spTree>
    <p:extLst>
      <p:ext uri="{BB962C8B-B14F-4D97-AF65-F5344CB8AC3E}">
        <p14:creationId xmlns:p14="http://schemas.microsoft.com/office/powerpoint/2010/main" val="4323076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Jiebar</a:t>
            </a:r>
            <a:r>
              <a:rPr lang="zh-TW" altLang="en-US" dirty="0"/>
              <a:t>切詞演算</a:t>
            </a:r>
            <a:r>
              <a:rPr lang="zh-TW" altLang="en-US" dirty="0" smtClean="0"/>
              <a:t>法</a:t>
            </a:r>
            <a:r>
              <a:rPr lang="en-US" altLang="zh-TW" dirty="0" smtClean="0"/>
              <a:t/>
            </a:r>
            <a:br>
              <a:rPr lang="en-US" altLang="zh-TW" dirty="0" smtClean="0"/>
            </a:br>
            <a:r>
              <a:rPr lang="zh-TW" altLang="en-US" sz="3600" dirty="0" smtClean="0"/>
              <a:t>字典樹</a:t>
            </a:r>
            <a:r>
              <a:rPr lang="en-US" altLang="zh-TW" sz="3600" dirty="0"/>
              <a:t>&amp;</a:t>
            </a:r>
            <a:r>
              <a:rPr lang="zh-TW" altLang="en-US" sz="3600" dirty="0" smtClean="0"/>
              <a:t>有向無環圖</a:t>
            </a:r>
            <a:r>
              <a:rPr lang="en-US" altLang="zh-TW" sz="3600" dirty="0" smtClean="0"/>
              <a:t>=</a:t>
            </a:r>
            <a:r>
              <a:rPr lang="zh-TW" altLang="en-US" sz="3600" dirty="0" smtClean="0"/>
              <a:t>找出最佳路徑</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50</a:t>
            </a:fld>
            <a:endParaRPr lang="zh-TW" altLang="en-US"/>
          </a:p>
        </p:txBody>
      </p:sp>
      <p:pic>
        <p:nvPicPr>
          <p:cNvPr id="5" name="Picture 4"/>
          <p:cNvPicPr>
            <a:picLocks noChangeAspect="1"/>
          </p:cNvPicPr>
          <p:nvPr/>
        </p:nvPicPr>
        <p:blipFill>
          <a:blip r:embed="rId2"/>
          <a:stretch>
            <a:fillRect/>
          </a:stretch>
        </p:blipFill>
        <p:spPr>
          <a:xfrm>
            <a:off x="2493699" y="1944688"/>
            <a:ext cx="7606771" cy="4456112"/>
          </a:xfrm>
          <a:prstGeom prst="rect">
            <a:avLst/>
          </a:prstGeom>
        </p:spPr>
      </p:pic>
      <p:sp>
        <p:nvSpPr>
          <p:cNvPr id="6" name="Content Placeholder 2"/>
          <p:cNvSpPr txBox="1">
            <a:spLocks/>
          </p:cNvSpPr>
          <p:nvPr/>
        </p:nvSpPr>
        <p:spPr bwMode="auto">
          <a:xfrm>
            <a:off x="2796821" y="6402387"/>
            <a:ext cx="7303649"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folHlink"/>
              </a:buClr>
              <a:buSzPct val="60000"/>
              <a:buFont typeface="Wingdings" pitchFamily="2" charset="2"/>
              <a:buChar char="l"/>
              <a:defRPr kumimoji="1"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kumimoji="1" sz="1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itchFamily="2" charset="2"/>
              <a:buChar char="ü"/>
              <a:defRPr kumimoji="1" sz="16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kumimoji="1" sz="14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kumimoji="1" sz="14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r>
              <a:rPr lang="en-US" altLang="zh-TW" sz="1600" kern="0" dirty="0" smtClean="0"/>
              <a:t>Source</a:t>
            </a:r>
            <a:r>
              <a:rPr lang="zh-TW" altLang="en-US" sz="1600" kern="0" dirty="0" smtClean="0"/>
              <a:t>：</a:t>
            </a:r>
            <a:r>
              <a:rPr lang="en-US" altLang="zh-TW" sz="1600" kern="0" dirty="0" smtClean="0"/>
              <a:t> https</a:t>
            </a:r>
            <a:r>
              <a:rPr lang="zh-TW" altLang="en-US" sz="1600" kern="0" dirty="0" smtClean="0"/>
              <a:t>：</a:t>
            </a:r>
            <a:r>
              <a:rPr lang="en-US" altLang="zh-TW" sz="1600" kern="0" dirty="0" smtClean="0"/>
              <a:t>//speakerdeck.com/fukuball/jieba-jie-ba-zhong-wen-duan-ci</a:t>
            </a:r>
            <a:endParaRPr lang="zh-TW" altLang="en-US" sz="1600" kern="0" dirty="0"/>
          </a:p>
        </p:txBody>
      </p:sp>
    </p:spTree>
    <p:extLst>
      <p:ext uri="{BB962C8B-B14F-4D97-AF65-F5344CB8AC3E}">
        <p14:creationId xmlns:p14="http://schemas.microsoft.com/office/powerpoint/2010/main" val="1744673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Jiebar</a:t>
            </a:r>
            <a:r>
              <a:rPr lang="zh-TW" altLang="en-US" dirty="0"/>
              <a:t>切</a:t>
            </a:r>
            <a:r>
              <a:rPr lang="zh-TW" altLang="en-US" dirty="0" smtClean="0"/>
              <a:t>詞演</a:t>
            </a:r>
            <a:r>
              <a:rPr lang="zh-TW" altLang="en-US" dirty="0"/>
              <a:t>算法</a:t>
            </a:r>
            <a:r>
              <a:rPr lang="en-US" altLang="zh-TW" dirty="0"/>
              <a:t/>
            </a:r>
            <a:br>
              <a:rPr lang="en-US" altLang="zh-TW" dirty="0"/>
            </a:br>
            <a:r>
              <a:rPr lang="zh-TW" altLang="en-US" sz="3600" dirty="0" smtClean="0"/>
              <a:t>隱式馬可夫模</a:t>
            </a:r>
            <a:r>
              <a:rPr lang="zh-TW" altLang="en-US" sz="3600" dirty="0" smtClean="0"/>
              <a:t>型（</a:t>
            </a:r>
            <a:r>
              <a:rPr lang="en-US" altLang="zh-TW" sz="3600" dirty="0" smtClean="0"/>
              <a:t>HMM</a:t>
            </a:r>
            <a:r>
              <a:rPr lang="zh-TW" altLang="en-US" sz="3600" dirty="0" smtClean="0"/>
              <a:t>）</a:t>
            </a:r>
            <a:r>
              <a:rPr lang="en-US" altLang="zh-TW" sz="3600" dirty="0" smtClean="0"/>
              <a:t>=</a:t>
            </a:r>
            <a:r>
              <a:rPr lang="zh-TW" altLang="en-US" sz="3600" dirty="0" smtClean="0"/>
              <a:t>計算新詞的組成</a:t>
            </a:r>
            <a:endParaRPr lang="zh-TW" altLang="en-US" dirty="0"/>
          </a:p>
        </p:txBody>
      </p:sp>
      <p:sp>
        <p:nvSpPr>
          <p:cNvPr id="3" name="Content Placeholder 2"/>
          <p:cNvSpPr>
            <a:spLocks noGrp="1"/>
          </p:cNvSpPr>
          <p:nvPr>
            <p:ph idx="1"/>
          </p:nvPr>
        </p:nvSpPr>
        <p:spPr>
          <a:xfrm>
            <a:off x="1576917" y="2017713"/>
            <a:ext cx="5668963" cy="4114800"/>
          </a:xfrm>
        </p:spPr>
        <p:txBody>
          <a:bodyPr>
            <a:normAutofit fontScale="92500"/>
          </a:bodyPr>
          <a:lstStyle/>
          <a:p>
            <a:r>
              <a:rPr lang="zh-TW" altLang="en-US" dirty="0"/>
              <a:t>馬可夫模型</a:t>
            </a:r>
            <a:r>
              <a:rPr lang="en-US" altLang="zh-TW" dirty="0"/>
              <a:t>/</a:t>
            </a:r>
            <a:r>
              <a:rPr lang="zh-TW" altLang="en-US" dirty="0" smtClean="0"/>
              <a:t>鏈</a:t>
            </a:r>
            <a:endParaRPr lang="en-US" altLang="zh-TW" dirty="0" smtClean="0"/>
          </a:p>
          <a:p>
            <a:pPr lvl="1"/>
            <a:r>
              <a:rPr lang="zh-TW" altLang="en-US" dirty="0" smtClean="0"/>
              <a:t>選</a:t>
            </a:r>
            <a:r>
              <a:rPr lang="zh-TW" altLang="en-US" dirty="0"/>
              <a:t>定一個狀態作為起點</a:t>
            </a:r>
            <a:r>
              <a:rPr lang="zh-TW" altLang="en-US" dirty="0" smtClean="0"/>
              <a:t>，</a:t>
            </a:r>
            <a:endParaRPr lang="en-US" altLang="zh-TW" dirty="0" smtClean="0"/>
          </a:p>
          <a:p>
            <a:pPr lvl="1"/>
            <a:r>
              <a:rPr lang="zh-TW" altLang="en-US" dirty="0" smtClean="0"/>
              <a:t>沿</a:t>
            </a:r>
            <a:r>
              <a:rPr lang="zh-TW" altLang="en-US" dirty="0"/>
              <a:t>著邊隨意走訪任何一個狀</a:t>
            </a:r>
            <a:r>
              <a:rPr lang="zh-TW" altLang="en-US" dirty="0" smtClean="0"/>
              <a:t>態</a:t>
            </a:r>
            <a:endParaRPr lang="en-US" altLang="zh-TW" dirty="0" smtClean="0"/>
          </a:p>
          <a:p>
            <a:pPr lvl="1"/>
            <a:r>
              <a:rPr lang="zh-TW" altLang="en-US" dirty="0" smtClean="0"/>
              <a:t>一</a:t>
            </a:r>
            <a:r>
              <a:rPr lang="zh-TW" altLang="en-US" dirty="0"/>
              <a:t>直走一直</a:t>
            </a:r>
            <a:r>
              <a:rPr lang="zh-TW" altLang="en-US" dirty="0" smtClean="0"/>
              <a:t>走</a:t>
            </a:r>
            <a:endParaRPr lang="en-US" altLang="zh-TW" dirty="0" smtClean="0"/>
          </a:p>
          <a:p>
            <a:pPr lvl="1"/>
            <a:r>
              <a:rPr lang="zh-TW" altLang="en-US" dirty="0" smtClean="0"/>
              <a:t>沿</a:t>
            </a:r>
            <a:r>
              <a:rPr lang="zh-TW" altLang="en-US" dirty="0"/>
              <a:t>途累積機率，走累了就停在某狀態</a:t>
            </a:r>
            <a:endParaRPr lang="en-US" altLang="zh-TW" dirty="0" smtClean="0"/>
          </a:p>
          <a:p>
            <a:r>
              <a:rPr lang="zh-TW" altLang="en-US" dirty="0"/>
              <a:t>馬可夫模型</a:t>
            </a:r>
            <a:r>
              <a:rPr lang="en-US" altLang="zh-TW" dirty="0"/>
              <a:t>/</a:t>
            </a:r>
            <a:r>
              <a:rPr lang="zh-TW" altLang="en-US" dirty="0" smtClean="0"/>
              <a:t>鏈例子</a:t>
            </a:r>
            <a:endParaRPr lang="en-US" altLang="zh-TW" dirty="0"/>
          </a:p>
          <a:p>
            <a:pPr lvl="1"/>
            <a:r>
              <a:rPr lang="en-US" altLang="zh-TW" dirty="0" smtClean="0"/>
              <a:t>P</a:t>
            </a:r>
            <a:r>
              <a:rPr lang="zh-TW" altLang="en-US" dirty="0" smtClean="0"/>
              <a:t>（</a:t>
            </a:r>
            <a:r>
              <a:rPr lang="en-US" altLang="zh-TW" dirty="0" smtClean="0"/>
              <a:t>c </a:t>
            </a:r>
            <a:r>
              <a:rPr lang="en-US" altLang="zh-TW" dirty="0" smtClean="0"/>
              <a:t>| </a:t>
            </a:r>
            <a:r>
              <a:rPr lang="en-US" altLang="zh-TW" dirty="0" smtClean="0"/>
              <a:t>s</a:t>
            </a:r>
            <a:r>
              <a:rPr lang="zh-TW" altLang="en-US" dirty="0" smtClean="0"/>
              <a:t>）</a:t>
            </a:r>
            <a:r>
              <a:rPr lang="en-US" altLang="zh-TW" dirty="0" smtClean="0"/>
              <a:t>=</a:t>
            </a:r>
            <a:r>
              <a:rPr lang="en-US" altLang="zh-TW" dirty="0" smtClean="0"/>
              <a:t>0.3; </a:t>
            </a:r>
            <a:r>
              <a:rPr lang="en-US" altLang="zh-TW" dirty="0" smtClean="0"/>
              <a:t>P</a:t>
            </a:r>
            <a:r>
              <a:rPr lang="zh-TW" altLang="en-US" dirty="0" smtClean="0"/>
              <a:t>（</a:t>
            </a:r>
            <a:r>
              <a:rPr lang="en-US" altLang="zh-TW" dirty="0" smtClean="0"/>
              <a:t>s </a:t>
            </a:r>
            <a:r>
              <a:rPr lang="en-US" altLang="zh-TW" dirty="0" smtClean="0"/>
              <a:t>| </a:t>
            </a:r>
            <a:r>
              <a:rPr lang="en-US" altLang="zh-TW" dirty="0" smtClean="0"/>
              <a:t>r</a:t>
            </a:r>
            <a:r>
              <a:rPr lang="zh-TW" altLang="en-US" dirty="0" smtClean="0"/>
              <a:t>）</a:t>
            </a:r>
            <a:r>
              <a:rPr lang="en-US" altLang="zh-TW" dirty="0" smtClean="0"/>
              <a:t>=</a:t>
            </a:r>
            <a:r>
              <a:rPr lang="en-US" altLang="zh-TW" dirty="0" smtClean="0"/>
              <a:t>0.4…</a:t>
            </a:r>
            <a:r>
              <a:rPr lang="en-US" altLang="zh-TW" dirty="0" err="1" smtClean="0"/>
              <a:t>etc</a:t>
            </a:r>
            <a:endParaRPr lang="en-US" altLang="zh-TW" dirty="0" smtClean="0"/>
          </a:p>
          <a:p>
            <a:r>
              <a:rPr lang="en-US" altLang="zh-TW" dirty="0" smtClean="0"/>
              <a:t>HMM</a:t>
            </a:r>
            <a:r>
              <a:rPr lang="zh-TW" altLang="en-US" dirty="0" smtClean="0"/>
              <a:t>從馬可夫模型</a:t>
            </a:r>
            <a:r>
              <a:rPr lang="en-US" altLang="zh-TW" dirty="0" smtClean="0"/>
              <a:t>/</a:t>
            </a:r>
            <a:r>
              <a:rPr lang="zh-TW" altLang="en-US" dirty="0" smtClean="0"/>
              <a:t>鏈轉換過來的</a:t>
            </a:r>
            <a:endParaRPr lang="en-US" altLang="zh-TW" dirty="0" smtClean="0"/>
          </a:p>
          <a:p>
            <a:r>
              <a:rPr lang="en-US" altLang="zh-TW" dirty="0" smtClean="0"/>
              <a:t>HMM</a:t>
            </a:r>
            <a:r>
              <a:rPr lang="zh-TW" altLang="en-US" dirty="0" smtClean="0"/>
              <a:t>僅能觀察到果，無法觀察到因</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51</a:t>
            </a:fld>
            <a:endParaRPr lang="zh-TW" altLang="en-US"/>
          </a:p>
        </p:txBody>
      </p:sp>
      <p:pic>
        <p:nvPicPr>
          <p:cNvPr id="7" name="Picture 2" descr="Image result for markov 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943" y="1839913"/>
            <a:ext cx="4311120" cy="40668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56411" y="6132513"/>
            <a:ext cx="5424883" cy="338554"/>
          </a:xfrm>
          <a:prstGeom prst="rect">
            <a:avLst/>
          </a:prstGeom>
        </p:spPr>
        <p:txBody>
          <a:bodyPr wrap="none">
            <a:spAutoFit/>
          </a:bodyPr>
          <a:lstStyle/>
          <a:p>
            <a:r>
              <a:rPr lang="en-US" altLang="zh-TW" sz="1600" kern="0" dirty="0" smtClean="0">
                <a:latin typeface="+mn-lt"/>
                <a:ea typeface="+mn-ea"/>
              </a:rPr>
              <a:t>Source</a:t>
            </a:r>
            <a:r>
              <a:rPr lang="zh-TW" altLang="en-US" sz="1600" kern="0" dirty="0" smtClean="0">
                <a:latin typeface="+mn-lt"/>
                <a:ea typeface="+mn-ea"/>
              </a:rPr>
              <a:t>： h</a:t>
            </a:r>
            <a:r>
              <a:rPr lang="zh-TW" altLang="en-US" sz="1600" kern="0" dirty="0">
                <a:latin typeface="+mn-lt"/>
                <a:ea typeface="+mn-ea"/>
              </a:rPr>
              <a:t>tt</a:t>
            </a:r>
            <a:r>
              <a:rPr lang="zh-TW" altLang="en-US" sz="1600" kern="0" dirty="0" smtClean="0">
                <a:latin typeface="+mn-lt"/>
                <a:ea typeface="+mn-ea"/>
              </a:rPr>
              <a:t>p：/</a:t>
            </a:r>
            <a:r>
              <a:rPr lang="zh-TW" altLang="en-US" sz="1600" kern="0" dirty="0">
                <a:latin typeface="+mn-lt"/>
                <a:ea typeface="+mn-ea"/>
              </a:rPr>
              <a:t>/bit-player.org/wp-content/extras/markov/</a:t>
            </a:r>
          </a:p>
        </p:txBody>
      </p:sp>
    </p:spTree>
    <p:extLst>
      <p:ext uri="{BB962C8B-B14F-4D97-AF65-F5344CB8AC3E}">
        <p14:creationId xmlns:p14="http://schemas.microsoft.com/office/powerpoint/2010/main" val="3550894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Jiebar</a:t>
            </a:r>
            <a:r>
              <a:rPr lang="zh-TW" altLang="en-US" dirty="0"/>
              <a:t>切詞演算法</a:t>
            </a:r>
            <a:r>
              <a:rPr lang="en-US" altLang="zh-TW" dirty="0"/>
              <a:t/>
            </a:r>
            <a:br>
              <a:rPr lang="en-US" altLang="zh-TW" dirty="0"/>
            </a:br>
            <a:r>
              <a:rPr lang="zh-TW" altLang="en-US" sz="3600" dirty="0"/>
              <a:t>隱式馬可夫模</a:t>
            </a:r>
            <a:r>
              <a:rPr lang="zh-TW" altLang="en-US" sz="3600" dirty="0" smtClean="0"/>
              <a:t>型（</a:t>
            </a:r>
            <a:r>
              <a:rPr lang="en-US" altLang="zh-TW" sz="3600" dirty="0" smtClean="0"/>
              <a:t>HMM</a:t>
            </a:r>
            <a:r>
              <a:rPr lang="zh-TW" altLang="en-US" sz="3600" dirty="0" smtClean="0"/>
              <a:t>）</a:t>
            </a:r>
            <a:r>
              <a:rPr lang="en-US" altLang="zh-TW" sz="3600" dirty="0" smtClean="0"/>
              <a:t>=</a:t>
            </a:r>
            <a:r>
              <a:rPr lang="zh-TW" altLang="en-US" sz="3600" dirty="0"/>
              <a:t>計算新詞的組成</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52</a:t>
            </a:fld>
            <a:endParaRPr lang="zh-TW" altLang="en-US"/>
          </a:p>
        </p:txBody>
      </p:sp>
      <p:pic>
        <p:nvPicPr>
          <p:cNvPr id="5" name="Picture 2" descr="Image result for markov 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880" y="2017713"/>
            <a:ext cx="4311120" cy="4066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markov chain weath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692" y="1666875"/>
            <a:ext cx="5000625" cy="4810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56411" y="6252746"/>
            <a:ext cx="5424883" cy="338554"/>
          </a:xfrm>
          <a:prstGeom prst="rect">
            <a:avLst/>
          </a:prstGeom>
        </p:spPr>
        <p:txBody>
          <a:bodyPr wrap="none">
            <a:spAutoFit/>
          </a:bodyPr>
          <a:lstStyle/>
          <a:p>
            <a:r>
              <a:rPr lang="en-US" altLang="zh-TW" sz="1600" kern="0" dirty="0" smtClean="0">
                <a:latin typeface="+mn-lt"/>
                <a:ea typeface="+mn-ea"/>
              </a:rPr>
              <a:t>Source</a:t>
            </a:r>
            <a:r>
              <a:rPr lang="zh-TW" altLang="en-US" sz="1600" kern="0" dirty="0" smtClean="0">
                <a:latin typeface="+mn-lt"/>
                <a:ea typeface="+mn-ea"/>
              </a:rPr>
              <a:t>： h</a:t>
            </a:r>
            <a:r>
              <a:rPr lang="zh-TW" altLang="en-US" sz="1600" kern="0" dirty="0">
                <a:latin typeface="+mn-lt"/>
                <a:ea typeface="+mn-ea"/>
              </a:rPr>
              <a:t>tt</a:t>
            </a:r>
            <a:r>
              <a:rPr lang="zh-TW" altLang="en-US" sz="1600" kern="0" dirty="0" smtClean="0">
                <a:latin typeface="+mn-lt"/>
                <a:ea typeface="+mn-ea"/>
              </a:rPr>
              <a:t>p：/</a:t>
            </a:r>
            <a:r>
              <a:rPr lang="zh-TW" altLang="en-US" sz="1600" kern="0" dirty="0">
                <a:latin typeface="+mn-lt"/>
                <a:ea typeface="+mn-ea"/>
              </a:rPr>
              <a:t>/bit-player.org/wp-content/extras/markov/</a:t>
            </a:r>
          </a:p>
        </p:txBody>
      </p:sp>
    </p:spTree>
    <p:extLst>
      <p:ext uri="{BB962C8B-B14F-4D97-AF65-F5344CB8AC3E}">
        <p14:creationId xmlns:p14="http://schemas.microsoft.com/office/powerpoint/2010/main" val="3009265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Jiebar</a:t>
            </a:r>
            <a:r>
              <a:rPr lang="zh-TW" altLang="en-US" dirty="0"/>
              <a:t>切詞演算法</a:t>
            </a:r>
            <a:r>
              <a:rPr lang="en-US" altLang="zh-TW" dirty="0"/>
              <a:t/>
            </a:r>
            <a:br>
              <a:rPr lang="en-US" altLang="zh-TW" dirty="0"/>
            </a:br>
            <a:r>
              <a:rPr lang="zh-TW" altLang="en-US" sz="3600" dirty="0"/>
              <a:t>隱式馬可夫模</a:t>
            </a:r>
            <a:r>
              <a:rPr lang="zh-TW" altLang="en-US" sz="3600" dirty="0" smtClean="0"/>
              <a:t>型（</a:t>
            </a:r>
            <a:r>
              <a:rPr lang="en-US" altLang="zh-TW" sz="3600" dirty="0" smtClean="0"/>
              <a:t>HMM</a:t>
            </a:r>
            <a:r>
              <a:rPr lang="zh-TW" altLang="en-US" sz="3600" dirty="0" smtClean="0"/>
              <a:t>）</a:t>
            </a:r>
            <a:r>
              <a:rPr lang="en-US" altLang="zh-TW" sz="3600" dirty="0" smtClean="0"/>
              <a:t>=</a:t>
            </a:r>
            <a:r>
              <a:rPr lang="zh-TW" altLang="en-US" sz="3600" dirty="0"/>
              <a:t>計算新詞的組成</a:t>
            </a:r>
            <a:endParaRPr lang="zh-TW" altLang="en-US" dirty="0"/>
          </a:p>
        </p:txBody>
      </p:sp>
      <p:sp>
        <p:nvSpPr>
          <p:cNvPr id="3" name="Content Placeholder 2"/>
          <p:cNvSpPr>
            <a:spLocks noGrp="1"/>
          </p:cNvSpPr>
          <p:nvPr>
            <p:ph idx="1"/>
          </p:nvPr>
        </p:nvSpPr>
        <p:spPr>
          <a:xfrm>
            <a:off x="1576917" y="2017713"/>
            <a:ext cx="4646083" cy="4114800"/>
          </a:xfrm>
        </p:spPr>
        <p:txBody>
          <a:bodyPr/>
          <a:lstStyle/>
          <a:p>
            <a:r>
              <a:rPr lang="zh-TW" altLang="en-US" dirty="0" smtClean="0"/>
              <a:t>計算</a:t>
            </a:r>
            <a:r>
              <a:rPr lang="zh-TW" altLang="en-US" kern="1200" dirty="0"/>
              <a:t>有人在走動、在購物、地上是否潮</a:t>
            </a:r>
            <a:r>
              <a:rPr lang="zh-TW" altLang="en-US" kern="1200" dirty="0" smtClean="0"/>
              <a:t>濕的機率，判斷天氣好壞。</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53</a:t>
            </a:fld>
            <a:endParaRPr lang="zh-TW" altLang="en-US"/>
          </a:p>
        </p:txBody>
      </p:sp>
      <p:pic>
        <p:nvPicPr>
          <p:cNvPr id="2050" name="Picture 2" descr="Image result for markov chain wea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943" y="2651888"/>
            <a:ext cx="4746900" cy="38251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942974" y="3187884"/>
            <a:ext cx="5673726" cy="3060516"/>
          </a:xfrm>
          <a:prstGeom prst="rect">
            <a:avLst/>
          </a:prstGeom>
        </p:spPr>
      </p:pic>
    </p:spTree>
    <p:extLst>
      <p:ext uri="{BB962C8B-B14F-4D97-AF65-F5344CB8AC3E}">
        <p14:creationId xmlns:p14="http://schemas.microsoft.com/office/powerpoint/2010/main" val="594348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dirty="0" err="1"/>
              <a:t>Jiebar</a:t>
            </a:r>
            <a:r>
              <a:rPr lang="zh-TW" altLang="en-US" dirty="0"/>
              <a:t>切詞演算法</a:t>
            </a:r>
            <a:r>
              <a:rPr lang="en-US" altLang="zh-TW" dirty="0"/>
              <a:t/>
            </a:r>
            <a:br>
              <a:rPr lang="en-US" altLang="zh-TW" dirty="0"/>
            </a:br>
            <a:r>
              <a:rPr lang="zh-TW" altLang="en-US" dirty="0"/>
              <a:t>隱式馬可夫模</a:t>
            </a:r>
            <a:r>
              <a:rPr lang="zh-TW" altLang="en-US" dirty="0" smtClean="0"/>
              <a:t>型（</a:t>
            </a:r>
            <a:r>
              <a:rPr lang="en-US" altLang="zh-TW" dirty="0" smtClean="0"/>
              <a:t>HMM</a:t>
            </a:r>
            <a:r>
              <a:rPr lang="zh-TW" altLang="en-US" dirty="0" smtClean="0"/>
              <a:t>）</a:t>
            </a:r>
            <a:r>
              <a:rPr lang="en-US" altLang="zh-TW" dirty="0" smtClean="0"/>
              <a:t>=</a:t>
            </a:r>
            <a:r>
              <a:rPr lang="zh-TW" altLang="en-US" dirty="0"/>
              <a:t>計算新詞的組成</a:t>
            </a:r>
          </a:p>
        </p:txBody>
      </p:sp>
      <p:sp>
        <p:nvSpPr>
          <p:cNvPr id="3" name="Content Placeholder 2"/>
          <p:cNvSpPr>
            <a:spLocks noGrp="1"/>
          </p:cNvSpPr>
          <p:nvPr>
            <p:ph idx="1"/>
          </p:nvPr>
        </p:nvSpPr>
        <p:spPr/>
        <p:txBody>
          <a:bodyPr/>
          <a:lstStyle/>
          <a:p>
            <a:r>
              <a:rPr lang="zh-TW" altLang="en-US" dirty="0" smtClean="0"/>
              <a:t>舉一反三</a:t>
            </a:r>
            <a:endParaRPr lang="en-US" altLang="zh-TW" dirty="0" smtClean="0"/>
          </a:p>
          <a:p>
            <a:pPr lvl="1"/>
            <a:r>
              <a:rPr lang="zh-TW" altLang="en-US" dirty="0" smtClean="0"/>
              <a:t>新字詞</a:t>
            </a:r>
            <a:r>
              <a:rPr lang="en-US" altLang="zh-TW" dirty="0" smtClean="0"/>
              <a:t>ABCD=A</a:t>
            </a:r>
            <a:r>
              <a:rPr lang="zh-TW" altLang="en-US" dirty="0" smtClean="0"/>
              <a:t>（開</a:t>
            </a:r>
            <a:r>
              <a:rPr lang="zh-TW" altLang="en-US" dirty="0" smtClean="0"/>
              <a:t>頭</a:t>
            </a:r>
            <a:r>
              <a:rPr lang="zh-TW" altLang="en-US" dirty="0" smtClean="0"/>
              <a:t>詞）、</a:t>
            </a:r>
            <a:r>
              <a:rPr lang="en-US" altLang="zh-TW" dirty="0" smtClean="0"/>
              <a:t>B</a:t>
            </a:r>
            <a:r>
              <a:rPr lang="zh-TW" altLang="en-US" dirty="0" smtClean="0"/>
              <a:t>（介</a:t>
            </a:r>
            <a:r>
              <a:rPr lang="zh-TW" altLang="en-US" dirty="0"/>
              <a:t>係</a:t>
            </a:r>
            <a:r>
              <a:rPr lang="zh-TW" altLang="en-US" dirty="0" smtClean="0"/>
              <a:t>詞）、</a:t>
            </a:r>
            <a:r>
              <a:rPr lang="en-US" altLang="zh-TW" dirty="0" smtClean="0"/>
              <a:t>C</a:t>
            </a:r>
            <a:r>
              <a:rPr lang="zh-TW" altLang="en-US" dirty="0" smtClean="0"/>
              <a:t>（結</a:t>
            </a:r>
            <a:r>
              <a:rPr lang="zh-TW" altLang="en-US" dirty="0" smtClean="0"/>
              <a:t>尾</a:t>
            </a:r>
            <a:r>
              <a:rPr lang="zh-TW" altLang="en-US" dirty="0" smtClean="0"/>
              <a:t>詞）、</a:t>
            </a:r>
            <a:r>
              <a:rPr lang="en-US" altLang="zh-TW" dirty="0" smtClean="0"/>
              <a:t>D</a:t>
            </a:r>
            <a:r>
              <a:rPr lang="zh-TW" altLang="en-US" dirty="0" smtClean="0"/>
              <a:t>（特</a:t>
            </a:r>
            <a:r>
              <a:rPr lang="zh-TW" altLang="en-US" dirty="0" smtClean="0"/>
              <a:t>殊用</a:t>
            </a:r>
            <a:r>
              <a:rPr lang="zh-TW" altLang="en-US" dirty="0" smtClean="0"/>
              <a:t>詞）</a:t>
            </a:r>
            <a:endParaRPr lang="en-US" altLang="zh-TW" dirty="0" smtClean="0"/>
          </a:p>
          <a:p>
            <a:pPr lvl="1"/>
            <a:r>
              <a:rPr lang="zh-TW" altLang="en-US" dirty="0" smtClean="0"/>
              <a:t>由非監督機器學習演算法</a:t>
            </a:r>
            <a:r>
              <a:rPr lang="en-US" altLang="zh-TW" dirty="0" smtClean="0"/>
              <a:t>-HMM</a:t>
            </a:r>
            <a:r>
              <a:rPr lang="zh-TW" altLang="en-US" dirty="0" smtClean="0"/>
              <a:t>，以機率方式猜選出</a:t>
            </a:r>
            <a:r>
              <a:rPr lang="en-US" altLang="zh-TW" dirty="0" smtClean="0"/>
              <a:t>ABCD</a:t>
            </a:r>
            <a:r>
              <a:rPr lang="zh-TW" altLang="en-US" dirty="0" smtClean="0"/>
              <a:t>最佳的機率組合</a:t>
            </a:r>
            <a:endParaRPr lang="en-US" altLang="zh-TW" dirty="0" smtClean="0"/>
          </a:p>
          <a:p>
            <a:pPr lvl="1"/>
            <a:r>
              <a:rPr lang="zh-TW" altLang="en-US" dirty="0"/>
              <a:t>例</a:t>
            </a:r>
            <a:r>
              <a:rPr lang="zh-TW" altLang="en-US" dirty="0" smtClean="0"/>
              <a:t>如：孟彥老師即將來臨</a:t>
            </a:r>
            <a:endParaRPr lang="en-US" altLang="zh-TW" dirty="0" smtClean="0"/>
          </a:p>
          <a:p>
            <a:pPr lvl="1"/>
            <a:r>
              <a:rPr lang="zh-TW" altLang="en-US" dirty="0" smtClean="0"/>
              <a:t>分成：孟彥老</a:t>
            </a:r>
            <a:r>
              <a:rPr lang="zh-TW" altLang="en-US" dirty="0" smtClean="0"/>
              <a:t>師（</a:t>
            </a:r>
            <a:r>
              <a:rPr lang="en-US" altLang="zh-TW" dirty="0" smtClean="0"/>
              <a:t>DC</a:t>
            </a:r>
            <a:r>
              <a:rPr lang="zh-TW" altLang="en-US" dirty="0" smtClean="0"/>
              <a:t>）</a:t>
            </a:r>
            <a:r>
              <a:rPr lang="en-US" altLang="zh-TW" dirty="0" smtClean="0"/>
              <a:t>/</a:t>
            </a:r>
            <a:r>
              <a:rPr lang="zh-TW" altLang="en-US" dirty="0" smtClean="0"/>
              <a:t>即</a:t>
            </a:r>
            <a:r>
              <a:rPr lang="zh-TW" altLang="en-US" dirty="0" smtClean="0"/>
              <a:t>將（</a:t>
            </a:r>
            <a:r>
              <a:rPr lang="en-US" altLang="zh-TW" dirty="0" smtClean="0"/>
              <a:t>AC</a:t>
            </a:r>
            <a:r>
              <a:rPr lang="zh-TW" altLang="en-US" dirty="0" smtClean="0"/>
              <a:t>）</a:t>
            </a:r>
            <a:r>
              <a:rPr lang="en-US" altLang="zh-TW" dirty="0" smtClean="0"/>
              <a:t>/</a:t>
            </a:r>
            <a:r>
              <a:rPr lang="zh-TW" altLang="en-US" dirty="0"/>
              <a:t>來</a:t>
            </a:r>
            <a:r>
              <a:rPr lang="zh-TW" altLang="en-US" dirty="0" smtClean="0"/>
              <a:t>臨（</a:t>
            </a:r>
            <a:r>
              <a:rPr lang="en-US" altLang="zh-TW" dirty="0" smtClean="0"/>
              <a:t>AC</a:t>
            </a:r>
            <a:r>
              <a:rPr lang="zh-TW" altLang="en-US" dirty="0" smtClean="0"/>
              <a:t>）</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54</a:t>
            </a:fld>
            <a:endParaRPr lang="zh-TW" altLang="en-US"/>
          </a:p>
        </p:txBody>
      </p:sp>
    </p:spTree>
    <p:extLst>
      <p:ext uri="{BB962C8B-B14F-4D97-AF65-F5344CB8AC3E}">
        <p14:creationId xmlns:p14="http://schemas.microsoft.com/office/powerpoint/2010/main" val="1126542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JiebaR</a:t>
            </a:r>
            <a:r>
              <a:rPr lang="zh-TW" altLang="en-US" dirty="0" smtClean="0"/>
              <a:t>切</a:t>
            </a:r>
            <a:r>
              <a:rPr lang="zh-TW" altLang="en-US" dirty="0"/>
              <a:t>詞演算</a:t>
            </a:r>
            <a:r>
              <a:rPr lang="zh-TW" altLang="en-US" dirty="0" smtClean="0"/>
              <a:t>法</a:t>
            </a:r>
            <a:r>
              <a:rPr lang="en-US" altLang="zh-TW" dirty="0" smtClean="0"/>
              <a:t/>
            </a:r>
            <a:br>
              <a:rPr lang="en-US" altLang="zh-TW" dirty="0" smtClean="0"/>
            </a:br>
            <a:r>
              <a:rPr lang="zh-TW" altLang="en-US" dirty="0" smtClean="0"/>
              <a:t>順利切詞成功</a:t>
            </a:r>
            <a:endParaRPr lang="zh-TW" altLang="en-US" dirty="0"/>
          </a:p>
        </p:txBody>
      </p:sp>
      <p:pic>
        <p:nvPicPr>
          <p:cNvPr id="6" name="Content Placeholder 5"/>
          <p:cNvPicPr>
            <a:picLocks noGrp="1" noChangeAspect="1"/>
          </p:cNvPicPr>
          <p:nvPr>
            <p:ph idx="1"/>
          </p:nvPr>
        </p:nvPicPr>
        <p:blipFill>
          <a:blip r:embed="rId3"/>
          <a:stretch>
            <a:fillRect/>
          </a:stretch>
        </p:blipFill>
        <p:spPr>
          <a:xfrm>
            <a:off x="3376614" y="4414505"/>
            <a:ext cx="5888037" cy="2232596"/>
          </a:xfrm>
          <a:prstGeom prst="rect">
            <a:avLst/>
          </a:prstGeom>
        </p:spPr>
      </p:pic>
      <p:sp>
        <p:nvSpPr>
          <p:cNvPr id="4" name="Slide Number Placeholder 3"/>
          <p:cNvSpPr>
            <a:spLocks noGrp="1"/>
          </p:cNvSpPr>
          <p:nvPr>
            <p:ph type="sldNum" sz="quarter" idx="12"/>
          </p:nvPr>
        </p:nvSpPr>
        <p:spPr/>
        <p:txBody>
          <a:bodyPr/>
          <a:lstStyle/>
          <a:p>
            <a:fld id="{849DCDFE-E9AF-4D91-9097-CC270D138A40}" type="slidenum">
              <a:rPr lang="zh-TW" altLang="en-US" smtClean="0"/>
              <a:t>55</a:t>
            </a:fld>
            <a:endParaRPr lang="zh-TW" altLang="en-US"/>
          </a:p>
        </p:txBody>
      </p:sp>
      <p:pic>
        <p:nvPicPr>
          <p:cNvPr id="5" name="Picture 4"/>
          <p:cNvPicPr>
            <a:picLocks noChangeAspect="1"/>
          </p:cNvPicPr>
          <p:nvPr/>
        </p:nvPicPr>
        <p:blipFill>
          <a:blip r:embed="rId4"/>
          <a:stretch>
            <a:fillRect/>
          </a:stretch>
        </p:blipFill>
        <p:spPr>
          <a:xfrm>
            <a:off x="2678775" y="2074716"/>
            <a:ext cx="7283713" cy="1833894"/>
          </a:xfrm>
          <a:prstGeom prst="rect">
            <a:avLst/>
          </a:prstGeom>
        </p:spPr>
      </p:pic>
      <p:sp>
        <p:nvSpPr>
          <p:cNvPr id="7" name="Up Arrow 6"/>
          <p:cNvSpPr/>
          <p:nvPr/>
        </p:nvSpPr>
        <p:spPr>
          <a:xfrm rot="10800000">
            <a:off x="6219825" y="3962399"/>
            <a:ext cx="364200" cy="452105"/>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912267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solidFill>
                  <a:srgbClr val="4271FD"/>
                </a:solidFill>
              </a:rPr>
              <a:t>字詞稀疏矩陣</a:t>
            </a:r>
            <a:endParaRPr lang="zh-TW" altLang="en-US" dirty="0">
              <a:solidFill>
                <a:srgbClr val="4271FD"/>
              </a:solidFill>
            </a:endParaRPr>
          </a:p>
        </p:txBody>
      </p:sp>
      <p:sp>
        <p:nvSpPr>
          <p:cNvPr id="3" name="Content Placeholder 2"/>
          <p:cNvSpPr>
            <a:spLocks noGrp="1"/>
          </p:cNvSpPr>
          <p:nvPr>
            <p:ph idx="1"/>
          </p:nvPr>
        </p:nvSpPr>
        <p:spPr/>
        <p:txBody>
          <a:bodyPr>
            <a:normAutofit fontScale="92500" lnSpcReduction="10000"/>
          </a:bodyPr>
          <a:lstStyle/>
          <a:p>
            <a:r>
              <a:rPr lang="en-US" altLang="zh-TW" dirty="0" err="1" smtClean="0"/>
              <a:t>Stopwords</a:t>
            </a:r>
            <a:r>
              <a:rPr lang="zh-TW" altLang="en-US" dirty="0" smtClean="0"/>
              <a:t>：停止字</a:t>
            </a:r>
            <a:endParaRPr lang="en-US" altLang="zh-TW" dirty="0" smtClean="0"/>
          </a:p>
          <a:p>
            <a:pPr lvl="1"/>
            <a:r>
              <a:rPr lang="zh-TW" altLang="en-US" dirty="0" smtClean="0"/>
              <a:t>去除非必要字，如：的、我等字詞</a:t>
            </a:r>
            <a:endParaRPr lang="en-US" altLang="zh-TW" dirty="0" smtClean="0"/>
          </a:p>
          <a:p>
            <a:r>
              <a:rPr lang="en-US" altLang="zh-TW" dirty="0" smtClean="0"/>
              <a:t>Keyword extraction</a:t>
            </a:r>
          </a:p>
          <a:p>
            <a:pPr lvl="1"/>
            <a:r>
              <a:rPr lang="zh-TW" altLang="en-US" dirty="0" smtClean="0"/>
              <a:t>直</a:t>
            </a:r>
            <a:r>
              <a:rPr lang="zh-TW" altLang="en-US" dirty="0"/>
              <a:t>接</a:t>
            </a:r>
            <a:r>
              <a:rPr lang="zh-TW" altLang="en-US" dirty="0" smtClean="0"/>
              <a:t>斷</a:t>
            </a:r>
            <a:r>
              <a:rPr lang="zh-TW" altLang="en-US" dirty="0"/>
              <a:t>詞</a:t>
            </a:r>
            <a:r>
              <a:rPr lang="en-US" altLang="zh-TW" dirty="0">
                <a:sym typeface="Wingdings" panose="05000000000000000000" pitchFamily="2" charset="2"/>
              </a:rPr>
              <a:t> HMM</a:t>
            </a:r>
            <a:endParaRPr lang="en-US" altLang="zh-TW" dirty="0"/>
          </a:p>
          <a:p>
            <a:pPr lvl="1"/>
            <a:r>
              <a:rPr lang="zh-TW" altLang="en-US" dirty="0" smtClean="0"/>
              <a:t>先</a:t>
            </a:r>
            <a:r>
              <a:rPr lang="zh-TW" altLang="en-US" dirty="0"/>
              <a:t>斷</a:t>
            </a:r>
            <a:r>
              <a:rPr lang="zh-TW" altLang="en-US" dirty="0" smtClean="0"/>
              <a:t>詞，在用</a:t>
            </a:r>
            <a:r>
              <a:rPr lang="en-US" altLang="zh-TW" dirty="0" smtClean="0"/>
              <a:t>n-gram</a:t>
            </a:r>
            <a:r>
              <a:rPr lang="en-US" altLang="zh-TW" dirty="0">
                <a:sym typeface="Wingdings" panose="05000000000000000000" pitchFamily="2" charset="2"/>
              </a:rPr>
              <a:t> </a:t>
            </a:r>
            <a:r>
              <a:rPr lang="en-US" altLang="zh-TW" dirty="0" smtClean="0">
                <a:sym typeface="Wingdings" panose="05000000000000000000" pitchFamily="2" charset="2"/>
              </a:rPr>
              <a:t>HMM + </a:t>
            </a:r>
            <a:r>
              <a:rPr lang="en-US" altLang="zh-TW" dirty="0" smtClean="0"/>
              <a:t>n-gram</a:t>
            </a:r>
          </a:p>
          <a:p>
            <a:r>
              <a:rPr lang="en-US" altLang="zh-TW" dirty="0" smtClean="0"/>
              <a:t>Prune vocabulary</a:t>
            </a:r>
          </a:p>
          <a:p>
            <a:pPr lvl="1"/>
            <a:r>
              <a:rPr lang="zh-TW" altLang="en-US" dirty="0" smtClean="0"/>
              <a:t>將不必要的資訊量去除</a:t>
            </a:r>
            <a:endParaRPr lang="en-US" altLang="zh-TW" dirty="0"/>
          </a:p>
          <a:p>
            <a:r>
              <a:rPr lang="en-US" altLang="zh-TW" dirty="0" smtClean="0"/>
              <a:t>Document Term </a:t>
            </a:r>
            <a:r>
              <a:rPr lang="en-US" altLang="zh-TW" dirty="0" smtClean="0"/>
              <a:t>Matrix</a:t>
            </a:r>
            <a:r>
              <a:rPr lang="zh-TW" altLang="en-US" dirty="0" smtClean="0"/>
              <a:t>（</a:t>
            </a:r>
            <a:r>
              <a:rPr lang="en-US" altLang="zh-TW" dirty="0" smtClean="0"/>
              <a:t>DTM</a:t>
            </a:r>
            <a:r>
              <a:rPr lang="zh-TW" altLang="en-US" dirty="0" smtClean="0"/>
              <a:t>）</a:t>
            </a:r>
            <a:endParaRPr lang="en-US" altLang="zh-TW" dirty="0" smtClean="0"/>
          </a:p>
          <a:p>
            <a:pPr lvl="1"/>
            <a:r>
              <a:rPr lang="en-US" altLang="zh-TW" dirty="0">
                <a:solidFill>
                  <a:srgbClr val="3333FF"/>
                </a:solidFill>
              </a:rPr>
              <a:t>Bag of words</a:t>
            </a:r>
            <a:endParaRPr lang="en-US" altLang="zh-TW" dirty="0" smtClean="0"/>
          </a:p>
          <a:p>
            <a:pPr lvl="1"/>
            <a:r>
              <a:rPr lang="en-US" altLang="zh-TW" dirty="0" smtClean="0"/>
              <a:t>Row=documents</a:t>
            </a:r>
          </a:p>
          <a:p>
            <a:pPr lvl="1"/>
            <a:r>
              <a:rPr lang="en-US" altLang="zh-TW" dirty="0" smtClean="0"/>
              <a:t>Column=Terms</a:t>
            </a:r>
            <a:endParaRPr lang="en-US" altLang="zh-TW" dirty="0"/>
          </a:p>
          <a:p>
            <a:pPr lvl="1"/>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56</a:t>
            </a:fld>
            <a:endParaRPr lang="zh-TW" altLang="en-US"/>
          </a:p>
        </p:txBody>
      </p:sp>
      <p:pic>
        <p:nvPicPr>
          <p:cNvPr id="8" name="Picture 7"/>
          <p:cNvPicPr>
            <a:picLocks noChangeAspect="1"/>
          </p:cNvPicPr>
          <p:nvPr/>
        </p:nvPicPr>
        <p:blipFill rotWithShape="1">
          <a:blip r:embed="rId2"/>
          <a:srcRect l="8600" t="1581" r="41572" b="50303"/>
          <a:stretch/>
        </p:blipFill>
        <p:spPr>
          <a:xfrm>
            <a:off x="5822805" y="3510413"/>
            <a:ext cx="6009971" cy="271825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946985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text2vec</a:t>
            </a:r>
            <a:r>
              <a:rPr lang="zh-TW" altLang="en-US" dirty="0"/>
              <a:t>文字建模</a:t>
            </a:r>
            <a:r>
              <a:rPr lang="en-US" altLang="zh-TW" dirty="0"/>
              <a:t/>
            </a:r>
            <a:br>
              <a:rPr lang="en-US" altLang="zh-TW" dirty="0"/>
            </a:br>
            <a:r>
              <a:rPr lang="zh-TW" altLang="en-US" sz="3600" dirty="0"/>
              <a:t>建模前處</a:t>
            </a:r>
            <a:r>
              <a:rPr lang="zh-TW" altLang="en-US" sz="3600" dirty="0" smtClean="0"/>
              <a:t>理</a:t>
            </a:r>
            <a:r>
              <a:rPr lang="en-US" altLang="zh-TW" sz="3600" dirty="0" smtClean="0"/>
              <a:t>-TF-IDF</a:t>
            </a:r>
            <a:r>
              <a:rPr lang="zh-TW" altLang="en-US" sz="3600" dirty="0" smtClean="0"/>
              <a:t>字</a:t>
            </a:r>
            <a:r>
              <a:rPr lang="zh-TW" altLang="en-US" sz="3600" dirty="0"/>
              <a:t>詞量稀疏矩陣</a:t>
            </a:r>
            <a:endParaRPr lang="zh-TW" altLang="en-US" dirty="0"/>
          </a:p>
        </p:txBody>
      </p:sp>
      <p:pic>
        <p:nvPicPr>
          <p:cNvPr id="6" name="Content Placeholder 5"/>
          <p:cNvPicPr>
            <a:picLocks noGrp="1" noChangeAspect="1"/>
          </p:cNvPicPr>
          <p:nvPr>
            <p:ph idx="1"/>
          </p:nvPr>
        </p:nvPicPr>
        <p:blipFill>
          <a:blip r:embed="rId2"/>
          <a:stretch>
            <a:fillRect/>
          </a:stretch>
        </p:blipFill>
        <p:spPr>
          <a:xfrm>
            <a:off x="6181508" y="3144905"/>
            <a:ext cx="2938912" cy="2674938"/>
          </a:xfrm>
          <a:prstGeom prst="rect">
            <a:avLst/>
          </a:prstGeom>
        </p:spPr>
      </p:pic>
      <p:sp>
        <p:nvSpPr>
          <p:cNvPr id="4" name="Slide Number Placeholder 3"/>
          <p:cNvSpPr>
            <a:spLocks noGrp="1"/>
          </p:cNvSpPr>
          <p:nvPr>
            <p:ph type="sldNum" sz="quarter" idx="12"/>
          </p:nvPr>
        </p:nvSpPr>
        <p:spPr/>
        <p:txBody>
          <a:bodyPr/>
          <a:lstStyle/>
          <a:p>
            <a:fld id="{849DCDFE-E9AF-4D91-9097-CC270D138A40}" type="slidenum">
              <a:rPr lang="zh-TW" altLang="en-US" smtClean="0">
                <a:latin typeface="+mj-lt"/>
                <a:ea typeface="+mj-ea"/>
              </a:rPr>
              <a:t>57</a:t>
            </a:fld>
            <a:endParaRPr lang="zh-TW" altLang="en-US">
              <a:latin typeface="+mj-lt"/>
              <a:ea typeface="+mj-ea"/>
            </a:endParaRPr>
          </a:p>
        </p:txBody>
      </p:sp>
      <p:pic>
        <p:nvPicPr>
          <p:cNvPr id="5" name="Picture 4" descr="633.png"/>
          <p:cNvPicPr>
            <a:picLocks noChangeAspect="1"/>
          </p:cNvPicPr>
          <p:nvPr/>
        </p:nvPicPr>
        <p:blipFill>
          <a:blip r:embed="rId3" cstate="print"/>
          <a:stretch>
            <a:fillRect/>
          </a:stretch>
        </p:blipFill>
        <p:spPr>
          <a:xfrm>
            <a:off x="1234824" y="5013143"/>
            <a:ext cx="2155653" cy="828000"/>
          </a:xfrm>
          <a:prstGeom prst="rect">
            <a:avLst/>
          </a:prstGeom>
        </p:spPr>
      </p:pic>
      <p:pic>
        <p:nvPicPr>
          <p:cNvPr id="7" name="Picture 6"/>
          <p:cNvPicPr>
            <a:picLocks noChangeAspect="1"/>
          </p:cNvPicPr>
          <p:nvPr/>
        </p:nvPicPr>
        <p:blipFill>
          <a:blip r:embed="rId4"/>
          <a:stretch>
            <a:fillRect/>
          </a:stretch>
        </p:blipFill>
        <p:spPr>
          <a:xfrm>
            <a:off x="9444937" y="3205230"/>
            <a:ext cx="2747063" cy="2554287"/>
          </a:xfrm>
          <a:prstGeom prst="rect">
            <a:avLst/>
          </a:prstGeom>
        </p:spPr>
      </p:pic>
      <p:sp>
        <p:nvSpPr>
          <p:cNvPr id="8" name="Rectangle 7"/>
          <p:cNvSpPr/>
          <p:nvPr/>
        </p:nvSpPr>
        <p:spPr>
          <a:xfrm>
            <a:off x="6687329" y="5259276"/>
            <a:ext cx="2504650" cy="1477328"/>
          </a:xfrm>
          <a:prstGeom prst="rect">
            <a:avLst/>
          </a:prstGeom>
        </p:spPr>
        <p:txBody>
          <a:bodyPr wrap="square">
            <a:spAutoFit/>
          </a:bodyPr>
          <a:lstStyle/>
          <a:p>
            <a:endParaRPr lang="zh-TW" altLang="en-US" dirty="0">
              <a:latin typeface="+mj-lt"/>
              <a:ea typeface="+mj-ea"/>
            </a:endParaRPr>
          </a:p>
          <a:p>
            <a:endParaRPr lang="zh-TW" altLang="en-US" dirty="0">
              <a:latin typeface="+mj-lt"/>
              <a:ea typeface="+mj-ea"/>
            </a:endParaRPr>
          </a:p>
          <a:p>
            <a:r>
              <a:rPr lang="zh-TW" altLang="en-US" dirty="0">
                <a:latin typeface="+mj-lt"/>
                <a:ea typeface="+mj-ea"/>
              </a:rPr>
              <a:t>h=log1</a:t>
            </a:r>
            <a:r>
              <a:rPr lang="zh-TW" altLang="en-US" dirty="0" smtClean="0">
                <a:latin typeface="+mj-lt"/>
                <a:ea typeface="+mj-ea"/>
              </a:rPr>
              <a:t>0（s</a:t>
            </a:r>
            <a:r>
              <a:rPr lang="zh-TW" altLang="en-US" dirty="0">
                <a:latin typeface="+mj-lt"/>
                <a:ea typeface="+mj-ea"/>
              </a:rPr>
              <a:t>e</a:t>
            </a:r>
            <a:r>
              <a:rPr lang="zh-TW" altLang="en-US" dirty="0" smtClean="0">
                <a:latin typeface="+mj-lt"/>
                <a:ea typeface="+mj-ea"/>
              </a:rPr>
              <a:t>q（2</a:t>
            </a:r>
            <a:r>
              <a:rPr lang="zh-TW" altLang="en-US" dirty="0">
                <a:latin typeface="+mj-lt"/>
                <a:ea typeface="+mj-ea"/>
              </a:rPr>
              <a:t>,100,</a:t>
            </a:r>
            <a:r>
              <a:rPr lang="zh-TW" altLang="en-US" dirty="0" smtClean="0">
                <a:latin typeface="+mj-lt"/>
                <a:ea typeface="+mj-ea"/>
              </a:rPr>
              <a:t>5））</a:t>
            </a:r>
            <a:endParaRPr lang="zh-TW" altLang="en-US" dirty="0">
              <a:latin typeface="+mj-lt"/>
              <a:ea typeface="+mj-ea"/>
            </a:endParaRPr>
          </a:p>
          <a:p>
            <a:r>
              <a:rPr lang="zh-TW" altLang="en-US" dirty="0">
                <a:latin typeface="+mj-lt"/>
                <a:ea typeface="+mj-ea"/>
              </a:rPr>
              <a:t>plo</a:t>
            </a:r>
            <a:r>
              <a:rPr lang="zh-TW" altLang="en-US" dirty="0" smtClean="0">
                <a:latin typeface="+mj-lt"/>
                <a:ea typeface="+mj-ea"/>
              </a:rPr>
              <a:t>t（h）</a:t>
            </a:r>
            <a:endParaRPr lang="zh-TW" altLang="en-US" dirty="0">
              <a:latin typeface="+mj-lt"/>
              <a:ea typeface="+mj-ea"/>
            </a:endParaRPr>
          </a:p>
        </p:txBody>
      </p:sp>
      <p:sp>
        <p:nvSpPr>
          <p:cNvPr id="9" name="Rectangle 8"/>
          <p:cNvSpPr/>
          <p:nvPr/>
        </p:nvSpPr>
        <p:spPr>
          <a:xfrm>
            <a:off x="10194238" y="5688675"/>
            <a:ext cx="2468441" cy="923330"/>
          </a:xfrm>
          <a:prstGeom prst="rect">
            <a:avLst/>
          </a:prstGeom>
        </p:spPr>
        <p:txBody>
          <a:bodyPr wrap="square">
            <a:spAutoFit/>
          </a:bodyPr>
          <a:lstStyle/>
          <a:p>
            <a:r>
              <a:rPr lang="zh-TW" altLang="en-US" dirty="0">
                <a:latin typeface="+mj-lt"/>
                <a:ea typeface="+mj-ea"/>
              </a:rPr>
              <a:t>a=se</a:t>
            </a:r>
            <a:r>
              <a:rPr lang="zh-TW" altLang="en-US" dirty="0" smtClean="0">
                <a:latin typeface="+mj-lt"/>
                <a:ea typeface="+mj-ea"/>
              </a:rPr>
              <a:t>q（1</a:t>
            </a:r>
            <a:r>
              <a:rPr lang="zh-TW" altLang="en-US" dirty="0">
                <a:latin typeface="+mj-lt"/>
                <a:ea typeface="+mj-ea"/>
              </a:rPr>
              <a:t>0,50,</a:t>
            </a:r>
            <a:r>
              <a:rPr lang="zh-TW" altLang="en-US" dirty="0" smtClean="0">
                <a:latin typeface="+mj-lt"/>
                <a:ea typeface="+mj-ea"/>
              </a:rPr>
              <a:t>3）</a:t>
            </a:r>
            <a:endParaRPr lang="zh-TW" altLang="en-US" dirty="0">
              <a:latin typeface="+mj-lt"/>
              <a:ea typeface="+mj-ea"/>
            </a:endParaRPr>
          </a:p>
          <a:p>
            <a:r>
              <a:rPr lang="zh-TW" altLang="en-US" dirty="0">
                <a:latin typeface="+mj-lt"/>
                <a:ea typeface="+mj-ea"/>
              </a:rPr>
              <a:t>b=a+</a:t>
            </a:r>
            <a:r>
              <a:rPr lang="zh-TW" altLang="en-US" dirty="0" smtClean="0">
                <a:latin typeface="+mj-lt"/>
                <a:ea typeface="+mj-ea"/>
              </a:rPr>
              <a:t>2</a:t>
            </a:r>
            <a:r>
              <a:rPr lang="en-US" altLang="zh-TW" dirty="0" smtClean="0">
                <a:latin typeface="+mj-lt"/>
                <a:ea typeface="+mj-ea"/>
              </a:rPr>
              <a:t>; </a:t>
            </a:r>
            <a:r>
              <a:rPr lang="zh-TW" altLang="en-US" dirty="0" smtClean="0">
                <a:latin typeface="+mj-lt"/>
                <a:ea typeface="+mj-ea"/>
              </a:rPr>
              <a:t>g</a:t>
            </a:r>
            <a:r>
              <a:rPr lang="zh-TW" altLang="en-US" dirty="0" smtClean="0">
                <a:latin typeface="+mj-lt"/>
                <a:ea typeface="+mj-ea"/>
              </a:rPr>
              <a:t>=（a</a:t>
            </a:r>
            <a:r>
              <a:rPr lang="zh-TW" altLang="en-US" dirty="0">
                <a:latin typeface="+mj-lt"/>
                <a:ea typeface="+mj-ea"/>
              </a:rPr>
              <a:t>-</a:t>
            </a:r>
            <a:r>
              <a:rPr lang="zh-TW" altLang="en-US" dirty="0" smtClean="0">
                <a:latin typeface="+mj-lt"/>
                <a:ea typeface="+mj-ea"/>
              </a:rPr>
              <a:t>b）/</a:t>
            </a:r>
            <a:r>
              <a:rPr lang="zh-TW" altLang="en-US" dirty="0">
                <a:latin typeface="+mj-lt"/>
                <a:ea typeface="+mj-ea"/>
              </a:rPr>
              <a:t>a</a:t>
            </a:r>
          </a:p>
          <a:p>
            <a:r>
              <a:rPr lang="zh-TW" altLang="en-US" dirty="0">
                <a:latin typeface="+mj-lt"/>
                <a:ea typeface="+mj-ea"/>
              </a:rPr>
              <a:t>plo</a:t>
            </a:r>
            <a:r>
              <a:rPr lang="zh-TW" altLang="en-US" dirty="0" smtClean="0">
                <a:latin typeface="+mj-lt"/>
                <a:ea typeface="+mj-ea"/>
              </a:rPr>
              <a:t>t（g）</a:t>
            </a:r>
            <a:endParaRPr lang="zh-TW" altLang="en-US" dirty="0">
              <a:latin typeface="+mj-lt"/>
              <a:ea typeface="+mj-ea"/>
            </a:endParaRPr>
          </a:p>
        </p:txBody>
      </p:sp>
      <p:pic>
        <p:nvPicPr>
          <p:cNvPr id="10" name="Picture 9" descr="626.png"/>
          <p:cNvPicPr>
            <a:picLocks noChangeAspect="1"/>
          </p:cNvPicPr>
          <p:nvPr/>
        </p:nvPicPr>
        <p:blipFill>
          <a:blip r:embed="rId5" cstate="print"/>
          <a:stretch>
            <a:fillRect/>
          </a:stretch>
        </p:blipFill>
        <p:spPr>
          <a:xfrm>
            <a:off x="1234824" y="2784626"/>
            <a:ext cx="5189999" cy="900000"/>
          </a:xfrm>
          <a:prstGeom prst="rect">
            <a:avLst/>
          </a:prstGeom>
        </p:spPr>
      </p:pic>
      <p:sp>
        <p:nvSpPr>
          <p:cNvPr id="11" name="Rectangle 10"/>
          <p:cNvSpPr/>
          <p:nvPr/>
        </p:nvSpPr>
        <p:spPr>
          <a:xfrm>
            <a:off x="657225" y="2117650"/>
            <a:ext cx="10096500" cy="646331"/>
          </a:xfrm>
          <a:prstGeom prst="rect">
            <a:avLst/>
          </a:prstGeom>
        </p:spPr>
        <p:txBody>
          <a:bodyPr wrap="square">
            <a:spAutoFit/>
          </a:bodyPr>
          <a:lstStyle/>
          <a:p>
            <a:pPr lvl="1">
              <a:spcBef>
                <a:spcPts val="700"/>
              </a:spcBef>
              <a:buClr>
                <a:srgbClr val="336699"/>
              </a:buClr>
              <a:buFont typeface="Wingdings" pitchFamily="2" charset="2"/>
              <a:buChar char="§"/>
            </a:pPr>
            <a:r>
              <a:rPr lang="en-US" altLang="zh-TW" dirty="0" smtClean="0">
                <a:latin typeface="+mj-lt"/>
                <a:ea typeface="+mj-ea"/>
              </a:rPr>
              <a:t>Term Frequency </a:t>
            </a:r>
            <a:r>
              <a:rPr lang="zh-TW" altLang="en-US" dirty="0" smtClean="0">
                <a:latin typeface="+mj-lt"/>
                <a:ea typeface="+mj-ea"/>
              </a:rPr>
              <a:t>（強度）：</a:t>
            </a:r>
            <a:r>
              <a:rPr lang="zh-TW" altLang="en-US" dirty="0" smtClean="0">
                <a:solidFill>
                  <a:srgbClr val="3333FF"/>
                </a:solidFill>
                <a:latin typeface="+mj-lt"/>
                <a:ea typeface="+mj-ea"/>
              </a:rPr>
              <a:t>在</a:t>
            </a:r>
            <a:r>
              <a:rPr lang="zh-TW" altLang="en-US" dirty="0">
                <a:solidFill>
                  <a:srgbClr val="3333FF"/>
                </a:solidFill>
                <a:latin typeface="+mj-lt"/>
                <a:ea typeface="+mj-ea"/>
              </a:rPr>
              <a:t>數量少時</a:t>
            </a:r>
            <a:r>
              <a:rPr lang="en-US" altLang="zh-TW" dirty="0">
                <a:solidFill>
                  <a:srgbClr val="3333FF"/>
                </a:solidFill>
                <a:latin typeface="+mj-lt"/>
                <a:ea typeface="+mj-ea"/>
              </a:rPr>
              <a:t>, </a:t>
            </a:r>
            <a:r>
              <a:rPr lang="zh-TW" altLang="en-US" dirty="0">
                <a:solidFill>
                  <a:srgbClr val="3333FF"/>
                </a:solidFill>
                <a:latin typeface="+mj-lt"/>
                <a:ea typeface="+mj-ea"/>
              </a:rPr>
              <a:t>差</a:t>
            </a:r>
            <a:r>
              <a:rPr lang="en-US" altLang="zh-TW" dirty="0">
                <a:solidFill>
                  <a:srgbClr val="3333FF"/>
                </a:solidFill>
                <a:latin typeface="+mj-lt"/>
                <a:ea typeface="+mj-ea"/>
              </a:rPr>
              <a:t>1</a:t>
            </a:r>
            <a:r>
              <a:rPr lang="zh-TW" altLang="en-US" dirty="0">
                <a:solidFill>
                  <a:srgbClr val="3333FF"/>
                </a:solidFill>
                <a:latin typeface="+mj-lt"/>
                <a:ea typeface="+mj-ea"/>
              </a:rPr>
              <a:t>即差很多</a:t>
            </a:r>
            <a:r>
              <a:rPr lang="zh-TW" altLang="en-US" dirty="0" smtClean="0">
                <a:solidFill>
                  <a:srgbClr val="3333FF"/>
                </a:solidFill>
                <a:latin typeface="+mj-lt"/>
                <a:ea typeface="+mj-ea"/>
              </a:rPr>
              <a:t>；但</a:t>
            </a:r>
            <a:r>
              <a:rPr lang="zh-TW" altLang="en-US" dirty="0">
                <a:solidFill>
                  <a:srgbClr val="3333FF"/>
                </a:solidFill>
                <a:latin typeface="+mj-lt"/>
                <a:ea typeface="+mj-ea"/>
              </a:rPr>
              <a:t>隨著數量越多，差</a:t>
            </a:r>
            <a:r>
              <a:rPr lang="en-US" altLang="zh-TW" dirty="0">
                <a:solidFill>
                  <a:srgbClr val="3333FF"/>
                </a:solidFill>
                <a:latin typeface="+mj-lt"/>
                <a:ea typeface="+mj-ea"/>
              </a:rPr>
              <a:t>1</a:t>
            </a:r>
            <a:r>
              <a:rPr lang="zh-TW" altLang="en-US" dirty="0">
                <a:solidFill>
                  <a:srgbClr val="3333FF"/>
                </a:solidFill>
                <a:latin typeface="+mj-lt"/>
                <a:ea typeface="+mj-ea"/>
              </a:rPr>
              <a:t>的影響變得越</a:t>
            </a:r>
            <a:r>
              <a:rPr lang="zh-TW" altLang="en-US" dirty="0" smtClean="0">
                <a:solidFill>
                  <a:srgbClr val="3333FF"/>
                </a:solidFill>
                <a:latin typeface="+mj-lt"/>
                <a:ea typeface="+mj-ea"/>
              </a:rPr>
              <a:t>小，到最後字詞會變成</a:t>
            </a:r>
            <a:r>
              <a:rPr lang="en-US" altLang="zh-TW" dirty="0" smtClean="0">
                <a:solidFill>
                  <a:srgbClr val="3333FF"/>
                </a:solidFill>
                <a:latin typeface="+mj-lt"/>
                <a:ea typeface="+mj-ea"/>
              </a:rPr>
              <a:t>log10</a:t>
            </a:r>
            <a:r>
              <a:rPr lang="zh-TW" altLang="en-US" dirty="0" smtClean="0">
                <a:solidFill>
                  <a:srgbClr val="3333FF"/>
                </a:solidFill>
                <a:latin typeface="+mj-lt"/>
                <a:ea typeface="+mj-ea"/>
              </a:rPr>
              <a:t>的機率分配</a:t>
            </a:r>
            <a:endParaRPr lang="en-US" altLang="zh-TW" dirty="0">
              <a:solidFill>
                <a:srgbClr val="3333FF"/>
              </a:solidFill>
              <a:latin typeface="+mj-lt"/>
              <a:ea typeface="+mj-ea"/>
            </a:endParaRPr>
          </a:p>
        </p:txBody>
      </p:sp>
      <p:sp>
        <p:nvSpPr>
          <p:cNvPr id="12" name="Rectangle 11"/>
          <p:cNvSpPr/>
          <p:nvPr/>
        </p:nvSpPr>
        <p:spPr>
          <a:xfrm>
            <a:off x="657225" y="4240565"/>
            <a:ext cx="4666255" cy="1379865"/>
          </a:xfrm>
          <a:prstGeom prst="rect">
            <a:avLst/>
          </a:prstGeom>
        </p:spPr>
        <p:txBody>
          <a:bodyPr wrap="square">
            <a:spAutoFit/>
          </a:bodyPr>
          <a:lstStyle/>
          <a:p>
            <a:pPr lvl="1">
              <a:spcBef>
                <a:spcPts val="700"/>
              </a:spcBef>
              <a:buClr>
                <a:srgbClr val="336699"/>
              </a:buClr>
              <a:buFont typeface="Wingdings" pitchFamily="2" charset="2"/>
              <a:buChar char="§"/>
            </a:pPr>
            <a:r>
              <a:rPr lang="en-US" altLang="zh-TW" dirty="0" smtClean="0">
                <a:latin typeface="+mj-lt"/>
                <a:ea typeface="+mj-ea"/>
              </a:rPr>
              <a:t>Inverse Document Frequency </a:t>
            </a:r>
            <a:r>
              <a:rPr lang="zh-TW" altLang="en-US" dirty="0" smtClean="0">
                <a:latin typeface="+mj-lt"/>
                <a:ea typeface="+mj-ea"/>
              </a:rPr>
              <a:t>（廣度）：</a:t>
            </a:r>
            <a:endParaRPr lang="en-US" altLang="zh-TW" dirty="0" smtClean="0">
              <a:latin typeface="+mj-lt"/>
              <a:ea typeface="+mj-ea"/>
            </a:endParaRPr>
          </a:p>
          <a:p>
            <a:pPr lvl="2">
              <a:spcBef>
                <a:spcPts val="700"/>
              </a:spcBef>
              <a:buClr>
                <a:srgbClr val="336699"/>
              </a:buClr>
              <a:buFont typeface="Wingdings" pitchFamily="2" charset="2"/>
              <a:buChar char="§"/>
            </a:pPr>
            <a:r>
              <a:rPr lang="zh-TW" altLang="en-US" dirty="0" smtClean="0">
                <a:solidFill>
                  <a:srgbClr val="3333FF"/>
                </a:solidFill>
                <a:latin typeface="+mj-lt"/>
                <a:ea typeface="+mj-ea"/>
              </a:rPr>
              <a:t>越高越稀</a:t>
            </a:r>
            <a:r>
              <a:rPr lang="zh-TW" altLang="en-US" dirty="0">
                <a:solidFill>
                  <a:srgbClr val="3333FF"/>
                </a:solidFill>
                <a:latin typeface="+mj-lt"/>
                <a:ea typeface="+mj-ea"/>
              </a:rPr>
              <a:t>有</a:t>
            </a:r>
            <a:endParaRPr lang="en-US" altLang="zh-TW" dirty="0" smtClean="0">
              <a:solidFill>
                <a:srgbClr val="3333FF"/>
              </a:solidFill>
              <a:latin typeface="+mj-lt"/>
              <a:ea typeface="+mj-ea"/>
            </a:endParaRPr>
          </a:p>
          <a:p>
            <a:pPr lvl="2">
              <a:spcBef>
                <a:spcPts val="700"/>
              </a:spcBef>
              <a:buClr>
                <a:srgbClr val="336699"/>
              </a:buClr>
              <a:buFont typeface="Wingdings" pitchFamily="2" charset="2"/>
              <a:buChar char="§"/>
            </a:pPr>
            <a:endParaRPr lang="en-US" altLang="zh-TW" dirty="0">
              <a:latin typeface="+mj-lt"/>
              <a:ea typeface="+mj-ea"/>
            </a:endParaRPr>
          </a:p>
        </p:txBody>
      </p:sp>
      <p:sp>
        <p:nvSpPr>
          <p:cNvPr id="13" name="Rectangle 12"/>
          <p:cNvSpPr/>
          <p:nvPr/>
        </p:nvSpPr>
        <p:spPr>
          <a:xfrm>
            <a:off x="7567597" y="3045693"/>
            <a:ext cx="710451" cy="369332"/>
          </a:xfrm>
          <a:prstGeom prst="rect">
            <a:avLst/>
          </a:prstGeom>
        </p:spPr>
        <p:txBody>
          <a:bodyPr wrap="none">
            <a:spAutoFit/>
          </a:bodyPr>
          <a:lstStyle/>
          <a:p>
            <a:r>
              <a:rPr lang="zh-TW" altLang="en-US" dirty="0">
                <a:latin typeface="+mj-lt"/>
                <a:ea typeface="+mj-ea"/>
              </a:rPr>
              <a:t>log10</a:t>
            </a:r>
          </a:p>
        </p:txBody>
      </p:sp>
      <p:sp>
        <p:nvSpPr>
          <p:cNvPr id="14" name="Rectangle 13"/>
          <p:cNvSpPr/>
          <p:nvPr/>
        </p:nvSpPr>
        <p:spPr>
          <a:xfrm>
            <a:off x="10229003" y="3045693"/>
            <a:ext cx="1696298" cy="369332"/>
          </a:xfrm>
          <a:prstGeom prst="rect">
            <a:avLst/>
          </a:prstGeom>
        </p:spPr>
        <p:txBody>
          <a:bodyPr wrap="none">
            <a:spAutoFit/>
          </a:bodyPr>
          <a:lstStyle/>
          <a:p>
            <a:r>
              <a:rPr lang="zh-TW" altLang="en-US" dirty="0" smtClean="0">
                <a:latin typeface="+mj-lt"/>
                <a:ea typeface="+mj-ea"/>
              </a:rPr>
              <a:t>每次增量</a:t>
            </a:r>
            <a:r>
              <a:rPr lang="en-US" altLang="zh-TW" dirty="0" smtClean="0">
                <a:latin typeface="+mj-lt"/>
                <a:ea typeface="+mj-ea"/>
              </a:rPr>
              <a:t>2</a:t>
            </a:r>
            <a:r>
              <a:rPr lang="zh-TW" altLang="en-US" dirty="0" smtClean="0">
                <a:latin typeface="+mj-lt"/>
                <a:ea typeface="+mj-ea"/>
              </a:rPr>
              <a:t>字元</a:t>
            </a:r>
            <a:endParaRPr lang="zh-TW" altLang="en-US" dirty="0">
              <a:latin typeface="+mj-lt"/>
              <a:ea typeface="+mj-ea"/>
            </a:endParaRPr>
          </a:p>
        </p:txBody>
      </p:sp>
    </p:spTree>
    <p:extLst>
      <p:ext uri="{BB962C8B-B14F-4D97-AF65-F5344CB8AC3E}">
        <p14:creationId xmlns:p14="http://schemas.microsoft.com/office/powerpoint/2010/main" val="151490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text2vec</a:t>
            </a:r>
            <a:r>
              <a:rPr lang="zh-TW" altLang="en-US" dirty="0"/>
              <a:t>文字建模</a:t>
            </a:r>
            <a:r>
              <a:rPr lang="en-US" altLang="zh-TW" dirty="0"/>
              <a:t/>
            </a:r>
            <a:br>
              <a:rPr lang="en-US" altLang="zh-TW" dirty="0"/>
            </a:br>
            <a:r>
              <a:rPr lang="zh-TW" altLang="en-US" sz="3600" dirty="0"/>
              <a:t>建模前處</a:t>
            </a:r>
            <a:r>
              <a:rPr lang="zh-TW" altLang="en-US" sz="3600" dirty="0" smtClean="0"/>
              <a:t>理</a:t>
            </a:r>
            <a:r>
              <a:rPr lang="en-US" altLang="zh-TW" sz="3600" dirty="0" smtClean="0"/>
              <a:t>-</a:t>
            </a:r>
            <a:r>
              <a:rPr lang="en-US" altLang="zh-TW" sz="3600" dirty="0"/>
              <a:t>TF-IDF</a:t>
            </a:r>
            <a:r>
              <a:rPr lang="zh-TW" altLang="en-US" sz="3600" dirty="0"/>
              <a:t>字詞量稀疏矩陣</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58</a:t>
            </a:fld>
            <a:endParaRPr lang="zh-TW" altLang="en-US" dirty="0"/>
          </a:p>
        </p:txBody>
      </p:sp>
      <p:graphicFrame>
        <p:nvGraphicFramePr>
          <p:cNvPr id="5" name="Table 4"/>
          <p:cNvGraphicFramePr>
            <a:graphicFrameLocks noGrp="1"/>
          </p:cNvGraphicFramePr>
          <p:nvPr>
            <p:extLst/>
          </p:nvPr>
        </p:nvGraphicFramePr>
        <p:xfrm>
          <a:off x="571995" y="3305175"/>
          <a:ext cx="4485780" cy="2743200"/>
        </p:xfrm>
        <a:graphic>
          <a:graphicData uri="http://schemas.openxmlformats.org/drawingml/2006/table">
            <a:tbl>
              <a:tblPr firstRow="1" bandRow="1">
                <a:tableStyleId>{C083E6E3-FA7D-4D7B-A595-EF9225AFEA82}</a:tableStyleId>
              </a:tblPr>
              <a:tblGrid>
                <a:gridCol w="1797107">
                  <a:extLst>
                    <a:ext uri="{9D8B030D-6E8A-4147-A177-3AD203B41FA5}">
                      <a16:colId xmlns:a16="http://schemas.microsoft.com/office/drawing/2014/main" val="20000"/>
                    </a:ext>
                  </a:extLst>
                </a:gridCol>
                <a:gridCol w="1551433">
                  <a:extLst>
                    <a:ext uri="{9D8B030D-6E8A-4147-A177-3AD203B41FA5}">
                      <a16:colId xmlns:a16="http://schemas.microsoft.com/office/drawing/2014/main" val="20001"/>
                    </a:ext>
                  </a:extLst>
                </a:gridCol>
                <a:gridCol w="1137240">
                  <a:extLst>
                    <a:ext uri="{9D8B030D-6E8A-4147-A177-3AD203B41FA5}">
                      <a16:colId xmlns:a16="http://schemas.microsoft.com/office/drawing/2014/main" val="20002"/>
                    </a:ext>
                  </a:extLst>
                </a:gridCol>
              </a:tblGrid>
              <a:tr h="403225">
                <a:tc>
                  <a:txBody>
                    <a:bodyPr/>
                    <a:lstStyle/>
                    <a:p>
                      <a:pPr rtl="0"/>
                      <a:r>
                        <a:rPr lang="de-DE" sz="2400" b="0" kern="1200" baseline="0" dirty="0" err="1" smtClean="0"/>
                        <a:t>term</a:t>
                      </a:r>
                      <a:endParaRPr lang="de-DE" sz="2400" b="0" kern="1200" baseline="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a:r>
                        <a:rPr lang="de-DE" sz="2400" b="0" dirty="0" smtClean="0"/>
                        <a:t>Df</a:t>
                      </a:r>
                      <a:r>
                        <a:rPr lang="de-DE" sz="2400" b="0" i="1" baseline="-25000" dirty="0" smtClean="0"/>
                        <a:t>t</a:t>
                      </a:r>
                      <a:endParaRPr lang="de-DE" sz="2400" b="0" i="1"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a:r>
                        <a:rPr lang="de-DE" sz="2400" b="0" dirty="0" err="1" smtClean="0"/>
                        <a:t>idf</a:t>
                      </a:r>
                      <a:r>
                        <a:rPr lang="de-DE" sz="2400" b="0" i="1" baseline="-25000" dirty="0" err="1" smtClean="0"/>
                        <a:t>t</a:t>
                      </a:r>
                      <a:endParaRPr lang="de-DE" sz="2400" b="0" i="1"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016125">
                <a:tc>
                  <a:txBody>
                    <a:bodyPr/>
                    <a:lstStyle/>
                    <a:p>
                      <a:pPr rtl="0"/>
                      <a:r>
                        <a:rPr lang="zh-TW" altLang="en-US" sz="2400" kern="1200" baseline="0" dirty="0" smtClean="0"/>
                        <a:t>孟彥</a:t>
                      </a:r>
                      <a:endParaRPr lang="en-US" altLang="zh-TW" sz="2400" kern="1200" baseline="0" dirty="0" smtClean="0"/>
                    </a:p>
                    <a:p>
                      <a:pPr rtl="0"/>
                      <a:r>
                        <a:rPr lang="zh-TW" altLang="en-US" sz="2400" kern="1200" baseline="0" dirty="0" smtClean="0"/>
                        <a:t>凱揚</a:t>
                      </a:r>
                      <a:endParaRPr lang="en-US" altLang="zh-TW" sz="2400" kern="1200" baseline="0" dirty="0" smtClean="0"/>
                    </a:p>
                    <a:p>
                      <a:pPr rtl="0"/>
                      <a:r>
                        <a:rPr lang="zh-TW" altLang="en-US" sz="2400" kern="1200" baseline="0" dirty="0" smtClean="0"/>
                        <a:t>安</a:t>
                      </a:r>
                      <a:endParaRPr lang="en-US" altLang="zh-TW" sz="2400" kern="1200" baseline="0" dirty="0" smtClean="0"/>
                    </a:p>
                    <a:p>
                      <a:pPr rtl="0"/>
                      <a:r>
                        <a:rPr lang="zh-TW" altLang="en-US" sz="2400" kern="1200" baseline="0" dirty="0" smtClean="0"/>
                        <a:t>與</a:t>
                      </a:r>
                      <a:endParaRPr lang="de-DE" sz="2400" kern="1200" baseline="0" dirty="0" smtClean="0"/>
                    </a:p>
                    <a:p>
                      <a:pPr rtl="0"/>
                      <a:r>
                        <a:rPr lang="zh-TW" altLang="en-US" sz="2400" kern="1200" baseline="0" dirty="0" smtClean="0"/>
                        <a:t>的</a:t>
                      </a:r>
                      <a:endParaRPr lang="en-US" altLang="zh-TW" sz="2400" kern="1200" baseline="0" dirty="0" smtClean="0"/>
                    </a:p>
                    <a:p>
                      <a:pPr rtl="0"/>
                      <a:r>
                        <a:rPr lang="zh-TW" altLang="en-US" sz="2400" kern="1200" baseline="0" dirty="0" smtClean="0"/>
                        <a:t>我</a:t>
                      </a:r>
                      <a:endParaRPr lang="de-DE"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a:r>
                        <a:rPr lang="de-DE" sz="2400" dirty="0" smtClean="0"/>
                        <a:t>1</a:t>
                      </a:r>
                    </a:p>
                    <a:p>
                      <a:pPr algn="r" rtl="0"/>
                      <a:r>
                        <a:rPr lang="de-DE" sz="2400" dirty="0" smtClean="0"/>
                        <a:t>100</a:t>
                      </a:r>
                    </a:p>
                    <a:p>
                      <a:pPr algn="r" rtl="0"/>
                      <a:r>
                        <a:rPr lang="de-DE" sz="2400" dirty="0" smtClean="0"/>
                        <a:t>1000</a:t>
                      </a:r>
                    </a:p>
                    <a:p>
                      <a:pPr algn="r" rtl="0"/>
                      <a:r>
                        <a:rPr lang="de-DE" sz="2400" dirty="0" smtClean="0"/>
                        <a:t>10,000</a:t>
                      </a:r>
                    </a:p>
                    <a:p>
                      <a:pPr algn="r" rtl="0"/>
                      <a:r>
                        <a:rPr lang="de-DE" sz="2400" dirty="0" smtClean="0"/>
                        <a:t>100,000</a:t>
                      </a:r>
                    </a:p>
                    <a:p>
                      <a:pPr algn="r" rtl="0"/>
                      <a:r>
                        <a:rPr lang="de-DE" sz="2400" dirty="0" smtClean="0"/>
                        <a:t>1,000,000</a:t>
                      </a:r>
                      <a:endParaRPr lang="de-DE"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a:r>
                        <a:rPr lang="de-DE" sz="2400" dirty="0" smtClean="0"/>
                        <a:t>6</a:t>
                      </a:r>
                    </a:p>
                    <a:p>
                      <a:pPr algn="r" rtl="0"/>
                      <a:r>
                        <a:rPr lang="de-DE" sz="2400" dirty="0" smtClean="0"/>
                        <a:t>4</a:t>
                      </a:r>
                    </a:p>
                    <a:p>
                      <a:pPr algn="r" rtl="0"/>
                      <a:r>
                        <a:rPr lang="de-DE" sz="2400" dirty="0" smtClean="0"/>
                        <a:t>3</a:t>
                      </a:r>
                    </a:p>
                    <a:p>
                      <a:pPr algn="r" rtl="0"/>
                      <a:r>
                        <a:rPr lang="de-DE" sz="2400" dirty="0" smtClean="0"/>
                        <a:t>2</a:t>
                      </a:r>
                    </a:p>
                    <a:p>
                      <a:pPr algn="r" rtl="0"/>
                      <a:r>
                        <a:rPr lang="de-DE" sz="2400" dirty="0" smtClean="0"/>
                        <a:t>1</a:t>
                      </a:r>
                    </a:p>
                    <a:p>
                      <a:pPr algn="r" rtl="0"/>
                      <a:r>
                        <a:rPr lang="de-DE" sz="2400" dirty="0" smtClean="0"/>
                        <a:t>0</a:t>
                      </a:r>
                      <a:endParaRPr lang="de-DE"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6" name="Picture 5" descr="634.png"/>
          <p:cNvPicPr>
            <a:picLocks noChangeAspect="1"/>
          </p:cNvPicPr>
          <p:nvPr/>
        </p:nvPicPr>
        <p:blipFill>
          <a:blip r:embed="rId2" cstate="print"/>
          <a:stretch>
            <a:fillRect/>
          </a:stretch>
        </p:blipFill>
        <p:spPr>
          <a:xfrm>
            <a:off x="1352029" y="2561696"/>
            <a:ext cx="2558514" cy="576000"/>
          </a:xfrm>
          <a:prstGeom prst="rect">
            <a:avLst/>
          </a:prstGeom>
        </p:spPr>
      </p:pic>
      <p:pic>
        <p:nvPicPr>
          <p:cNvPr id="7" name="Picture 6" descr="637.png"/>
          <p:cNvPicPr>
            <a:picLocks noChangeAspect="1"/>
          </p:cNvPicPr>
          <p:nvPr/>
        </p:nvPicPr>
        <p:blipFill>
          <a:blip r:embed="rId3" cstate="print"/>
          <a:stretch>
            <a:fillRect/>
          </a:stretch>
        </p:blipFill>
        <p:spPr>
          <a:xfrm>
            <a:off x="6284573" y="4611949"/>
            <a:ext cx="5015983" cy="1003196"/>
          </a:xfrm>
          <a:prstGeom prst="rect">
            <a:avLst/>
          </a:prstGeom>
        </p:spPr>
      </p:pic>
      <p:pic>
        <p:nvPicPr>
          <p:cNvPr id="9" name="Picture 8" descr="626.png"/>
          <p:cNvPicPr>
            <a:picLocks noChangeAspect="1"/>
          </p:cNvPicPr>
          <p:nvPr/>
        </p:nvPicPr>
        <p:blipFill>
          <a:blip r:embed="rId4" cstate="print"/>
          <a:stretch>
            <a:fillRect/>
          </a:stretch>
        </p:blipFill>
        <p:spPr>
          <a:xfrm>
            <a:off x="6110557" y="2431280"/>
            <a:ext cx="5189999" cy="900000"/>
          </a:xfrm>
          <a:prstGeom prst="rect">
            <a:avLst/>
          </a:prstGeom>
        </p:spPr>
      </p:pic>
      <p:sp>
        <p:nvSpPr>
          <p:cNvPr id="10" name="Rectangle 9"/>
          <p:cNvSpPr/>
          <p:nvPr/>
        </p:nvSpPr>
        <p:spPr>
          <a:xfrm>
            <a:off x="5525300" y="4276665"/>
            <a:ext cx="6400001" cy="400110"/>
          </a:xfrm>
          <a:prstGeom prst="rect">
            <a:avLst/>
          </a:prstGeom>
        </p:spPr>
        <p:txBody>
          <a:bodyPr wrap="square">
            <a:spAutoFit/>
          </a:bodyPr>
          <a:lstStyle/>
          <a:p>
            <a:pPr lvl="1">
              <a:spcBef>
                <a:spcPts val="700"/>
              </a:spcBef>
              <a:buClr>
                <a:srgbClr val="336699"/>
              </a:buClr>
            </a:pPr>
            <a:r>
              <a:rPr lang="zh-TW" altLang="en-US" sz="2000" b="1" dirty="0" smtClean="0">
                <a:solidFill>
                  <a:srgbClr val="3333FF"/>
                </a:solidFill>
                <a:latin typeface="+mj-lt"/>
                <a:ea typeface="+mj-ea"/>
              </a:rPr>
              <a:t>字詞重要程</a:t>
            </a:r>
            <a:r>
              <a:rPr lang="zh-TW" altLang="en-US" sz="2000" b="1" dirty="0" smtClean="0">
                <a:solidFill>
                  <a:srgbClr val="3333FF"/>
                </a:solidFill>
                <a:latin typeface="+mj-lt"/>
                <a:ea typeface="+mj-ea"/>
              </a:rPr>
              <a:t>度（關</a:t>
            </a:r>
            <a:r>
              <a:rPr lang="zh-TW" altLang="en-US" sz="2000" b="1" dirty="0" smtClean="0">
                <a:solidFill>
                  <a:srgbClr val="3333FF"/>
                </a:solidFill>
                <a:latin typeface="+mj-lt"/>
                <a:ea typeface="+mj-ea"/>
              </a:rPr>
              <a:t>鍵</a:t>
            </a:r>
            <a:r>
              <a:rPr lang="zh-TW" altLang="en-US" sz="2000" b="1" dirty="0" smtClean="0">
                <a:solidFill>
                  <a:srgbClr val="3333FF"/>
                </a:solidFill>
                <a:latin typeface="+mj-lt"/>
                <a:ea typeface="+mj-ea"/>
              </a:rPr>
              <a:t>字）</a:t>
            </a:r>
            <a:r>
              <a:rPr lang="en-US" altLang="zh-TW" sz="2000" b="1" dirty="0" smtClean="0">
                <a:solidFill>
                  <a:srgbClr val="3333FF"/>
                </a:solidFill>
                <a:latin typeface="+mj-lt"/>
                <a:ea typeface="+mj-ea"/>
              </a:rPr>
              <a:t>=     </a:t>
            </a:r>
            <a:r>
              <a:rPr lang="zh-TW" altLang="en-US" sz="2000" b="1" dirty="0" smtClean="0">
                <a:solidFill>
                  <a:srgbClr val="3333FF"/>
                </a:solidFill>
                <a:latin typeface="+mj-lt"/>
                <a:ea typeface="+mj-ea"/>
              </a:rPr>
              <a:t>強度       </a:t>
            </a:r>
            <a:r>
              <a:rPr lang="en-US" altLang="zh-TW" sz="2000" b="1" dirty="0" smtClean="0">
                <a:solidFill>
                  <a:srgbClr val="3333FF"/>
                </a:solidFill>
                <a:latin typeface="+mj-lt"/>
                <a:ea typeface="+mj-ea"/>
              </a:rPr>
              <a:t>X     </a:t>
            </a:r>
            <a:r>
              <a:rPr lang="zh-TW" altLang="en-US" sz="2000" b="1" dirty="0" smtClean="0">
                <a:solidFill>
                  <a:srgbClr val="3333FF"/>
                </a:solidFill>
                <a:latin typeface="+mj-lt"/>
                <a:ea typeface="+mj-ea"/>
              </a:rPr>
              <a:t>廣度</a:t>
            </a:r>
            <a:endParaRPr lang="en-US" altLang="zh-TW" sz="2000" b="1" dirty="0">
              <a:solidFill>
                <a:srgbClr val="3333FF"/>
              </a:solidFill>
              <a:latin typeface="+mj-lt"/>
              <a:ea typeface="+mj-ea"/>
            </a:endParaRPr>
          </a:p>
        </p:txBody>
      </p:sp>
      <p:sp>
        <p:nvSpPr>
          <p:cNvPr id="11" name="Rectangle 10"/>
          <p:cNvSpPr/>
          <p:nvPr/>
        </p:nvSpPr>
        <p:spPr>
          <a:xfrm rot="5400000">
            <a:off x="8067162" y="3217197"/>
            <a:ext cx="869184" cy="584775"/>
          </a:xfrm>
          <a:prstGeom prst="rect">
            <a:avLst/>
          </a:prstGeom>
        </p:spPr>
        <p:txBody>
          <a:bodyPr wrap="square">
            <a:spAutoFit/>
          </a:bodyPr>
          <a:lstStyle/>
          <a:p>
            <a:pPr lvl="1">
              <a:spcBef>
                <a:spcPts val="700"/>
              </a:spcBef>
              <a:buClr>
                <a:srgbClr val="336699"/>
              </a:buClr>
            </a:pPr>
            <a:r>
              <a:rPr lang="en-US" altLang="zh-TW" sz="3200" b="1" dirty="0" smtClean="0">
                <a:solidFill>
                  <a:srgbClr val="3333FF"/>
                </a:solidFill>
                <a:latin typeface="+mj-lt"/>
                <a:ea typeface="+mj-ea"/>
              </a:rPr>
              <a:t>=</a:t>
            </a:r>
            <a:endParaRPr lang="en-US" altLang="zh-TW" sz="3200" b="1" dirty="0">
              <a:solidFill>
                <a:srgbClr val="3333FF"/>
              </a:solidFill>
              <a:latin typeface="+mj-lt"/>
              <a:ea typeface="+mj-ea"/>
            </a:endParaRPr>
          </a:p>
        </p:txBody>
      </p:sp>
      <p:sp>
        <p:nvSpPr>
          <p:cNvPr id="12" name="Rectangle 11"/>
          <p:cNvSpPr/>
          <p:nvPr/>
        </p:nvSpPr>
        <p:spPr>
          <a:xfrm>
            <a:off x="4455153" y="2561696"/>
            <a:ext cx="1554199" cy="584775"/>
          </a:xfrm>
          <a:prstGeom prst="rect">
            <a:avLst/>
          </a:prstGeom>
        </p:spPr>
        <p:txBody>
          <a:bodyPr wrap="square">
            <a:spAutoFit/>
          </a:bodyPr>
          <a:lstStyle/>
          <a:p>
            <a:pPr lvl="1">
              <a:spcBef>
                <a:spcPts val="700"/>
              </a:spcBef>
              <a:buClr>
                <a:srgbClr val="336699"/>
              </a:buClr>
            </a:pPr>
            <a:r>
              <a:rPr lang="zh-TW" altLang="en-US" sz="3200" b="1" dirty="0" smtClean="0">
                <a:solidFill>
                  <a:srgbClr val="3333FF"/>
                </a:solidFill>
                <a:latin typeface="+mj-lt"/>
                <a:ea typeface="+mj-ea"/>
              </a:rPr>
              <a:t>結</a:t>
            </a:r>
            <a:r>
              <a:rPr lang="zh-TW" altLang="en-US" sz="3200" b="1" dirty="0">
                <a:solidFill>
                  <a:srgbClr val="3333FF"/>
                </a:solidFill>
                <a:latin typeface="+mj-lt"/>
                <a:ea typeface="+mj-ea"/>
              </a:rPr>
              <a:t>合</a:t>
            </a:r>
            <a:endParaRPr lang="en-US" altLang="zh-TW" sz="3200" b="1" dirty="0">
              <a:solidFill>
                <a:srgbClr val="3333FF"/>
              </a:solidFill>
              <a:latin typeface="+mj-lt"/>
              <a:ea typeface="+mj-ea"/>
            </a:endParaRPr>
          </a:p>
        </p:txBody>
      </p:sp>
    </p:spTree>
    <p:extLst>
      <p:ext uri="{BB962C8B-B14F-4D97-AF65-F5344CB8AC3E}">
        <p14:creationId xmlns:p14="http://schemas.microsoft.com/office/powerpoint/2010/main" val="24302315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機器學習概</a:t>
            </a:r>
            <a:r>
              <a:rPr lang="zh-TW" altLang="en-US" dirty="0" smtClean="0"/>
              <a:t>論</a:t>
            </a:r>
            <a:r>
              <a:rPr lang="en-US" altLang="zh-TW" dirty="0" smtClean="0"/>
              <a:t/>
            </a:r>
            <a:br>
              <a:rPr lang="en-US" altLang="zh-TW" dirty="0" smtClean="0"/>
            </a:br>
            <a:r>
              <a:rPr lang="zh-TW" altLang="en-US" sz="3600" dirty="0" smtClean="0"/>
              <a:t>本門課機器學習的使用條件</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pPr/>
              <a:t>59</a:t>
            </a:fld>
            <a:endParaRPr lang="en-US" dirty="0"/>
          </a:p>
        </p:txBody>
      </p:sp>
      <p:grpSp>
        <p:nvGrpSpPr>
          <p:cNvPr id="19" name="Group 18"/>
          <p:cNvGrpSpPr/>
          <p:nvPr/>
        </p:nvGrpSpPr>
        <p:grpSpPr>
          <a:xfrm>
            <a:off x="2747305" y="1564225"/>
            <a:ext cx="8606495" cy="4792126"/>
            <a:chOff x="1948656" y="1564225"/>
            <a:chExt cx="8606495" cy="4792126"/>
          </a:xfrm>
        </p:grpSpPr>
        <p:pic>
          <p:nvPicPr>
            <p:cNvPr id="11" name="Picture 10"/>
            <p:cNvPicPr>
              <a:picLocks noChangeAspect="1"/>
            </p:cNvPicPr>
            <p:nvPr/>
          </p:nvPicPr>
          <p:blipFill>
            <a:blip r:embed="rId2"/>
            <a:stretch>
              <a:fillRect/>
            </a:stretch>
          </p:blipFill>
          <p:spPr>
            <a:xfrm>
              <a:off x="1948656" y="2476943"/>
              <a:ext cx="8294688" cy="3879408"/>
            </a:xfrm>
            <a:prstGeom prst="rect">
              <a:avLst/>
            </a:prstGeom>
            <a:ln>
              <a:noFill/>
            </a:ln>
            <a:effectLst>
              <a:outerShdw blurRad="292100" dist="139700" dir="2700000" algn="tl" rotWithShape="0">
                <a:srgbClr val="333333">
                  <a:alpha val="65000"/>
                </a:srgbClr>
              </a:outerShdw>
            </a:effectLst>
          </p:spPr>
        </p:pic>
        <p:sp>
          <p:nvSpPr>
            <p:cNvPr id="12" name="Left Brace 11"/>
            <p:cNvSpPr/>
            <p:nvPr/>
          </p:nvSpPr>
          <p:spPr>
            <a:xfrm rot="5400000">
              <a:off x="5543168" y="-1031051"/>
              <a:ext cx="390525" cy="6625463"/>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latin typeface="+mj-lt"/>
                <a:ea typeface="+mj-ea"/>
              </a:endParaRPr>
            </a:p>
          </p:txBody>
        </p:sp>
        <p:sp>
          <p:nvSpPr>
            <p:cNvPr id="13" name="Rectangle 12"/>
            <p:cNvSpPr/>
            <p:nvPr/>
          </p:nvSpPr>
          <p:spPr>
            <a:xfrm>
              <a:off x="5212991" y="1820014"/>
              <a:ext cx="929854"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zh-TW" altLang="en-US" sz="1400" kern="0" dirty="0" smtClean="0">
                  <a:latin typeface="+mj-lt"/>
                  <a:ea typeface="+mj-ea"/>
                </a:rPr>
                <a:t>特徵變數</a:t>
              </a:r>
              <a:endParaRPr lang="zh-TW" altLang="en-US" sz="1400" dirty="0">
                <a:latin typeface="+mj-lt"/>
                <a:ea typeface="+mj-ea"/>
              </a:endParaRPr>
            </a:p>
          </p:txBody>
        </p:sp>
        <p:sp>
          <p:nvSpPr>
            <p:cNvPr id="14" name="Left Brace 13"/>
            <p:cNvSpPr/>
            <p:nvPr/>
          </p:nvSpPr>
          <p:spPr>
            <a:xfrm rot="5400000">
              <a:off x="9456365" y="1766960"/>
              <a:ext cx="390525" cy="1029443"/>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TW" altLang="en-US">
                <a:latin typeface="+mj-lt"/>
                <a:ea typeface="+mj-ea"/>
              </a:endParaRPr>
            </a:p>
          </p:txBody>
        </p:sp>
        <p:sp>
          <p:nvSpPr>
            <p:cNvPr id="15" name="Rectangle 14"/>
            <p:cNvSpPr/>
            <p:nvPr/>
          </p:nvSpPr>
          <p:spPr>
            <a:xfrm>
              <a:off x="9114492" y="1820014"/>
              <a:ext cx="1440659" cy="30777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zh-TW" altLang="en-US" sz="1400" b="1" dirty="0" smtClean="0">
                  <a:latin typeface="微軟正黑體" panose="020B0604030504040204" pitchFamily="34" charset="-120"/>
                </a:rPr>
                <a:t>想</a:t>
              </a:r>
              <a:r>
                <a:rPr lang="zh-TW" altLang="en-US" sz="1400" b="1" dirty="0">
                  <a:latin typeface="微軟正黑體" panose="020B0604030504040204" pitchFamily="34" charset="-120"/>
                </a:rPr>
                <a:t>要預測的欄</a:t>
              </a:r>
              <a:r>
                <a:rPr lang="zh-TW" altLang="en-US" sz="1400" b="1" dirty="0" smtClean="0">
                  <a:latin typeface="微軟正黑體" panose="020B0604030504040204" pitchFamily="34" charset="-120"/>
                </a:rPr>
                <a:t>位</a:t>
              </a:r>
              <a:endParaRPr lang="en-US" altLang="zh-TW" sz="1400" b="1" dirty="0">
                <a:latin typeface="微軟正黑體" panose="020B0604030504040204" pitchFamily="34" charset="-120"/>
              </a:endParaRPr>
            </a:p>
          </p:txBody>
        </p:sp>
        <p:sp>
          <p:nvSpPr>
            <p:cNvPr id="16" name="Rectangle 15"/>
            <p:cNvSpPr/>
            <p:nvPr/>
          </p:nvSpPr>
          <p:spPr>
            <a:xfrm>
              <a:off x="7316136" y="1564225"/>
              <a:ext cx="564214"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TW" altLang="en-US" sz="1400" kern="0" dirty="0" smtClean="0">
                  <a:latin typeface="+mj-lt"/>
                  <a:ea typeface="+mj-ea"/>
                </a:rPr>
                <a:t>預測</a:t>
              </a:r>
              <a:endParaRPr lang="zh-TW" altLang="en-US" sz="1400" dirty="0">
                <a:latin typeface="+mj-lt"/>
                <a:ea typeface="+mj-ea"/>
              </a:endParaRPr>
            </a:p>
          </p:txBody>
        </p:sp>
        <p:sp>
          <p:nvSpPr>
            <p:cNvPr id="17" name="Right Arrow 16"/>
            <p:cNvSpPr/>
            <p:nvPr/>
          </p:nvSpPr>
          <p:spPr>
            <a:xfrm>
              <a:off x="6174510" y="1923990"/>
              <a:ext cx="2816786" cy="16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489956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9"/>
          <p:cNvSpPr>
            <a:spLocks noGrp="1" noChangeArrowheads="1"/>
          </p:cNvSpPr>
          <p:nvPr>
            <p:ph type="title"/>
          </p:nvPr>
        </p:nvSpPr>
        <p:spPr>
          <a:xfrm>
            <a:off x="838200" y="339404"/>
            <a:ext cx="10515600" cy="1325563"/>
          </a:xfrm>
          <a:noFill/>
        </p:spPr>
        <p:txBody>
          <a:bodyPr>
            <a:normAutofit/>
          </a:bodyPr>
          <a:lstStyle/>
          <a:p>
            <a:r>
              <a:rPr lang="zh-TW" altLang="en-US" sz="4300" b="1" dirty="0">
                <a:solidFill>
                  <a:srgbClr val="3333FF"/>
                </a:solidFill>
                <a:latin typeface="Times New Roman" panose="02020603050405020304" pitchFamily="18" charset="0"/>
                <a:cs typeface="Times New Roman" pitchFamily="18" charset="0"/>
              </a:rPr>
              <a:t>傳</a:t>
            </a:r>
            <a:r>
              <a:rPr lang="zh-TW" altLang="en-US" sz="4300" b="1" dirty="0" smtClean="0">
                <a:solidFill>
                  <a:srgbClr val="3333FF"/>
                </a:solidFill>
                <a:latin typeface="Times New Roman" panose="02020603050405020304" pitchFamily="18" charset="0"/>
                <a:cs typeface="Times New Roman" pitchFamily="18" charset="0"/>
              </a:rPr>
              <a:t>統的目標市場方法</a:t>
            </a:r>
            <a:endParaRPr lang="en-US" altLang="zh-TW" sz="4300" b="1" dirty="0">
              <a:solidFill>
                <a:srgbClr val="3333FF"/>
              </a:solidFill>
              <a:latin typeface="Times New Roman" panose="02020603050405020304" pitchFamily="18" charset="0"/>
              <a:cs typeface="Times New Roman" pitchFamily="18" charset="0"/>
            </a:endParaRPr>
          </a:p>
        </p:txBody>
      </p:sp>
      <p:sp>
        <p:nvSpPr>
          <p:cNvPr id="38914" name="投影片編號版面配置區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imes New Roman" pitchFamily="18" charset="0"/>
                <a:ea typeface="標楷體" pitchFamily="65" charset="-120"/>
              </a:defRPr>
            </a:lvl1pPr>
            <a:lvl2pPr marL="742950" indent="-285750" eaLnBrk="0" hangingPunct="0">
              <a:defRPr kumimoji="1" sz="2800">
                <a:solidFill>
                  <a:schemeClr val="tx1"/>
                </a:solidFill>
                <a:latin typeface="Times New Roman" pitchFamily="18" charset="0"/>
                <a:ea typeface="標楷體" pitchFamily="65" charset="-120"/>
              </a:defRPr>
            </a:lvl2pPr>
            <a:lvl3pPr marL="1143000" indent="-228600" eaLnBrk="0" hangingPunct="0">
              <a:defRPr kumimoji="1" sz="2800">
                <a:solidFill>
                  <a:schemeClr val="tx1"/>
                </a:solidFill>
                <a:latin typeface="Times New Roman" pitchFamily="18" charset="0"/>
                <a:ea typeface="標楷體" pitchFamily="65" charset="-120"/>
              </a:defRPr>
            </a:lvl3pPr>
            <a:lvl4pPr marL="1600200" indent="-228600" eaLnBrk="0" hangingPunct="0">
              <a:defRPr kumimoji="1" sz="2800">
                <a:solidFill>
                  <a:schemeClr val="tx1"/>
                </a:solidFill>
                <a:latin typeface="Times New Roman" pitchFamily="18" charset="0"/>
                <a:ea typeface="標楷體" pitchFamily="65" charset="-120"/>
              </a:defRPr>
            </a:lvl4pPr>
            <a:lvl5pPr marL="2057400" indent="-228600" eaLnBrk="0" hangingPunct="0">
              <a:defRPr kumimoji="1" sz="2800">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sz="2800">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sz="2800">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sz="2800">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sz="2800">
                <a:solidFill>
                  <a:schemeClr val="tx1"/>
                </a:solidFill>
                <a:latin typeface="Times New Roman" pitchFamily="18" charset="0"/>
                <a:ea typeface="標楷體" pitchFamily="65" charset="-120"/>
              </a:defRPr>
            </a:lvl9pPr>
          </a:lstStyle>
          <a:p>
            <a:pPr eaLnBrk="1" hangingPunct="1"/>
            <a:fld id="{5DA6505C-5E7D-45EA-ABB2-AE1BF72FF1BF}" type="slidenum">
              <a:rPr kumimoji="0" lang="en-US" altLang="zh-TW" sz="1400">
                <a:solidFill>
                  <a:srgbClr val="000000"/>
                </a:solidFill>
                <a:ea typeface="新細明體" charset="-120"/>
              </a:rPr>
              <a:pPr eaLnBrk="1" hangingPunct="1"/>
              <a:t>6</a:t>
            </a:fld>
            <a:endParaRPr kumimoji="0" lang="en-US" altLang="zh-TW" sz="1400" dirty="0">
              <a:solidFill>
                <a:srgbClr val="000000"/>
              </a:solidFill>
              <a:ea typeface="新細明體" charset="-120"/>
            </a:endParaRPr>
          </a:p>
        </p:txBody>
      </p:sp>
      <p:pic>
        <p:nvPicPr>
          <p:cNvPr id="1026" name="Picture 2" descr="ç¸éå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711" y="2971943"/>
            <a:ext cx="3189991" cy="2924158"/>
          </a:xfrm>
          <a:prstGeom prst="rect">
            <a:avLst/>
          </a:prstGeom>
          <a:noFill/>
          <a:extLst>
            <a:ext uri="{909E8E84-426E-40DD-AFC4-6F175D3DCCD1}">
              <a14:hiddenFill xmlns:a14="http://schemas.microsoft.com/office/drawing/2010/main">
                <a:solidFill>
                  <a:srgbClr val="FFFFFF"/>
                </a:solidFill>
              </a14:hiddenFill>
            </a:ext>
          </a:extLst>
        </p:spPr>
      </p:pic>
      <p:pic>
        <p:nvPicPr>
          <p:cNvPr id="45" name="圖片 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 y="2884487"/>
            <a:ext cx="5097167" cy="3103564"/>
          </a:xfrm>
          <a:prstGeom prst="rect">
            <a:avLst/>
          </a:prstGeom>
          <a:noFill/>
          <a:ln>
            <a:noFill/>
          </a:ln>
        </p:spPr>
      </p:pic>
      <p:cxnSp>
        <p:nvCxnSpPr>
          <p:cNvPr id="46" name="Straight Connector 45"/>
          <p:cNvCxnSpPr>
            <a:stCxn id="51" idx="2"/>
            <a:endCxn id="38929" idx="1"/>
          </p:cNvCxnSpPr>
          <p:nvPr/>
        </p:nvCxnSpPr>
        <p:spPr>
          <a:xfrm>
            <a:off x="2061424" y="4071937"/>
            <a:ext cx="3958080" cy="5293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3" idx="3"/>
            <a:endCxn id="38929" idx="1"/>
          </p:cNvCxnSpPr>
          <p:nvPr/>
        </p:nvCxnSpPr>
        <p:spPr>
          <a:xfrm>
            <a:off x="3874040" y="3932313"/>
            <a:ext cx="2145464" cy="6689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634010" y="3830638"/>
            <a:ext cx="854827" cy="2412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Rectangle 52"/>
          <p:cNvSpPr/>
          <p:nvPr/>
        </p:nvSpPr>
        <p:spPr>
          <a:xfrm>
            <a:off x="3019213" y="3811663"/>
            <a:ext cx="854827" cy="2412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TextBox 59"/>
          <p:cNvSpPr txBox="1"/>
          <p:nvPr/>
        </p:nvSpPr>
        <p:spPr>
          <a:xfrm>
            <a:off x="897107" y="1748174"/>
            <a:ext cx="3836351" cy="1015663"/>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TW" altLang="en-US" sz="2000" dirty="0" smtClean="0">
                <a:latin typeface="微軟正黑體" panose="020B0604030504040204" pitchFamily="34" charset="-120"/>
                <a:ea typeface="微軟正黑體" panose="020B0604030504040204" pitchFamily="34" charset="-120"/>
              </a:rPr>
              <a:t>生活型態</a:t>
            </a:r>
            <a:r>
              <a:rPr lang="zh-TW" altLang="en-US" sz="2000" dirty="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是 </a:t>
            </a:r>
            <a:r>
              <a:rPr lang="en-US" altLang="zh-TW" sz="2000" dirty="0" smtClean="0">
                <a:latin typeface="微軟正黑體" panose="020B0604030504040204" pitchFamily="34" charset="-120"/>
                <a:ea typeface="微軟正黑體" panose="020B0604030504040204" pitchFamily="34" charset="-120"/>
              </a:rPr>
              <a:t> </a:t>
            </a:r>
            <a:r>
              <a:rPr lang="zh-TW" altLang="en-US" sz="2000" dirty="0" smtClean="0">
                <a:latin typeface="微軟正黑體" panose="020B0604030504040204" pitchFamily="34" charset="-120"/>
                <a:ea typeface="微軟正黑體" panose="020B0604030504040204" pitchFamily="34" charset="-120"/>
              </a:rPr>
              <a:t>愛打電玩，低頭族</a:t>
            </a:r>
            <a:endParaRPr lang="en-US" altLang="zh-TW" sz="2000" dirty="0" smtClean="0">
              <a:latin typeface="微軟正黑體" panose="020B0604030504040204" pitchFamily="34" charset="-120"/>
              <a:ea typeface="微軟正黑體" panose="020B0604030504040204" pitchFamily="34" charset="-120"/>
            </a:endParaRPr>
          </a:p>
          <a:p>
            <a:pPr algn="ctr"/>
            <a:r>
              <a:rPr lang="en-US" altLang="zh-TW" sz="2000" dirty="0" smtClean="0">
                <a:latin typeface="微軟正黑體" panose="020B0604030504040204" pitchFamily="34" charset="-120"/>
                <a:ea typeface="微軟正黑體" panose="020B0604030504040204" pitchFamily="34" charset="-120"/>
              </a:rPr>
              <a:t>25</a:t>
            </a:r>
            <a:r>
              <a:rPr lang="zh-TW" altLang="en-US" sz="2000" dirty="0" smtClean="0">
                <a:latin typeface="微軟正黑體" panose="020B0604030504040204" pitchFamily="34" charset="-120"/>
                <a:ea typeface="微軟正黑體" panose="020B0604030504040204" pitchFamily="34" charset="-120"/>
              </a:rPr>
              <a:t> </a:t>
            </a:r>
            <a:r>
              <a:rPr lang="en-US" altLang="zh-TW" sz="2000" dirty="0" smtClean="0">
                <a:latin typeface="微軟正黑體" panose="020B0604030504040204" pitchFamily="34" charset="-120"/>
                <a:ea typeface="微軟正黑體" panose="020B0604030504040204" pitchFamily="34" charset="-120"/>
              </a:rPr>
              <a:t>&lt;</a:t>
            </a:r>
            <a:r>
              <a:rPr lang="zh-TW" altLang="en-US" sz="2000" dirty="0" smtClean="0">
                <a:latin typeface="微軟正黑體" panose="020B0604030504040204" pitchFamily="34" charset="-120"/>
                <a:ea typeface="微軟正黑體" panose="020B0604030504040204" pitchFamily="34" charset="-120"/>
              </a:rPr>
              <a:t> 年齡 </a:t>
            </a:r>
            <a:r>
              <a:rPr lang="en-US" altLang="zh-TW" sz="2000" dirty="0" smtClean="0">
                <a:latin typeface="微軟正黑體" panose="020B0604030504040204" pitchFamily="34" charset="-120"/>
                <a:ea typeface="微軟正黑體" panose="020B0604030504040204" pitchFamily="34" charset="-120"/>
              </a:rPr>
              <a:t>&lt;</a:t>
            </a:r>
            <a:r>
              <a:rPr lang="zh-TW" altLang="en-US" sz="2000" dirty="0" smtClean="0">
                <a:latin typeface="微軟正黑體" panose="020B0604030504040204" pitchFamily="34" charset="-120"/>
                <a:ea typeface="微軟正黑體" panose="020B0604030504040204" pitchFamily="34" charset="-120"/>
              </a:rPr>
              <a:t> </a:t>
            </a:r>
            <a:r>
              <a:rPr lang="en-US" altLang="zh-TW" sz="2000" dirty="0" smtClean="0">
                <a:latin typeface="微軟正黑體" panose="020B0604030504040204" pitchFamily="34" charset="-120"/>
                <a:ea typeface="微軟正黑體" panose="020B0604030504040204" pitchFamily="34" charset="-120"/>
              </a:rPr>
              <a:t>35</a:t>
            </a:r>
          </a:p>
          <a:p>
            <a:pPr algn="ctr"/>
            <a:r>
              <a:rPr lang="en-US" altLang="zh-TW" sz="2000" dirty="0" smtClean="0">
                <a:latin typeface="微軟正黑體" panose="020B0604030504040204" pitchFamily="34" charset="-120"/>
                <a:ea typeface="微軟正黑體" panose="020B0604030504040204" pitchFamily="34" charset="-120"/>
              </a:rPr>
              <a:t>…</a:t>
            </a:r>
          </a:p>
        </p:txBody>
      </p:sp>
      <p:cxnSp>
        <p:nvCxnSpPr>
          <p:cNvPr id="14" name="Straight Connector 13"/>
          <p:cNvCxnSpPr>
            <a:endCxn id="38929" idx="1"/>
          </p:cNvCxnSpPr>
          <p:nvPr/>
        </p:nvCxnSpPr>
        <p:spPr>
          <a:xfrm>
            <a:off x="5791698" y="4266786"/>
            <a:ext cx="227806" cy="3344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38929" idx="1"/>
          </p:cNvCxnSpPr>
          <p:nvPr/>
        </p:nvCxnSpPr>
        <p:spPr>
          <a:xfrm flipV="1">
            <a:off x="5675414" y="4601259"/>
            <a:ext cx="344090" cy="1948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982200" y="3560027"/>
            <a:ext cx="1885004" cy="2082464"/>
            <a:chOff x="10012677" y="1748174"/>
            <a:chExt cx="1885004" cy="2082464"/>
          </a:xfrm>
        </p:grpSpPr>
        <p:pic>
          <p:nvPicPr>
            <p:cNvPr id="2050" name="Picture 2" descr="ãåé³ç©å¶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1291" y="2142861"/>
              <a:ext cx="1687777" cy="168777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0012677" y="1748174"/>
              <a:ext cx="1885004" cy="40011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dirty="0" smtClean="0">
                  <a:latin typeface="微軟正黑體" panose="020B0604030504040204" pitchFamily="34" charset="-120"/>
                  <a:ea typeface="微軟正黑體" panose="020B0604030504040204" pitchFamily="34" charset="-120"/>
                </a:rPr>
                <a:t>初音未來產品</a:t>
              </a:r>
              <a:endParaRPr lang="en-US" altLang="zh-TW" sz="2000" dirty="0" smtClean="0">
                <a:latin typeface="微軟正黑體" panose="020B0604030504040204" pitchFamily="34" charset="-120"/>
                <a:ea typeface="微軟正黑體" panose="020B0604030504040204" pitchFamily="34" charset="-120"/>
              </a:endParaRPr>
            </a:p>
          </p:txBody>
        </p:sp>
      </p:grpSp>
      <p:sp>
        <p:nvSpPr>
          <p:cNvPr id="36" name="Rectangle 35"/>
          <p:cNvSpPr/>
          <p:nvPr/>
        </p:nvSpPr>
        <p:spPr>
          <a:xfrm>
            <a:off x="8003477" y="4796296"/>
            <a:ext cx="1014238" cy="2412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Rectangle 36"/>
          <p:cNvSpPr/>
          <p:nvPr/>
        </p:nvSpPr>
        <p:spPr>
          <a:xfrm>
            <a:off x="6897587" y="3109982"/>
            <a:ext cx="1014238" cy="2412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Straight Arrow Connector 3"/>
          <p:cNvCxnSpPr>
            <a:stCxn id="37" idx="3"/>
            <a:endCxn id="2050" idx="1"/>
          </p:cNvCxnSpPr>
          <p:nvPr/>
        </p:nvCxnSpPr>
        <p:spPr>
          <a:xfrm>
            <a:off x="7911825" y="3230632"/>
            <a:ext cx="2168989" cy="15679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3"/>
            <a:endCxn id="2050" idx="1"/>
          </p:cNvCxnSpPr>
          <p:nvPr/>
        </p:nvCxnSpPr>
        <p:spPr>
          <a:xfrm flipV="1">
            <a:off x="9017715" y="4798603"/>
            <a:ext cx="1063099" cy="1183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996319" y="3552476"/>
            <a:ext cx="817123"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0.55</a:t>
            </a:r>
            <a:endParaRPr lang="zh-TW" altLang="en-US" dirty="0">
              <a:latin typeface="Times New Roman" panose="02020603050405020304" pitchFamily="18" charset="0"/>
              <a:cs typeface="Times New Roman" panose="02020603050405020304" pitchFamily="18" charset="0"/>
            </a:endParaRPr>
          </a:p>
        </p:txBody>
      </p:sp>
      <p:sp>
        <p:nvSpPr>
          <p:cNvPr id="44" name="TextBox 43"/>
          <p:cNvSpPr txBox="1"/>
          <p:nvPr/>
        </p:nvSpPr>
        <p:spPr>
          <a:xfrm>
            <a:off x="9106069" y="4976709"/>
            <a:ext cx="817123" cy="369332"/>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0.72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52864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36" grpId="0" animBg="1"/>
      <p:bldP spid="37" grpId="0" animBg="1"/>
      <p:bldP spid="7" grpId="0"/>
      <p:bldP spid="4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弧形向右箭號 16"/>
          <p:cNvSpPr/>
          <p:nvPr/>
        </p:nvSpPr>
        <p:spPr>
          <a:xfrm flipV="1">
            <a:off x="3140778" y="3138351"/>
            <a:ext cx="1582820" cy="2780535"/>
          </a:xfrm>
          <a:prstGeom prst="curvedRightArrow">
            <a:avLst>
              <a:gd name="adj1" fmla="val 25000"/>
              <a:gd name="adj2" fmla="val 5345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latin typeface="Times New Roman" panose="02020603050405020304" pitchFamily="18" charset="0"/>
              <a:ea typeface="+mj-ea"/>
              <a:cs typeface="Times New Roman" panose="02020603050405020304" pitchFamily="18" charset="0"/>
            </a:endParaRPr>
          </a:p>
        </p:txBody>
      </p:sp>
      <p:sp>
        <p:nvSpPr>
          <p:cNvPr id="2" name="標題 1"/>
          <p:cNvSpPr>
            <a:spLocks noGrp="1"/>
          </p:cNvSpPr>
          <p:nvPr>
            <p:ph type="title"/>
          </p:nvPr>
        </p:nvSpPr>
        <p:spPr/>
        <p:txBody>
          <a:bodyPr/>
          <a:lstStyle/>
          <a:p>
            <a:r>
              <a:rPr lang="zh-TW" altLang="en-US" dirty="0" smtClean="0"/>
              <a:t>分類機器學習</a:t>
            </a:r>
            <a:endParaRPr lang="zh-TW" altLang="en-US" dirty="0"/>
          </a:p>
        </p:txBody>
      </p:sp>
      <p:sp>
        <p:nvSpPr>
          <p:cNvPr id="4" name="矩形 3"/>
          <p:cNvSpPr/>
          <p:nvPr/>
        </p:nvSpPr>
        <p:spPr>
          <a:xfrm>
            <a:off x="5670710" y="3138351"/>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latin typeface="Times New Roman" panose="02020603050405020304" pitchFamily="18" charset="0"/>
                <a:ea typeface="+mj-ea"/>
                <a:cs typeface="Times New Roman" panose="02020603050405020304" pitchFamily="18" charset="0"/>
              </a:rPr>
              <a:t>Function</a:t>
            </a:r>
            <a:endParaRPr lang="zh-TW" altLang="en-US" sz="2800" dirty="0">
              <a:latin typeface="Times New Roman" panose="02020603050405020304" pitchFamily="18" charset="0"/>
              <a:ea typeface="+mj-ea"/>
              <a:cs typeface="Times New Roman" panose="02020603050405020304" pitchFamily="18" charset="0"/>
            </a:endParaRPr>
          </a:p>
        </p:txBody>
      </p:sp>
      <p:sp>
        <p:nvSpPr>
          <p:cNvPr id="5" name="向右箭號 4"/>
          <p:cNvSpPr/>
          <p:nvPr/>
        </p:nvSpPr>
        <p:spPr>
          <a:xfrm>
            <a:off x="7477072" y="3479830"/>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pic>
        <p:nvPicPr>
          <p:cNvPr id="6" name="圖片 5"/>
          <p:cNvPicPr>
            <a:picLocks noChangeAspect="1"/>
          </p:cNvPicPr>
          <p:nvPr/>
        </p:nvPicPr>
        <p:blipFill>
          <a:blip r:embed="rId3"/>
          <a:stretch>
            <a:fillRect/>
          </a:stretch>
        </p:blipFill>
        <p:spPr>
          <a:xfrm>
            <a:off x="4774275" y="3013029"/>
            <a:ext cx="274307" cy="1494693"/>
          </a:xfrm>
          <a:prstGeom prst="rect">
            <a:avLst/>
          </a:prstGeom>
        </p:spPr>
      </p:pic>
      <p:sp>
        <p:nvSpPr>
          <p:cNvPr id="7" name="向右箭號 6"/>
          <p:cNvSpPr/>
          <p:nvPr/>
        </p:nvSpPr>
        <p:spPr>
          <a:xfrm>
            <a:off x="5171393" y="3479831"/>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pic>
        <p:nvPicPr>
          <p:cNvPr id="8" name="圖片 7"/>
          <p:cNvPicPr>
            <a:picLocks noChangeAspect="1"/>
          </p:cNvPicPr>
          <p:nvPr/>
        </p:nvPicPr>
        <p:blipFill rotWithShape="1">
          <a:blip r:embed="rId4"/>
          <a:srcRect r="-9392" b="52603"/>
          <a:stretch/>
        </p:blipFill>
        <p:spPr>
          <a:xfrm>
            <a:off x="7938583" y="3324790"/>
            <a:ext cx="319709" cy="716128"/>
          </a:xfrm>
          <a:prstGeom prst="rect">
            <a:avLst/>
          </a:prstGeom>
        </p:spPr>
      </p:pic>
      <p:cxnSp>
        <p:nvCxnSpPr>
          <p:cNvPr id="22" name="直線單箭頭接點 21"/>
          <p:cNvCxnSpPr/>
          <p:nvPr/>
        </p:nvCxnSpPr>
        <p:spPr>
          <a:xfrm flipV="1">
            <a:off x="8126383" y="3304644"/>
            <a:ext cx="623659" cy="23083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8126383" y="3832137"/>
            <a:ext cx="608198" cy="23762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4360291" y="5068628"/>
            <a:ext cx="2620837" cy="1465549"/>
          </a:xfrm>
          <a:prstGeom prst="rect">
            <a:avLst/>
          </a:prstGeom>
        </p:spPr>
      </p:pic>
      <p:grpSp>
        <p:nvGrpSpPr>
          <p:cNvPr id="34" name="群組 20"/>
          <p:cNvGrpSpPr/>
          <p:nvPr/>
        </p:nvGrpSpPr>
        <p:grpSpPr>
          <a:xfrm>
            <a:off x="4487480" y="1942099"/>
            <a:ext cx="3907267" cy="1084913"/>
            <a:chOff x="974085" y="2401651"/>
            <a:chExt cx="3907267" cy="1084913"/>
          </a:xfrm>
        </p:grpSpPr>
        <p:sp>
          <p:nvSpPr>
            <p:cNvPr id="35" name="文字方塊 28"/>
            <p:cNvSpPr txBox="1"/>
            <p:nvPr/>
          </p:nvSpPr>
          <p:spPr>
            <a:xfrm>
              <a:off x="974085" y="2401651"/>
              <a:ext cx="3907267" cy="523220"/>
            </a:xfrm>
            <a:prstGeom prst="rect">
              <a:avLst/>
            </a:prstGeom>
            <a:noFill/>
          </p:spPr>
          <p:txBody>
            <a:bodyPr wrap="square" rtlCol="0">
              <a:spAutoFit/>
            </a:bodyPr>
            <a:lstStyle/>
            <a:p>
              <a:pPr algn="ctr"/>
              <a:r>
                <a:rPr lang="zh-TW" altLang="en-US" sz="2800" dirty="0">
                  <a:solidFill>
                    <a:srgbClr val="0000FF"/>
                  </a:solidFill>
                  <a:latin typeface="Times New Roman" panose="02020603050405020304" pitchFamily="18" charset="0"/>
                  <a:ea typeface="+mj-ea"/>
                  <a:cs typeface="Times New Roman" panose="02020603050405020304" pitchFamily="18" charset="0"/>
                </a:rPr>
                <a:t>由</a:t>
              </a:r>
              <a:r>
                <a:rPr lang="zh-TW" altLang="en-US" sz="2800" dirty="0" smtClean="0">
                  <a:solidFill>
                    <a:srgbClr val="0000FF"/>
                  </a:solidFill>
                  <a:latin typeface="Times New Roman" panose="02020603050405020304" pitchFamily="18" charset="0"/>
                  <a:ea typeface="+mj-ea"/>
                  <a:cs typeface="Times New Roman" panose="02020603050405020304" pitchFamily="18" charset="0"/>
                </a:rPr>
                <a:t>機器學習模型代表</a:t>
              </a:r>
              <a:endParaRPr lang="zh-TW" altLang="en-US" sz="2800" dirty="0">
                <a:solidFill>
                  <a:srgbClr val="0000FF"/>
                </a:solidFill>
                <a:latin typeface="Times New Roman" panose="02020603050405020304" pitchFamily="18" charset="0"/>
                <a:ea typeface="+mj-ea"/>
                <a:cs typeface="Times New Roman" panose="02020603050405020304" pitchFamily="18" charset="0"/>
              </a:endParaRPr>
            </a:p>
          </p:txBody>
        </p:sp>
        <p:sp>
          <p:nvSpPr>
            <p:cNvPr id="36" name="箭號: 向右 11"/>
            <p:cNvSpPr/>
            <p:nvPr/>
          </p:nvSpPr>
          <p:spPr>
            <a:xfrm rot="16200000">
              <a:off x="2664285" y="2804720"/>
              <a:ext cx="579946" cy="7837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grpSp>
      <p:grpSp>
        <p:nvGrpSpPr>
          <p:cNvPr id="46" name="Group 45"/>
          <p:cNvGrpSpPr/>
          <p:nvPr/>
        </p:nvGrpSpPr>
        <p:grpSpPr>
          <a:xfrm>
            <a:off x="512844" y="1853514"/>
            <a:ext cx="2990173" cy="4459591"/>
            <a:chOff x="8738866" y="1511436"/>
            <a:chExt cx="2990173" cy="3443254"/>
          </a:xfrm>
        </p:grpSpPr>
        <p:sp>
          <p:nvSpPr>
            <p:cNvPr id="38" name="矩形 8"/>
            <p:cNvSpPr/>
            <p:nvPr/>
          </p:nvSpPr>
          <p:spPr>
            <a:xfrm>
              <a:off x="9757744" y="2651515"/>
              <a:ext cx="1063196" cy="523220"/>
            </a:xfrm>
            <a:prstGeom prst="rect">
              <a:avLst/>
            </a:prstGeom>
          </p:spPr>
          <p:txBody>
            <a:bodyPr wrap="square">
              <a:spAutoFit/>
            </a:bodyPr>
            <a:lstStyle/>
            <a:p>
              <a:r>
                <a:rPr lang="zh-TW" altLang="en-US" sz="2800" dirty="0">
                  <a:latin typeface="Times New Roman" panose="02020603050405020304" pitchFamily="18" charset="0"/>
                  <a:ea typeface="+mj-ea"/>
                  <a:cs typeface="Times New Roman" panose="02020603050405020304" pitchFamily="18" charset="0"/>
                </a:rPr>
                <a:t>星座</a:t>
              </a:r>
            </a:p>
          </p:txBody>
        </p:sp>
        <p:sp>
          <p:nvSpPr>
            <p:cNvPr id="44" name="文字方塊 23"/>
            <p:cNvSpPr txBox="1"/>
            <p:nvPr/>
          </p:nvSpPr>
          <p:spPr>
            <a:xfrm>
              <a:off x="8738866" y="1511436"/>
              <a:ext cx="2990173" cy="926775"/>
            </a:xfrm>
            <a:prstGeom prst="rect">
              <a:avLst/>
            </a:prstGeom>
            <a:noFill/>
          </p:spPr>
          <p:txBody>
            <a:bodyPr wrap="square" rtlCol="0">
              <a:spAutoFit/>
            </a:bodyPr>
            <a:lstStyle/>
            <a:p>
              <a:pPr algn="ctr"/>
              <a:r>
                <a:rPr lang="en-US" altLang="zh-TW" sz="2400" dirty="0">
                  <a:solidFill>
                    <a:srgbClr val="0070C0"/>
                  </a:solidFill>
                  <a:latin typeface="Times New Roman" panose="02020603050405020304" pitchFamily="18" charset="0"/>
                  <a:ea typeface="+mj-ea"/>
                  <a:cs typeface="Times New Roman" panose="02020603050405020304" pitchFamily="18" charset="0"/>
                </a:rPr>
                <a:t>Training Data</a:t>
              </a:r>
              <a:r>
                <a:rPr lang="zh-TW" altLang="en-US" sz="2400" dirty="0">
                  <a:solidFill>
                    <a:srgbClr val="0070C0"/>
                  </a:solidFill>
                  <a:latin typeface="Times New Roman" panose="02020603050405020304" pitchFamily="18" charset="0"/>
                  <a:ea typeface="+mj-ea"/>
                  <a:cs typeface="Times New Roman" panose="02020603050405020304" pitchFamily="18" charset="0"/>
                </a:rPr>
                <a:t> </a:t>
              </a:r>
              <a:endParaRPr lang="en-US" altLang="zh-TW" sz="2400" dirty="0">
                <a:solidFill>
                  <a:srgbClr val="0070C0"/>
                </a:solidFill>
                <a:latin typeface="Times New Roman" panose="02020603050405020304" pitchFamily="18" charset="0"/>
                <a:ea typeface="+mj-ea"/>
                <a:cs typeface="Times New Roman" panose="02020603050405020304" pitchFamily="18" charset="0"/>
              </a:endParaRPr>
            </a:p>
            <a:p>
              <a:pPr algn="ctr"/>
              <a:r>
                <a:rPr lang="zh-TW" altLang="en-US" sz="2400" dirty="0">
                  <a:solidFill>
                    <a:srgbClr val="0070C0"/>
                  </a:solidFill>
                  <a:latin typeface="Times New Roman" panose="02020603050405020304" pitchFamily="18" charset="0"/>
                  <a:ea typeface="+mj-ea"/>
                  <a:cs typeface="Times New Roman" panose="02020603050405020304" pitchFamily="18" charset="0"/>
                </a:rPr>
                <a:t>扣除</a:t>
              </a:r>
              <a:r>
                <a:rPr lang="en-US" altLang="zh-TW" sz="2400" dirty="0" err="1">
                  <a:solidFill>
                    <a:srgbClr val="0070C0"/>
                  </a:solidFill>
                  <a:latin typeface="Times New Roman" panose="02020603050405020304" pitchFamily="18" charset="0"/>
                  <a:ea typeface="+mj-ea"/>
                  <a:cs typeface="Times New Roman" panose="02020603050405020304" pitchFamily="18" charset="0"/>
                </a:rPr>
                <a:t>author_id</a:t>
              </a:r>
              <a:r>
                <a:rPr lang="zh-TW" altLang="en-US" sz="2400" dirty="0" smtClean="0">
                  <a:solidFill>
                    <a:srgbClr val="0070C0"/>
                  </a:solidFill>
                  <a:latin typeface="Times New Roman" panose="02020603050405020304" pitchFamily="18" charset="0"/>
                  <a:ea typeface="+mj-ea"/>
                  <a:cs typeface="Times New Roman" panose="02020603050405020304" pitchFamily="18" charset="0"/>
                </a:rPr>
                <a:t>及人氣</a:t>
              </a:r>
              <a:endParaRPr lang="en-US" altLang="zh-TW" sz="2400" dirty="0" smtClean="0">
                <a:solidFill>
                  <a:srgbClr val="0070C0"/>
                </a:solidFill>
                <a:latin typeface="Times New Roman" panose="02020603050405020304" pitchFamily="18" charset="0"/>
                <a:ea typeface="+mj-ea"/>
                <a:cs typeface="Times New Roman" panose="02020603050405020304" pitchFamily="18" charset="0"/>
              </a:endParaRPr>
            </a:p>
            <a:p>
              <a:pPr algn="ctr"/>
              <a:r>
                <a:rPr lang="zh-TW" altLang="en-US" sz="2400" dirty="0" smtClean="0">
                  <a:solidFill>
                    <a:srgbClr val="0070C0"/>
                  </a:solidFill>
                  <a:latin typeface="Times New Roman" panose="02020603050405020304" pitchFamily="18" charset="0"/>
                  <a:ea typeface="+mj-ea"/>
                  <a:cs typeface="Times New Roman" panose="02020603050405020304" pitchFamily="18" charset="0"/>
                </a:rPr>
                <a:t>共</a:t>
              </a:r>
              <a:r>
                <a:rPr lang="en-US" altLang="zh-TW" sz="2400" dirty="0">
                  <a:solidFill>
                    <a:srgbClr val="0070C0"/>
                  </a:solidFill>
                  <a:latin typeface="Times New Roman" panose="02020603050405020304" pitchFamily="18" charset="0"/>
                  <a:ea typeface="+mj-ea"/>
                  <a:cs typeface="Times New Roman" panose="02020603050405020304" pitchFamily="18" charset="0"/>
                </a:rPr>
                <a:t>37</a:t>
              </a:r>
              <a:r>
                <a:rPr lang="zh-TW" altLang="en-US" sz="2400" dirty="0">
                  <a:solidFill>
                    <a:srgbClr val="0070C0"/>
                  </a:solidFill>
                  <a:latin typeface="Times New Roman" panose="02020603050405020304" pitchFamily="18" charset="0"/>
                  <a:ea typeface="+mj-ea"/>
                  <a:cs typeface="Times New Roman" panose="02020603050405020304" pitchFamily="18" charset="0"/>
                </a:rPr>
                <a:t>個變數</a:t>
              </a:r>
            </a:p>
          </p:txBody>
        </p:sp>
        <p:sp>
          <p:nvSpPr>
            <p:cNvPr id="45" name="矩形 25"/>
            <p:cNvSpPr/>
            <p:nvPr/>
          </p:nvSpPr>
          <p:spPr>
            <a:xfrm>
              <a:off x="9278753" y="2465544"/>
              <a:ext cx="2088047" cy="24891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ea typeface="+mj-ea"/>
                <a:cs typeface="Times New Roman" panose="02020603050405020304" pitchFamily="18" charset="0"/>
              </a:endParaRPr>
            </a:p>
          </p:txBody>
        </p:sp>
        <p:sp>
          <p:nvSpPr>
            <p:cNvPr id="49" name="矩形 8"/>
            <p:cNvSpPr/>
            <p:nvPr/>
          </p:nvSpPr>
          <p:spPr>
            <a:xfrm>
              <a:off x="9757744" y="3053666"/>
              <a:ext cx="1063196" cy="523220"/>
            </a:xfrm>
            <a:prstGeom prst="rect">
              <a:avLst/>
            </a:prstGeom>
          </p:spPr>
          <p:txBody>
            <a:bodyPr wrap="square">
              <a:spAutoFit/>
            </a:bodyPr>
            <a:lstStyle/>
            <a:p>
              <a:r>
                <a:rPr lang="zh-TW" altLang="en-US" sz="2800" dirty="0">
                  <a:latin typeface="Times New Roman" panose="02020603050405020304" pitchFamily="18" charset="0"/>
                  <a:ea typeface="+mj-ea"/>
                  <a:cs typeface="Times New Roman" panose="02020603050405020304" pitchFamily="18" charset="0"/>
                </a:rPr>
                <a:t>性別</a:t>
              </a:r>
            </a:p>
          </p:txBody>
        </p:sp>
        <p:sp>
          <p:nvSpPr>
            <p:cNvPr id="51" name="矩形 8"/>
            <p:cNvSpPr/>
            <p:nvPr/>
          </p:nvSpPr>
          <p:spPr>
            <a:xfrm>
              <a:off x="9757744" y="3475275"/>
              <a:ext cx="1063196" cy="403979"/>
            </a:xfrm>
            <a:prstGeom prst="rect">
              <a:avLst/>
            </a:prstGeom>
          </p:spPr>
          <p:txBody>
            <a:bodyPr wrap="square">
              <a:spAutoFit/>
            </a:bodyPr>
            <a:lstStyle/>
            <a:p>
              <a:r>
                <a:rPr lang="zh-TW" altLang="en-US" sz="2800" dirty="0" smtClean="0">
                  <a:latin typeface="Times New Roman" panose="02020603050405020304" pitchFamily="18" charset="0"/>
                  <a:ea typeface="+mj-ea"/>
                  <a:cs typeface="Times New Roman" panose="02020603050405020304" pitchFamily="18" charset="0"/>
                </a:rPr>
                <a:t>膚質</a:t>
              </a:r>
              <a:endParaRPr lang="zh-TW" altLang="en-US" sz="2800" dirty="0">
                <a:latin typeface="Times New Roman" panose="02020603050405020304" pitchFamily="18" charset="0"/>
                <a:ea typeface="+mj-ea"/>
                <a:cs typeface="Times New Roman" panose="02020603050405020304" pitchFamily="18" charset="0"/>
              </a:endParaRPr>
            </a:p>
          </p:txBody>
        </p:sp>
      </p:grpSp>
      <p:sp>
        <p:nvSpPr>
          <p:cNvPr id="48" name="文字方塊 23"/>
          <p:cNvSpPr txBox="1"/>
          <p:nvPr/>
        </p:nvSpPr>
        <p:spPr>
          <a:xfrm>
            <a:off x="4009747" y="4557342"/>
            <a:ext cx="3169453" cy="461665"/>
          </a:xfrm>
          <a:prstGeom prst="rect">
            <a:avLst/>
          </a:prstGeom>
          <a:noFill/>
        </p:spPr>
        <p:txBody>
          <a:bodyPr wrap="square" rtlCol="0">
            <a:spAutoFit/>
          </a:bodyPr>
          <a:lstStyle/>
          <a:p>
            <a:pPr algn="ctr"/>
            <a:r>
              <a:rPr lang="zh-TW" altLang="en-US" sz="2400" dirty="0" smtClean="0">
                <a:solidFill>
                  <a:srgbClr val="0070C0"/>
                </a:solidFill>
                <a:latin typeface="Times New Roman" panose="02020603050405020304" pitchFamily="18" charset="0"/>
                <a:ea typeface="+mj-ea"/>
                <a:cs typeface="Times New Roman" panose="02020603050405020304" pitchFamily="18" charset="0"/>
              </a:rPr>
              <a:t>總</a:t>
            </a:r>
            <a:r>
              <a:rPr lang="en-US" altLang="zh-TW" sz="2400" dirty="0" smtClean="0">
                <a:solidFill>
                  <a:srgbClr val="0070C0"/>
                </a:solidFill>
                <a:latin typeface="Times New Roman" panose="02020603050405020304" pitchFamily="18" charset="0"/>
                <a:ea typeface="+mj-ea"/>
                <a:cs typeface="Times New Roman" panose="02020603050405020304" pitchFamily="18" charset="0"/>
              </a:rPr>
              <a:t>Data</a:t>
            </a:r>
            <a:r>
              <a:rPr lang="zh-TW" altLang="en-US" sz="2400" dirty="0" smtClean="0">
                <a:solidFill>
                  <a:srgbClr val="0070C0"/>
                </a:solidFill>
                <a:latin typeface="Times New Roman" panose="02020603050405020304" pitchFamily="18" charset="0"/>
                <a:ea typeface="+mj-ea"/>
                <a:cs typeface="Times New Roman" panose="02020603050405020304" pitchFamily="18" charset="0"/>
              </a:rPr>
              <a:t> 共</a:t>
            </a:r>
            <a:r>
              <a:rPr lang="en-US" altLang="zh-TW" sz="2400" dirty="0" smtClean="0">
                <a:solidFill>
                  <a:srgbClr val="0070C0"/>
                </a:solidFill>
                <a:latin typeface="Times New Roman" panose="02020603050405020304" pitchFamily="18" charset="0"/>
                <a:ea typeface="+mj-ea"/>
                <a:cs typeface="Times New Roman" panose="02020603050405020304" pitchFamily="18" charset="0"/>
              </a:rPr>
              <a:t>39</a:t>
            </a:r>
            <a:r>
              <a:rPr lang="zh-TW" altLang="en-US" sz="2400" dirty="0" smtClean="0">
                <a:solidFill>
                  <a:srgbClr val="0070C0"/>
                </a:solidFill>
                <a:latin typeface="Times New Roman" panose="02020603050405020304" pitchFamily="18" charset="0"/>
                <a:ea typeface="+mj-ea"/>
                <a:cs typeface="Times New Roman" panose="02020603050405020304" pitchFamily="18" charset="0"/>
              </a:rPr>
              <a:t>個變數</a:t>
            </a:r>
            <a:endParaRPr lang="zh-TW" altLang="en-US" sz="2400" dirty="0">
              <a:solidFill>
                <a:srgbClr val="0070C0"/>
              </a:solidFill>
              <a:latin typeface="Times New Roman" panose="02020603050405020304" pitchFamily="18" charset="0"/>
              <a:ea typeface="+mj-ea"/>
              <a:cs typeface="Times New Roman" panose="02020603050405020304" pitchFamily="18" charset="0"/>
            </a:endParaRPr>
          </a:p>
        </p:txBody>
      </p:sp>
      <p:sp>
        <p:nvSpPr>
          <p:cNvPr id="52" name="TextBox 51"/>
          <p:cNvSpPr txBox="1"/>
          <p:nvPr/>
        </p:nvSpPr>
        <p:spPr>
          <a:xfrm>
            <a:off x="1858256" y="4955637"/>
            <a:ext cx="553998" cy="732774"/>
          </a:xfrm>
          <a:prstGeom prst="rect">
            <a:avLst/>
          </a:prstGeom>
          <a:noFill/>
        </p:spPr>
        <p:txBody>
          <a:bodyPr vert="eaVert" wrap="square" rtlCol="0">
            <a:spAutoFit/>
          </a:bodyPr>
          <a:lstStyle/>
          <a:p>
            <a:r>
              <a:rPr lang="en-US" altLang="zh-TW" sz="2400" dirty="0" smtClean="0"/>
              <a:t>…</a:t>
            </a:r>
            <a:endParaRPr lang="zh-TW" altLang="en-US" sz="2400" dirty="0"/>
          </a:p>
        </p:txBody>
      </p:sp>
    </p:spTree>
    <p:extLst>
      <p:ext uri="{BB962C8B-B14F-4D97-AF65-F5344CB8AC3E}">
        <p14:creationId xmlns:p14="http://schemas.microsoft.com/office/powerpoint/2010/main" val="326061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sp>
        <p:nvSpPr>
          <p:cNvPr id="3" name="Content Placeholder 2"/>
          <p:cNvSpPr>
            <a:spLocks noGrp="1"/>
          </p:cNvSpPr>
          <p:nvPr>
            <p:ph idx="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3561BA9-CDCF-4958-B8AB-66F3BF063E13}" type="slidenum">
              <a:rPr lang="en-US" smtClean="0"/>
              <a:pPr/>
              <a:t>61</a:t>
            </a:fld>
            <a:endParaRPr lang="en-US" dirty="0"/>
          </a:p>
        </p:txBody>
      </p:sp>
    </p:spTree>
    <p:extLst>
      <p:ext uri="{BB962C8B-B14F-4D97-AF65-F5344CB8AC3E}">
        <p14:creationId xmlns:p14="http://schemas.microsoft.com/office/powerpoint/2010/main" val="9196390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市場區隔方</a:t>
            </a:r>
            <a:r>
              <a:rPr lang="zh-TW" altLang="en-US" dirty="0"/>
              <a:t>法</a:t>
            </a:r>
          </a:p>
        </p:txBody>
      </p:sp>
      <p:sp>
        <p:nvSpPr>
          <p:cNvPr id="3" name="Content Placeholder 2"/>
          <p:cNvSpPr>
            <a:spLocks noGrp="1"/>
          </p:cNvSpPr>
          <p:nvPr>
            <p:ph idx="1"/>
          </p:nvPr>
        </p:nvSpPr>
        <p:spPr>
          <a:xfrm>
            <a:off x="3533422" y="1825625"/>
            <a:ext cx="7820378" cy="4351339"/>
          </a:xfrm>
        </p:spPr>
        <p:txBody>
          <a:bodyPr/>
          <a:lstStyle/>
          <a:p>
            <a:r>
              <a:rPr lang="zh-TW" altLang="en-US" dirty="0" smtClean="0"/>
              <a:t>機器學習</a:t>
            </a:r>
            <a:r>
              <a:rPr lang="en-US" altLang="zh-TW" dirty="0" smtClean="0"/>
              <a:t>?</a:t>
            </a:r>
            <a:r>
              <a:rPr lang="zh-TW" altLang="en-US" dirty="0" smtClean="0"/>
              <a:t> 深度學習</a:t>
            </a:r>
            <a:r>
              <a:rPr lang="en-US" altLang="zh-TW" dirty="0" smtClean="0"/>
              <a:t>?</a:t>
            </a:r>
            <a:r>
              <a:rPr lang="zh-TW" altLang="en-US" dirty="0" smtClean="0"/>
              <a:t> 很多人會想要用預測性方法可以做</a:t>
            </a:r>
            <a:r>
              <a:rPr lang="en-US" altLang="zh-TW" dirty="0" smtClean="0"/>
              <a:t>… </a:t>
            </a:r>
            <a:r>
              <a:rPr lang="zh-TW" altLang="en-US" sz="1200" strike="dblStrike" dirty="0" smtClean="0"/>
              <a:t>累人，重點是多數老闆可能看不懂</a:t>
            </a:r>
            <a:r>
              <a:rPr lang="en-US" altLang="zh-TW" sz="1200" strike="dblStrike" dirty="0" smtClean="0"/>
              <a:t>…</a:t>
            </a:r>
            <a:r>
              <a:rPr lang="zh-TW" altLang="en-US" sz="1200" strike="dblStrike" dirty="0" smtClean="0"/>
              <a:t>覺得你在浪費時間</a:t>
            </a:r>
            <a:endParaRPr lang="en-US" altLang="zh-TW" strike="dblStrike" dirty="0" smtClean="0"/>
          </a:p>
          <a:p>
            <a:r>
              <a:rPr lang="zh-TW" altLang="en-US" dirty="0" smtClean="0"/>
              <a:t>殊不知，還有一個</a:t>
            </a:r>
            <a:r>
              <a:rPr lang="zh-TW" altLang="en-US" sz="3200" dirty="0" smtClean="0">
                <a:solidFill>
                  <a:srgbClr val="FF0000"/>
                </a:solidFill>
              </a:rPr>
              <a:t>更潮</a:t>
            </a:r>
            <a:r>
              <a:rPr lang="zh-TW" altLang="en-US" dirty="0" smtClean="0"/>
              <a:t>的</a:t>
            </a:r>
            <a:r>
              <a:rPr lang="en-US" altLang="zh-TW" dirty="0" smtClean="0"/>
              <a:t>!</a:t>
            </a:r>
            <a:br>
              <a:rPr lang="en-US" altLang="zh-TW" dirty="0" smtClean="0"/>
            </a:br>
            <a:r>
              <a:rPr lang="en-US" altLang="zh-TW" dirty="0" smtClean="0"/>
              <a:t>【</a:t>
            </a:r>
            <a:r>
              <a:rPr lang="zh-TW" altLang="en-US" sz="4300" b="1" dirty="0">
                <a:solidFill>
                  <a:srgbClr val="3333FF"/>
                </a:solidFill>
              </a:rPr>
              <a:t>敘述性統計 </a:t>
            </a:r>
            <a:r>
              <a:rPr lang="en-US" altLang="zh-TW" sz="4300" b="1" dirty="0">
                <a:solidFill>
                  <a:srgbClr val="3333FF"/>
                </a:solidFill>
              </a:rPr>
              <a:t>+</a:t>
            </a:r>
            <a:r>
              <a:rPr lang="zh-TW" altLang="en-US" sz="4300" b="1" dirty="0">
                <a:solidFill>
                  <a:srgbClr val="3333FF"/>
                </a:solidFill>
              </a:rPr>
              <a:t> 交叉分析</a:t>
            </a:r>
            <a:r>
              <a:rPr lang="en-US" altLang="zh-TW" dirty="0" smtClean="0"/>
              <a:t>】</a:t>
            </a:r>
            <a:r>
              <a:rPr lang="zh-TW" altLang="en-US" dirty="0"/>
              <a:t>的</a:t>
            </a:r>
            <a:endParaRPr lang="en-US" altLang="zh-TW" dirty="0" smtClean="0"/>
          </a:p>
          <a:p>
            <a:endParaRPr lang="en-US" altLang="zh-TW"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pPr/>
              <a:t>62</a:t>
            </a:fld>
            <a:endParaRPr lang="en-US" dirty="0"/>
          </a:p>
        </p:txBody>
      </p:sp>
      <p:pic>
        <p:nvPicPr>
          <p:cNvPr id="5" name="Picture 4"/>
          <p:cNvPicPr>
            <a:picLocks noChangeAspect="1"/>
          </p:cNvPicPr>
          <p:nvPr/>
        </p:nvPicPr>
        <p:blipFill>
          <a:blip r:embed="rId2"/>
          <a:stretch>
            <a:fillRect/>
          </a:stretch>
        </p:blipFill>
        <p:spPr>
          <a:xfrm>
            <a:off x="1016705" y="1825625"/>
            <a:ext cx="2324100" cy="4248150"/>
          </a:xfrm>
          <a:prstGeom prst="rect">
            <a:avLst/>
          </a:prstGeom>
        </p:spPr>
      </p:pic>
      <p:pic>
        <p:nvPicPr>
          <p:cNvPr id="6" name="Picture 2" descr="https://cdn-images-1.medium.com/max/800/1*qVt9KMk6aMKCTDdKFnam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802" y="3814487"/>
            <a:ext cx="5204998" cy="280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73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800/1*qVt9KMk6aMKCTDdKFnamp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35" y="2243849"/>
            <a:ext cx="7632929" cy="41125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TW" dirty="0" smtClean="0"/>
              <a:t>RFM</a:t>
            </a:r>
            <a:r>
              <a:rPr lang="zh-TW" altLang="en-US" dirty="0" smtClean="0"/>
              <a:t>模型概論</a:t>
            </a:r>
            <a:endParaRPr lang="zh-TW" altLang="en-US" dirty="0"/>
          </a:p>
        </p:txBody>
      </p:sp>
      <p:sp>
        <p:nvSpPr>
          <p:cNvPr id="3" name="Content Placeholder 2"/>
          <p:cNvSpPr>
            <a:spLocks noGrp="1"/>
          </p:cNvSpPr>
          <p:nvPr>
            <p:ph idx="1"/>
          </p:nvPr>
        </p:nvSpPr>
        <p:spPr>
          <a:xfrm>
            <a:off x="838200" y="1677081"/>
            <a:ext cx="8953500" cy="1332819"/>
          </a:xfrm>
        </p:spPr>
        <p:txBody>
          <a:bodyPr/>
          <a:lstStyle/>
          <a:p>
            <a:r>
              <a:rPr lang="zh-TW" altLang="en-US" dirty="0"/>
              <a:t>喬治</a:t>
            </a:r>
            <a:r>
              <a:rPr lang="en-US" altLang="zh-TW" dirty="0"/>
              <a:t>·</a:t>
            </a:r>
            <a:r>
              <a:rPr lang="zh-TW" altLang="en-US" dirty="0"/>
              <a:t>卡利</a:t>
            </a:r>
            <a:r>
              <a:rPr lang="zh-TW" altLang="en-US" dirty="0" smtClean="0"/>
              <a:t>南（</a:t>
            </a:r>
            <a:r>
              <a:rPr lang="en-US" altLang="zh-TW" dirty="0" smtClean="0"/>
              <a:t>George </a:t>
            </a:r>
            <a:r>
              <a:rPr lang="en-US" altLang="zh-TW" dirty="0" err="1" smtClean="0"/>
              <a:t>Cullinan</a:t>
            </a:r>
            <a:r>
              <a:rPr lang="zh-TW" altLang="en-US" dirty="0" smtClean="0"/>
              <a:t>）於</a:t>
            </a:r>
            <a:r>
              <a:rPr lang="en-US" altLang="zh-TW" dirty="0"/>
              <a:t>1961</a:t>
            </a:r>
            <a:r>
              <a:rPr lang="zh-TW" altLang="en-US" dirty="0"/>
              <a:t>年所提</a:t>
            </a:r>
            <a:r>
              <a:rPr lang="zh-TW" altLang="en-US" dirty="0" smtClean="0"/>
              <a:t>出</a:t>
            </a:r>
            <a:endParaRPr lang="en-US" altLang="zh-TW" dirty="0" smtClean="0"/>
          </a:p>
          <a:p>
            <a:endParaRPr lang="en-US" altLang="zh-TW" dirty="0" smtClean="0"/>
          </a:p>
          <a:p>
            <a:endParaRPr lang="zh-TW" altLang="en-US" dirty="0"/>
          </a:p>
          <a:p>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63</a:t>
            </a:fld>
            <a:endParaRPr lang="en-US"/>
          </a:p>
        </p:txBody>
      </p:sp>
    </p:spTree>
    <p:extLst>
      <p:ext uri="{BB962C8B-B14F-4D97-AF65-F5344CB8AC3E}">
        <p14:creationId xmlns:p14="http://schemas.microsoft.com/office/powerpoint/2010/main" val="5227902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RFM</a:t>
            </a:r>
            <a:r>
              <a:rPr lang="zh-TW" altLang="en-US" dirty="0" smtClean="0"/>
              <a:t>模型使用時機</a:t>
            </a:r>
            <a:endParaRPr lang="zh-TW" altLang="en-US" dirty="0"/>
          </a:p>
        </p:txBody>
      </p:sp>
      <p:sp>
        <p:nvSpPr>
          <p:cNvPr id="3" name="Content Placeholder 2"/>
          <p:cNvSpPr>
            <a:spLocks noGrp="1"/>
          </p:cNvSpPr>
          <p:nvPr>
            <p:ph idx="1"/>
          </p:nvPr>
        </p:nvSpPr>
        <p:spPr/>
        <p:txBody>
          <a:bodyPr/>
          <a:lstStyle/>
          <a:p>
            <a:r>
              <a:rPr lang="zh-TW" altLang="en-US" dirty="0"/>
              <a:t>企</a:t>
            </a:r>
            <a:r>
              <a:rPr lang="zh-TW" altLang="en-US" dirty="0" smtClean="0"/>
              <a:t>業線上、線下數據的市場區隔分析</a:t>
            </a:r>
            <a:endParaRPr lang="en-US" altLang="zh-TW" dirty="0" smtClean="0"/>
          </a:p>
          <a:p>
            <a:r>
              <a:rPr lang="zh-TW" altLang="en-US" dirty="0" smtClean="0"/>
              <a:t>了</a:t>
            </a:r>
            <a:r>
              <a:rPr lang="zh-TW" altLang="en-US" dirty="0"/>
              <a:t>解目前銷售狀</a:t>
            </a:r>
            <a:r>
              <a:rPr lang="zh-TW" altLang="en-US" dirty="0" smtClean="0"/>
              <a:t>況</a:t>
            </a:r>
            <a:endParaRPr lang="en-US" altLang="zh-TW" dirty="0" smtClean="0"/>
          </a:p>
          <a:p>
            <a:r>
              <a:rPr lang="zh-TW" altLang="en-US" dirty="0"/>
              <a:t>制定</a:t>
            </a:r>
            <a:r>
              <a:rPr lang="zh-TW" altLang="en-US" dirty="0" smtClean="0"/>
              <a:t>不</a:t>
            </a:r>
            <a:r>
              <a:rPr lang="zh-TW" altLang="en-US" dirty="0"/>
              <a:t>同的客</a:t>
            </a:r>
            <a:r>
              <a:rPr lang="zh-TW" altLang="en-US" dirty="0" smtClean="0"/>
              <a:t>群的</a:t>
            </a:r>
            <a:r>
              <a:rPr lang="zh-TW" altLang="en-US" dirty="0"/>
              <a:t>優</a:t>
            </a:r>
            <a:r>
              <a:rPr lang="zh-TW" altLang="en-US" dirty="0" smtClean="0"/>
              <a:t>惠方案參考</a:t>
            </a:r>
            <a:endParaRPr lang="en-US" altLang="zh-TW" dirty="0" smtClean="0"/>
          </a:p>
          <a:p>
            <a:r>
              <a:rPr lang="zh-TW" altLang="en-US" dirty="0"/>
              <a:t>增加顧客生命週期，培養每一位顧客成為忠實</a:t>
            </a:r>
            <a:r>
              <a:rPr lang="en-US" altLang="zh-TW" dirty="0"/>
              <a:t>/</a:t>
            </a:r>
            <a:r>
              <a:rPr lang="zh-TW" altLang="en-US" dirty="0"/>
              <a:t>常貴客 </a:t>
            </a:r>
          </a:p>
          <a:p>
            <a:endParaRPr lang="zh-TW" altLang="en-US" dirty="0"/>
          </a:p>
          <a:p>
            <a:endParaRPr lang="en-US" altLang="zh-TW" dirty="0" smtClean="0"/>
          </a:p>
          <a:p>
            <a:endParaRPr lang="en-US" altLang="zh-TW" dirty="0" smtClean="0"/>
          </a:p>
          <a:p>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64</a:t>
            </a:fld>
            <a:endParaRPr lang="en-US"/>
          </a:p>
        </p:txBody>
      </p:sp>
    </p:spTree>
    <p:extLst>
      <p:ext uri="{BB962C8B-B14F-4D97-AF65-F5344CB8AC3E}">
        <p14:creationId xmlns:p14="http://schemas.microsoft.com/office/powerpoint/2010/main" val="30199433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cdn-images-1.medium.com/max/800/1*zsPlxXrdWnL99OFq7ACI2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709" y="2570955"/>
            <a:ext cx="7139760" cy="3309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zh-TW" altLang="en-US" dirty="0" smtClean="0"/>
              <a:t>最近一次消</a:t>
            </a:r>
            <a:r>
              <a:rPr lang="zh-TW" altLang="en-US" dirty="0" smtClean="0"/>
              <a:t>費（</a:t>
            </a:r>
            <a:r>
              <a:rPr lang="en-US" altLang="zh-TW" dirty="0" err="1" smtClean="0"/>
              <a:t>Recency</a:t>
            </a:r>
            <a:r>
              <a:rPr lang="zh-TW" altLang="en-US" dirty="0" smtClean="0"/>
              <a:t>）</a:t>
            </a:r>
            <a:endParaRPr lang="zh-TW" altLang="en-US" dirty="0"/>
          </a:p>
        </p:txBody>
      </p:sp>
      <p:sp>
        <p:nvSpPr>
          <p:cNvPr id="3" name="Content Placeholder 2"/>
          <p:cNvSpPr>
            <a:spLocks noGrp="1"/>
          </p:cNvSpPr>
          <p:nvPr>
            <p:ph idx="1"/>
          </p:nvPr>
        </p:nvSpPr>
        <p:spPr/>
        <p:txBody>
          <a:bodyPr/>
          <a:lstStyle/>
          <a:p>
            <a:r>
              <a:rPr lang="zh-TW" altLang="en-US" dirty="0"/>
              <a:t>消</a:t>
            </a:r>
            <a:r>
              <a:rPr lang="zh-TW" altLang="en-US" dirty="0" smtClean="0"/>
              <a:t>費者</a:t>
            </a:r>
            <a:r>
              <a:rPr lang="zh-TW" altLang="en-US" b="1" dirty="0" smtClean="0"/>
              <a:t>再</a:t>
            </a:r>
            <a:r>
              <a:rPr lang="zh-TW" altLang="en-US" b="1" dirty="0"/>
              <a:t>次購買與上次購買產品的時間</a:t>
            </a:r>
            <a:r>
              <a:rPr lang="zh-TW" altLang="en-US" b="1" dirty="0" smtClean="0"/>
              <a:t>差。</a:t>
            </a:r>
            <a:endParaRPr lang="zh-TW" altLang="en-US" dirty="0"/>
          </a:p>
          <a:p>
            <a:endParaRPr lang="en-US" altLang="zh-TW"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65</a:t>
            </a:fld>
            <a:endParaRPr lang="en-US"/>
          </a:p>
        </p:txBody>
      </p:sp>
      <p:pic>
        <p:nvPicPr>
          <p:cNvPr id="5" name="Picture 4"/>
          <p:cNvPicPr>
            <a:picLocks noChangeAspect="1"/>
          </p:cNvPicPr>
          <p:nvPr/>
        </p:nvPicPr>
        <p:blipFill>
          <a:blip r:embed="rId3"/>
          <a:stretch>
            <a:fillRect/>
          </a:stretch>
        </p:blipFill>
        <p:spPr>
          <a:xfrm>
            <a:off x="8501062" y="2209801"/>
            <a:ext cx="2743308" cy="3776662"/>
          </a:xfrm>
          <a:prstGeom prst="rect">
            <a:avLst/>
          </a:prstGeom>
        </p:spPr>
      </p:pic>
      <p:sp>
        <p:nvSpPr>
          <p:cNvPr id="7" name="Rectangle 6"/>
          <p:cNvSpPr/>
          <p:nvPr/>
        </p:nvSpPr>
        <p:spPr>
          <a:xfrm>
            <a:off x="2641600" y="2570954"/>
            <a:ext cx="5750032" cy="8979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2938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800/1*zsPlxXrdWnL99OFq7ACI2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709" y="2570955"/>
            <a:ext cx="7139760" cy="3309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zh-TW" altLang="en-US" dirty="0"/>
              <a:t>消費頻</a:t>
            </a:r>
            <a:r>
              <a:rPr lang="zh-TW" altLang="en-US" dirty="0" smtClean="0"/>
              <a:t>率（</a:t>
            </a:r>
            <a:r>
              <a:rPr lang="en-US" altLang="zh-TW" dirty="0" smtClean="0"/>
              <a:t>Frequency</a:t>
            </a:r>
            <a:r>
              <a:rPr lang="zh-TW" altLang="en-US" dirty="0" smtClean="0"/>
              <a:t>）</a:t>
            </a:r>
            <a:endParaRPr lang="zh-TW" altLang="en-US" dirty="0"/>
          </a:p>
        </p:txBody>
      </p:sp>
      <p:sp>
        <p:nvSpPr>
          <p:cNvPr id="3" name="Content Placeholder 2"/>
          <p:cNvSpPr>
            <a:spLocks noGrp="1"/>
          </p:cNvSpPr>
          <p:nvPr>
            <p:ph idx="1"/>
          </p:nvPr>
        </p:nvSpPr>
        <p:spPr/>
        <p:txBody>
          <a:bodyPr/>
          <a:lstStyle/>
          <a:p>
            <a:r>
              <a:rPr lang="zh-TW" altLang="en-US" dirty="0"/>
              <a:t>消費者在</a:t>
            </a:r>
            <a:r>
              <a:rPr lang="zh-TW" altLang="en-US" b="1" dirty="0"/>
              <a:t>一定期間內購買該產品的次數</a:t>
            </a:r>
            <a:r>
              <a:rPr lang="zh-TW" altLang="en-US" dirty="0" smtClean="0"/>
              <a:t>。</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66</a:t>
            </a:fld>
            <a:endParaRPr lang="en-US"/>
          </a:p>
        </p:txBody>
      </p:sp>
      <p:pic>
        <p:nvPicPr>
          <p:cNvPr id="5" name="Picture 4"/>
          <p:cNvPicPr>
            <a:picLocks noChangeAspect="1"/>
          </p:cNvPicPr>
          <p:nvPr/>
        </p:nvPicPr>
        <p:blipFill>
          <a:blip r:embed="rId3"/>
          <a:stretch>
            <a:fillRect/>
          </a:stretch>
        </p:blipFill>
        <p:spPr>
          <a:xfrm>
            <a:off x="8438469" y="2185194"/>
            <a:ext cx="2915331" cy="4081463"/>
          </a:xfrm>
          <a:prstGeom prst="rect">
            <a:avLst/>
          </a:prstGeom>
        </p:spPr>
      </p:pic>
      <p:sp>
        <p:nvSpPr>
          <p:cNvPr id="7" name="Rectangle 6"/>
          <p:cNvSpPr/>
          <p:nvPr/>
        </p:nvSpPr>
        <p:spPr>
          <a:xfrm>
            <a:off x="1342251" y="2815771"/>
            <a:ext cx="1154205" cy="30651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5223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cdn-images-1.medium.com/max/1000/1*AGXcVSlsVqfDUeyRHUxMcQ.png"/>
          <p:cNvPicPr>
            <a:picLocks noChangeAspect="1" noChangeArrowheads="1"/>
          </p:cNvPicPr>
          <p:nvPr/>
        </p:nvPicPr>
        <p:blipFill rotWithShape="1">
          <a:blip r:embed="rId3">
            <a:extLst>
              <a:ext uri="{28A0092B-C50C-407E-A947-70E740481C1C}">
                <a14:useLocalDpi xmlns:a14="http://schemas.microsoft.com/office/drawing/2010/main" val="0"/>
              </a:ext>
            </a:extLst>
          </a:blip>
          <a:srcRect t="4620"/>
          <a:stretch/>
        </p:blipFill>
        <p:spPr bwMode="auto">
          <a:xfrm>
            <a:off x="3386594" y="1444397"/>
            <a:ext cx="6316127" cy="45182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TW" dirty="0"/>
              <a:t>R</a:t>
            </a:r>
            <a:r>
              <a:rPr lang="zh-TW" altLang="en-US" dirty="0"/>
              <a:t>與</a:t>
            </a:r>
            <a:r>
              <a:rPr lang="en-US" altLang="zh-TW" dirty="0"/>
              <a:t>F</a:t>
            </a:r>
            <a:r>
              <a:rPr lang="zh-TW" altLang="en-US" dirty="0"/>
              <a:t>模型分</a:t>
            </a:r>
            <a:r>
              <a:rPr lang="zh-TW" altLang="en-US" dirty="0" smtClean="0"/>
              <a:t>析 </a:t>
            </a:r>
            <a:r>
              <a:rPr lang="en-US" altLang="zh-TW" dirty="0" smtClean="0"/>
              <a:t>-</a:t>
            </a:r>
            <a:r>
              <a:rPr lang="zh-TW" altLang="en-US" dirty="0" smtClean="0"/>
              <a:t> 顧客區隔</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67</a:t>
            </a:fld>
            <a:endParaRPr lang="en-US"/>
          </a:p>
        </p:txBody>
      </p:sp>
      <p:sp>
        <p:nvSpPr>
          <p:cNvPr id="5" name="Rectangle 4"/>
          <p:cNvSpPr/>
          <p:nvPr/>
        </p:nvSpPr>
        <p:spPr>
          <a:xfrm>
            <a:off x="9183256" y="1220102"/>
            <a:ext cx="2930573" cy="1865126"/>
          </a:xfrm>
          <a:prstGeom prst="rect">
            <a:avLst/>
          </a:prstGeom>
        </p:spPr>
        <p:txBody>
          <a:bodyPr wrap="square">
            <a:spAutoFit/>
          </a:bodyPr>
          <a:lstStyle/>
          <a:p>
            <a:pPr>
              <a:lnSpc>
                <a:spcPct val="120000"/>
              </a:lnSpc>
            </a:pPr>
            <a:r>
              <a:rPr lang="zh-TW" altLang="en-US" sz="2400" b="1" dirty="0" smtClean="0">
                <a:solidFill>
                  <a:srgbClr val="9FC344"/>
                </a:solidFill>
                <a:latin typeface="微軟正黑體" panose="020B0604030504040204" pitchFamily="34" charset="-120"/>
                <a:ea typeface="微軟正黑體" panose="020B0604030504040204" pitchFamily="34" charset="-120"/>
              </a:rPr>
              <a:t>綠色區塊</a:t>
            </a:r>
            <a:r>
              <a:rPr lang="zh-TW" altLang="en-US" sz="2400" b="1"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常貴客；公司主要的客源，要持續保持他們對</a:t>
            </a:r>
            <a:endParaRPr lang="en-US" altLang="zh-TW" sz="2400" dirty="0" smtClean="0">
              <a:latin typeface="微軟正黑體" panose="020B0604030504040204" pitchFamily="34" charset="-120"/>
              <a:ea typeface="微軟正黑體" panose="020B0604030504040204" pitchFamily="34" charset="-120"/>
            </a:endParaRPr>
          </a:p>
          <a:p>
            <a:pPr>
              <a:lnSpc>
                <a:spcPct val="120000"/>
              </a:lnSpc>
            </a:pPr>
            <a:r>
              <a:rPr lang="zh-TW" altLang="en-US" sz="2400" b="1" dirty="0" smtClean="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產品的新鮮感</a:t>
            </a:r>
            <a:r>
              <a:rPr lang="zh-TW" altLang="en-US" sz="2400" b="1"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6" name="Right Arrow 5"/>
          <p:cNvSpPr/>
          <p:nvPr/>
        </p:nvSpPr>
        <p:spPr>
          <a:xfrm>
            <a:off x="8610600" y="1733167"/>
            <a:ext cx="521835" cy="276225"/>
          </a:xfrm>
          <a:prstGeom prst="rightArrow">
            <a:avLst/>
          </a:prstGeom>
          <a:solidFill>
            <a:srgbClr val="9FC3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p:cNvSpPr/>
          <p:nvPr/>
        </p:nvSpPr>
        <p:spPr>
          <a:xfrm>
            <a:off x="9159433" y="4016465"/>
            <a:ext cx="2930574" cy="2751522"/>
          </a:xfrm>
          <a:prstGeom prst="rect">
            <a:avLst/>
          </a:prstGeom>
        </p:spPr>
        <p:txBody>
          <a:bodyPr wrap="square">
            <a:spAutoFit/>
          </a:bodyPr>
          <a:lstStyle/>
          <a:p>
            <a:pPr>
              <a:lnSpc>
                <a:spcPct val="120000"/>
              </a:lnSpc>
            </a:pPr>
            <a:r>
              <a:rPr lang="zh-TW" altLang="en-US" sz="2400" b="1" dirty="0">
                <a:solidFill>
                  <a:srgbClr val="D69FFF"/>
                </a:solidFill>
                <a:latin typeface="微軟正黑體" panose="020B0604030504040204" pitchFamily="34" charset="-120"/>
                <a:ea typeface="微軟正黑體" panose="020B0604030504040204" pitchFamily="34" charset="-120"/>
              </a:rPr>
              <a:t>紫色區</a:t>
            </a:r>
            <a:r>
              <a:rPr lang="zh-TW" altLang="en-US" sz="2400" b="1" dirty="0" smtClean="0">
                <a:solidFill>
                  <a:srgbClr val="D69FFF"/>
                </a:solidFill>
                <a:latin typeface="微軟正黑體" panose="020B0604030504040204" pitchFamily="34" charset="-120"/>
                <a:ea typeface="微軟正黑體" panose="020B0604030504040204" pitchFamily="34" charset="-120"/>
              </a:rPr>
              <a:t>塊</a:t>
            </a:r>
            <a:r>
              <a:rPr lang="zh-TW" altLang="en-US" sz="2400" b="1"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新</a:t>
            </a:r>
            <a:r>
              <a:rPr lang="zh-TW" altLang="en-US" sz="2400" dirty="0">
                <a:latin typeface="微軟正黑體" panose="020B0604030504040204" pitchFamily="34" charset="-120"/>
                <a:ea typeface="微軟正黑體" panose="020B0604030504040204" pitchFamily="34" charset="-120"/>
              </a:rPr>
              <a:t>顧客</a:t>
            </a:r>
            <a:r>
              <a:rPr lang="zh-TW" altLang="en-US" sz="2400" dirty="0" smtClean="0">
                <a:latin typeface="微軟正黑體" panose="020B0604030504040204" pitchFamily="34" charset="-120"/>
                <a:ea typeface="微軟正黑體" panose="020B0604030504040204" pitchFamily="34" charset="-120"/>
              </a:rPr>
              <a:t>；有</a:t>
            </a:r>
            <a:r>
              <a:rPr lang="zh-TW" altLang="en-US" sz="2400" dirty="0">
                <a:latin typeface="微軟正黑體" panose="020B0604030504040204" pitchFamily="34" charset="-120"/>
                <a:ea typeface="微軟正黑體" panose="020B0604030504040204" pitchFamily="34" charset="-120"/>
              </a:rPr>
              <a:t>潛力成為常貴客</a:t>
            </a:r>
            <a:r>
              <a:rPr lang="zh-TW" altLang="en-US" sz="2400" dirty="0" smtClean="0">
                <a:latin typeface="微軟正黑體" panose="020B0604030504040204" pitchFamily="34" charset="-120"/>
                <a:ea typeface="微軟正黑體" panose="020B0604030504040204" pitchFamily="34" charset="-120"/>
              </a:rPr>
              <a:t>，行</a:t>
            </a:r>
            <a:r>
              <a:rPr lang="zh-TW" altLang="en-US" sz="2400" dirty="0">
                <a:latin typeface="微軟正黑體" panose="020B0604030504040204" pitchFamily="34" charset="-120"/>
                <a:ea typeface="微軟正黑體" panose="020B0604030504040204" pitchFamily="34" charset="-120"/>
              </a:rPr>
              <a:t>銷方向要</a:t>
            </a:r>
            <a:r>
              <a:rPr lang="zh-TW" altLang="en-US" sz="2400" dirty="0" smtClean="0">
                <a:latin typeface="微軟正黑體" panose="020B0604030504040204" pitchFamily="34" charset="-120"/>
                <a:ea typeface="微軟正黑體" panose="020B0604030504040204" pitchFamily="34" charset="-120"/>
              </a:rPr>
              <a:t>以</a:t>
            </a:r>
            <a:endParaRPr lang="en-US" altLang="zh-TW" sz="2400" dirty="0" smtClean="0">
              <a:latin typeface="微軟正黑體" panose="020B0604030504040204" pitchFamily="34" charset="-120"/>
              <a:ea typeface="微軟正黑體" panose="020B0604030504040204" pitchFamily="34" charset="-120"/>
            </a:endParaRPr>
          </a:p>
          <a:p>
            <a:pPr>
              <a:lnSpc>
                <a:spcPct val="120000"/>
              </a:lnSpc>
            </a:pPr>
            <a:r>
              <a:rPr lang="zh-TW" altLang="en-US" sz="2400" b="1" dirty="0" smtClean="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產品導向」</a:t>
            </a:r>
            <a:r>
              <a:rPr lang="zh-TW" altLang="en-US" sz="2400" dirty="0">
                <a:latin typeface="微軟正黑體" panose="020B0604030504040204" pitchFamily="34" charset="-120"/>
                <a:ea typeface="微軟正黑體" panose="020B0604030504040204" pitchFamily="34" charset="-120"/>
              </a:rPr>
              <a:t>導入他們進入常貴客群為主。</a:t>
            </a:r>
          </a:p>
        </p:txBody>
      </p:sp>
      <p:sp>
        <p:nvSpPr>
          <p:cNvPr id="10" name="Right Arrow 9"/>
          <p:cNvSpPr/>
          <p:nvPr/>
        </p:nvSpPr>
        <p:spPr>
          <a:xfrm>
            <a:off x="8639696" y="4059175"/>
            <a:ext cx="521835" cy="276225"/>
          </a:xfrm>
          <a:prstGeom prst="rightArrow">
            <a:avLst/>
          </a:prstGeom>
          <a:solidFill>
            <a:srgbClr val="D69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129776" y="1476923"/>
            <a:ext cx="3375424" cy="2308324"/>
          </a:xfrm>
          <a:prstGeom prst="rect">
            <a:avLst/>
          </a:prstGeom>
        </p:spPr>
        <p:txBody>
          <a:bodyPr wrap="square">
            <a:spAutoFit/>
          </a:bodyPr>
          <a:lstStyle/>
          <a:p>
            <a:pPr>
              <a:lnSpc>
                <a:spcPct val="120000"/>
              </a:lnSpc>
            </a:pPr>
            <a:r>
              <a:rPr lang="zh-TW" altLang="en-US" sz="2400" b="1" dirty="0" smtClean="0">
                <a:solidFill>
                  <a:srgbClr val="FA9B94"/>
                </a:solidFill>
                <a:latin typeface="微軟正黑體" panose="020B0604030504040204" pitchFamily="34" charset="-120"/>
                <a:ea typeface="微軟正黑體" panose="020B0604030504040204" pitchFamily="34" charset="-120"/>
              </a:rPr>
              <a:t>紅色區塊</a:t>
            </a:r>
            <a:r>
              <a:rPr lang="zh-TW" altLang="en-US" sz="2400" b="1"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先前客；長時間內，營收最大的來源，</a:t>
            </a:r>
            <a:r>
              <a:rPr lang="zh-TW" altLang="en-US" sz="2400" dirty="0">
                <a:latin typeface="微軟正黑體" panose="020B0604030504040204" pitchFamily="34" charset="-120"/>
                <a:ea typeface="微軟正黑體" panose="020B0604030504040204" pitchFamily="34" charset="-120"/>
              </a:rPr>
              <a:t>行銷方</a:t>
            </a:r>
            <a:r>
              <a:rPr lang="zh-TW" altLang="en-US" sz="2400" dirty="0" smtClean="0">
                <a:latin typeface="微軟正黑體" panose="020B0604030504040204" pitchFamily="34" charset="-120"/>
                <a:ea typeface="微軟正黑體" panose="020B0604030504040204" pitchFamily="34" charset="-120"/>
              </a:rPr>
              <a:t>向要讓其</a:t>
            </a:r>
            <a:endParaRPr lang="en-US" altLang="zh-TW" sz="2400" dirty="0" smtClean="0">
              <a:latin typeface="微軟正黑體" panose="020B0604030504040204" pitchFamily="34" charset="-120"/>
              <a:ea typeface="微軟正黑體" panose="020B0604030504040204" pitchFamily="34" charset="-120"/>
            </a:endParaRPr>
          </a:p>
          <a:p>
            <a:pPr>
              <a:lnSpc>
                <a:spcPct val="120000"/>
              </a:lnSpc>
            </a:pPr>
            <a:r>
              <a:rPr lang="zh-TW" altLang="en-US" sz="2400" b="1" dirty="0" smtClean="0">
                <a:latin typeface="微軟正黑體" panose="020B0604030504040204" pitchFamily="34" charset="-120"/>
                <a:ea typeface="微軟正黑體" panose="020B0604030504040204" pitchFamily="34" charset="-120"/>
              </a:rPr>
              <a:t>「更短時間內」</a:t>
            </a:r>
            <a:r>
              <a:rPr lang="zh-TW" altLang="en-US" sz="2400" dirty="0" smtClean="0">
                <a:latin typeface="微軟正黑體" panose="020B0604030504040204" pitchFamily="34" charset="-120"/>
                <a:ea typeface="微軟正黑體" panose="020B0604030504040204" pitchFamily="34" charset="-120"/>
              </a:rPr>
              <a:t>再次來購買。</a:t>
            </a:r>
            <a:endParaRPr lang="zh-TW" altLang="en-US" sz="2400" dirty="0">
              <a:latin typeface="微軟正黑體" panose="020B0604030504040204" pitchFamily="34" charset="-120"/>
              <a:ea typeface="微軟正黑體" panose="020B0604030504040204" pitchFamily="34" charset="-120"/>
            </a:endParaRPr>
          </a:p>
        </p:txBody>
      </p:sp>
      <p:sp>
        <p:nvSpPr>
          <p:cNvPr id="12" name="Right Arrow 11"/>
          <p:cNvSpPr/>
          <p:nvPr/>
        </p:nvSpPr>
        <p:spPr>
          <a:xfrm rot="10800000">
            <a:off x="3284994" y="1733168"/>
            <a:ext cx="521835" cy="276225"/>
          </a:xfrm>
          <a:prstGeom prst="rightArrow">
            <a:avLst/>
          </a:prstGeom>
          <a:solidFill>
            <a:srgbClr val="FA9B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12"/>
          <p:cNvSpPr/>
          <p:nvPr/>
        </p:nvSpPr>
        <p:spPr>
          <a:xfrm>
            <a:off x="129776" y="3918749"/>
            <a:ext cx="3375424" cy="1865126"/>
          </a:xfrm>
          <a:prstGeom prst="rect">
            <a:avLst/>
          </a:prstGeom>
        </p:spPr>
        <p:txBody>
          <a:bodyPr wrap="square">
            <a:spAutoFit/>
          </a:bodyPr>
          <a:lstStyle/>
          <a:p>
            <a:pPr>
              <a:lnSpc>
                <a:spcPct val="120000"/>
              </a:lnSpc>
            </a:pPr>
            <a:r>
              <a:rPr lang="zh-TW" altLang="en-US" sz="2400" b="1" dirty="0">
                <a:solidFill>
                  <a:srgbClr val="44D0D4"/>
                </a:solidFill>
                <a:latin typeface="微軟正黑體" panose="020B0604030504040204" pitchFamily="34" charset="-120"/>
                <a:ea typeface="微軟正黑體" panose="020B0604030504040204" pitchFamily="34" charset="-120"/>
              </a:rPr>
              <a:t>藍色區</a:t>
            </a:r>
            <a:r>
              <a:rPr lang="zh-TW" altLang="en-US" sz="2400" b="1" dirty="0" smtClean="0">
                <a:solidFill>
                  <a:srgbClr val="44D0D4"/>
                </a:solidFill>
                <a:latin typeface="微軟正黑體" panose="020B0604030504040204" pitchFamily="34" charset="-120"/>
                <a:ea typeface="微軟正黑體" panose="020B0604030504040204" pitchFamily="34" charset="-120"/>
              </a:rPr>
              <a:t>塊</a:t>
            </a:r>
            <a:r>
              <a:rPr lang="zh-TW" altLang="en-US" sz="2400" b="1"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一次客；</a:t>
            </a:r>
            <a:r>
              <a:rPr lang="zh-TW" altLang="en-US" sz="2400" dirty="0">
                <a:latin typeface="微軟正黑體" panose="020B0604030504040204" pitchFamily="34" charset="-120"/>
                <a:ea typeface="微軟正黑體" panose="020B0604030504040204" pitchFamily="34" charset="-120"/>
              </a:rPr>
              <a:t>若此區塊比例偏多，代表來過的客人</a:t>
            </a:r>
            <a:r>
              <a:rPr lang="zh-TW" altLang="en-US" sz="2400" dirty="0" smtClean="0">
                <a:latin typeface="微軟正黑體" panose="020B0604030504040204" pitchFamily="34" charset="-120"/>
                <a:ea typeface="微軟正黑體" panose="020B0604030504040204" pitchFamily="34" charset="-120"/>
              </a:rPr>
              <a:t>都</a:t>
            </a:r>
            <a:endParaRPr lang="en-US" altLang="zh-TW" sz="2400" dirty="0" smtClean="0">
              <a:latin typeface="微軟正黑體" panose="020B0604030504040204" pitchFamily="34" charset="-120"/>
              <a:ea typeface="微軟正黑體" panose="020B0604030504040204" pitchFamily="34" charset="-120"/>
            </a:endParaRPr>
          </a:p>
          <a:p>
            <a:pPr>
              <a:lnSpc>
                <a:spcPct val="120000"/>
              </a:lnSpc>
            </a:pPr>
            <a:r>
              <a:rPr lang="zh-TW" altLang="en-US" sz="2400" dirty="0" smtClean="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不會來第二次</a:t>
            </a:r>
            <a:r>
              <a:rPr lang="zh-TW" altLang="en-US"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14" name="Right Arrow 13"/>
          <p:cNvSpPr/>
          <p:nvPr/>
        </p:nvSpPr>
        <p:spPr>
          <a:xfrm rot="10800000">
            <a:off x="3386594" y="4059175"/>
            <a:ext cx="521835" cy="276225"/>
          </a:xfrm>
          <a:prstGeom prst="rightArrow">
            <a:avLst/>
          </a:prstGeom>
          <a:solidFill>
            <a:srgbClr val="44D0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4332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p:bldP spid="10" grpId="0" animBg="1"/>
      <p:bldP spid="7" grpId="0"/>
      <p:bldP spid="12" grpId="0" animBg="1"/>
      <p:bldP spid="13" grpId="0"/>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pPr>
              <a:defRPr/>
            </a:pPr>
            <a:fld id="{C9A8E8B0-C637-4982-B080-EBC62972706B}" type="slidenum">
              <a:rPr lang="en-US" altLang="zh-TW" smtClean="0"/>
              <a:pPr>
                <a:defRPr/>
              </a:pPr>
              <a:t>68</a:t>
            </a:fld>
            <a:endParaRPr lang="en-US" altLang="zh-TW" dirty="0"/>
          </a:p>
        </p:txBody>
      </p:sp>
      <p:sp>
        <p:nvSpPr>
          <p:cNvPr id="6" name="標題 5"/>
          <p:cNvSpPr>
            <a:spLocks noGrp="1"/>
          </p:cNvSpPr>
          <p:nvPr>
            <p:ph type="title"/>
          </p:nvPr>
        </p:nvSpPr>
        <p:spPr/>
        <p:txBody>
          <a:bodyPr/>
          <a:lstStyle/>
          <a:p>
            <a:r>
              <a:rPr lang="en-US" altLang="zh-TW" dirty="0"/>
              <a:t>R</a:t>
            </a:r>
            <a:r>
              <a:rPr lang="zh-TW" altLang="en-US" dirty="0"/>
              <a:t>與</a:t>
            </a:r>
            <a:r>
              <a:rPr lang="en-US" altLang="zh-TW" dirty="0"/>
              <a:t>F</a:t>
            </a:r>
            <a:r>
              <a:rPr lang="zh-TW" altLang="en-US" dirty="0"/>
              <a:t>模型分</a:t>
            </a:r>
            <a:r>
              <a:rPr lang="zh-TW" altLang="en-US" dirty="0" smtClean="0"/>
              <a:t>析 </a:t>
            </a:r>
            <a:r>
              <a:rPr lang="en-US" altLang="zh-TW" dirty="0" smtClean="0"/>
              <a:t>- </a:t>
            </a:r>
            <a:r>
              <a:rPr lang="zh-TW" altLang="en-US" dirty="0" smtClean="0"/>
              <a:t>消</a:t>
            </a:r>
            <a:r>
              <a:rPr lang="zh-TW" altLang="en-US" dirty="0"/>
              <a:t>費者行為分</a:t>
            </a:r>
            <a:r>
              <a:rPr lang="zh-TW" altLang="en-US" dirty="0" smtClean="0"/>
              <a:t>析</a:t>
            </a:r>
            <a:r>
              <a:rPr lang="zh-TW" altLang="en-US" dirty="0"/>
              <a:t>範例</a:t>
            </a:r>
          </a:p>
        </p:txBody>
      </p:sp>
      <p:pic>
        <p:nvPicPr>
          <p:cNvPr id="7" name="圖片 6"/>
          <p:cNvPicPr/>
          <p:nvPr/>
        </p:nvPicPr>
        <p:blipFill>
          <a:blip r:embed="rId3"/>
          <a:stretch>
            <a:fillRect/>
          </a:stretch>
        </p:blipFill>
        <p:spPr>
          <a:xfrm>
            <a:off x="1775521" y="3356992"/>
            <a:ext cx="3240359" cy="2590800"/>
          </a:xfrm>
          <a:prstGeom prst="rect">
            <a:avLst/>
          </a:prstGeom>
        </p:spPr>
      </p:pic>
      <p:pic>
        <p:nvPicPr>
          <p:cNvPr id="8" name="圖片 7"/>
          <p:cNvPicPr/>
          <p:nvPr/>
        </p:nvPicPr>
        <p:blipFill>
          <a:blip r:embed="rId4"/>
          <a:stretch>
            <a:fillRect/>
          </a:stretch>
        </p:blipFill>
        <p:spPr>
          <a:xfrm>
            <a:off x="5163959" y="2086358"/>
            <a:ext cx="5274310" cy="3861435"/>
          </a:xfrm>
          <a:prstGeom prst="rect">
            <a:avLst/>
          </a:prstGeom>
        </p:spPr>
      </p:pic>
      <p:pic>
        <p:nvPicPr>
          <p:cNvPr id="9" name="圖片 8"/>
          <p:cNvPicPr/>
          <p:nvPr/>
        </p:nvPicPr>
        <p:blipFill>
          <a:blip r:embed="rId5"/>
          <a:stretch>
            <a:fillRect/>
          </a:stretch>
        </p:blipFill>
        <p:spPr>
          <a:xfrm rot="21344190">
            <a:off x="2499445" y="2492897"/>
            <a:ext cx="5274310" cy="3547745"/>
          </a:xfrm>
          <a:prstGeom prst="rect">
            <a:avLst/>
          </a:prstGeom>
        </p:spPr>
      </p:pic>
      <p:pic>
        <p:nvPicPr>
          <p:cNvPr id="10" name="圖片 9"/>
          <p:cNvPicPr/>
          <p:nvPr/>
        </p:nvPicPr>
        <p:blipFill>
          <a:blip r:embed="rId6"/>
          <a:stretch>
            <a:fillRect/>
          </a:stretch>
        </p:blipFill>
        <p:spPr>
          <a:xfrm>
            <a:off x="4655840" y="1844824"/>
            <a:ext cx="5274310" cy="3569970"/>
          </a:xfrm>
          <a:prstGeom prst="rect">
            <a:avLst/>
          </a:prstGeom>
        </p:spPr>
      </p:pic>
      <p:sp>
        <p:nvSpPr>
          <p:cNvPr id="3" name="Rectangle 2"/>
          <p:cNvSpPr/>
          <p:nvPr/>
        </p:nvSpPr>
        <p:spPr>
          <a:xfrm>
            <a:off x="3807601" y="6189122"/>
            <a:ext cx="4993098" cy="369332"/>
          </a:xfrm>
          <a:prstGeom prst="rect">
            <a:avLst/>
          </a:prstGeom>
        </p:spPr>
        <p:txBody>
          <a:bodyPr wrap="none">
            <a:spAutoFit/>
          </a:bodyPr>
          <a:lstStyle/>
          <a:p>
            <a:r>
              <a:rPr lang="en-ZW" altLang="zh-TW" dirty="0" smtClean="0">
                <a:latin typeface="Times New Roman" panose="02020603050405020304" pitchFamily="18" charset="0"/>
                <a:cs typeface="Times New Roman" panose="02020603050405020304" pitchFamily="18" charset="0"/>
                <a:hlinkClick r:id="rId7"/>
              </a:rPr>
              <a:t>https</a:t>
            </a:r>
            <a:r>
              <a:rPr lang="zh-TW" altLang="en-ZW" dirty="0" smtClean="0">
                <a:latin typeface="Times New Roman" panose="02020603050405020304" pitchFamily="18" charset="0"/>
                <a:cs typeface="Times New Roman" panose="02020603050405020304" pitchFamily="18" charset="0"/>
                <a:hlinkClick r:id="rId7"/>
              </a:rPr>
              <a:t>：</a:t>
            </a:r>
            <a:r>
              <a:rPr lang="en-ZW" altLang="zh-TW" dirty="0" smtClean="0">
                <a:latin typeface="Times New Roman" panose="02020603050405020304" pitchFamily="18" charset="0"/>
                <a:cs typeface="Times New Roman" panose="02020603050405020304" pitchFamily="18" charset="0"/>
                <a:hlinkClick r:id="rId7"/>
              </a:rPr>
              <a:t>//</a:t>
            </a:r>
            <a:r>
              <a:rPr lang="en-ZW" altLang="zh-TW" dirty="0">
                <a:latin typeface="Times New Roman" panose="02020603050405020304" pitchFamily="18" charset="0"/>
                <a:cs typeface="Times New Roman" panose="02020603050405020304" pitchFamily="18" charset="0"/>
                <a:hlinkClick r:id="rId7"/>
              </a:rPr>
              <a:t>www.youtube.com/watch?v=jeQ7C4JLpug</a:t>
            </a:r>
            <a:endParaRPr lang="zh-TW" alt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79160" y="1490633"/>
            <a:ext cx="1802040" cy="707886"/>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常貴</a:t>
            </a:r>
            <a:r>
              <a:rPr lang="zh-TW" altLang="en-US" sz="2000" dirty="0" smtClean="0">
                <a:latin typeface="微軟正黑體" panose="020B0604030504040204" pitchFamily="34" charset="-120"/>
                <a:ea typeface="微軟正黑體" panose="020B0604030504040204" pitchFamily="34" charset="-120"/>
              </a:rPr>
              <a:t>客</a:t>
            </a:r>
            <a:endParaRPr lang="en-US" altLang="zh-TW" sz="2000" dirty="0" smtClean="0">
              <a:latin typeface="微軟正黑體" panose="020B0604030504040204" pitchFamily="34" charset="-120"/>
              <a:ea typeface="微軟正黑體" panose="020B0604030504040204" pitchFamily="34" charset="-120"/>
            </a:endParaRPr>
          </a:p>
          <a:p>
            <a:pPr algn="ctr"/>
            <a:r>
              <a:rPr lang="zh-TW" altLang="en-US" sz="2000" dirty="0" smtClean="0">
                <a:latin typeface="微軟正黑體" panose="020B0604030504040204" pitchFamily="34" charset="-120"/>
                <a:ea typeface="微軟正黑體" panose="020B0604030504040204" pitchFamily="34" charset="-120"/>
              </a:rPr>
              <a:t>產</a:t>
            </a:r>
            <a:r>
              <a:rPr lang="zh-TW" altLang="en-US" sz="2000" dirty="0">
                <a:latin typeface="微軟正黑體" panose="020B0604030504040204" pitchFamily="34" charset="-120"/>
                <a:ea typeface="微軟正黑體" panose="020B0604030504040204" pitchFamily="34" charset="-120"/>
              </a:rPr>
              <a:t>品的新鮮感</a:t>
            </a:r>
            <a:endParaRPr lang="en-US" altLang="zh-TW" sz="2000" b="1" dirty="0"/>
          </a:p>
        </p:txBody>
      </p:sp>
      <p:sp>
        <p:nvSpPr>
          <p:cNvPr id="12" name="TextBox 11"/>
          <p:cNvSpPr txBox="1"/>
          <p:nvPr/>
        </p:nvSpPr>
        <p:spPr>
          <a:xfrm>
            <a:off x="156841" y="2462253"/>
            <a:ext cx="1824359" cy="707886"/>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新顧客</a:t>
            </a:r>
            <a:endParaRPr lang="en-US" altLang="zh-TW" sz="2000" dirty="0" smtClean="0">
              <a:latin typeface="微軟正黑體" panose="020B0604030504040204" pitchFamily="34" charset="-120"/>
              <a:ea typeface="微軟正黑體" panose="020B0604030504040204" pitchFamily="34" charset="-120"/>
            </a:endParaRPr>
          </a:p>
          <a:p>
            <a:pPr algn="ctr"/>
            <a:r>
              <a:rPr lang="zh-TW" altLang="en-US" sz="2000" dirty="0" smtClean="0">
                <a:latin typeface="微軟正黑體" panose="020B0604030504040204" pitchFamily="34" charset="-120"/>
                <a:ea typeface="微軟正黑體" panose="020B0604030504040204" pitchFamily="34" charset="-120"/>
              </a:rPr>
              <a:t>產</a:t>
            </a:r>
            <a:r>
              <a:rPr lang="zh-TW" altLang="en-US" sz="2000" dirty="0">
                <a:latin typeface="微軟正黑體" panose="020B0604030504040204" pitchFamily="34" charset="-120"/>
                <a:ea typeface="微軟正黑體" panose="020B0604030504040204" pitchFamily="34" charset="-120"/>
              </a:rPr>
              <a:t>品導向</a:t>
            </a:r>
            <a:endParaRPr lang="en-US" altLang="zh-TW" sz="2000" b="1" dirty="0"/>
          </a:p>
        </p:txBody>
      </p:sp>
      <p:cxnSp>
        <p:nvCxnSpPr>
          <p:cNvPr id="13" name="Straight Connector 12"/>
          <p:cNvCxnSpPr>
            <a:stCxn id="11" idx="3"/>
            <a:endCxn id="10" idx="1"/>
          </p:cNvCxnSpPr>
          <p:nvPr/>
        </p:nvCxnSpPr>
        <p:spPr>
          <a:xfrm>
            <a:off x="1981200" y="1844576"/>
            <a:ext cx="2674640" cy="17852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3"/>
          </p:cNvCxnSpPr>
          <p:nvPr/>
        </p:nvCxnSpPr>
        <p:spPr>
          <a:xfrm>
            <a:off x="1981200" y="2816196"/>
            <a:ext cx="2674640" cy="8108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50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par>
                                <p:cTn id="34" presetID="2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R</a:t>
            </a:r>
            <a:r>
              <a:rPr lang="zh-TW" altLang="en-US" dirty="0"/>
              <a:t>與</a:t>
            </a:r>
            <a:r>
              <a:rPr lang="en-US" altLang="zh-TW" dirty="0"/>
              <a:t>F</a:t>
            </a:r>
            <a:r>
              <a:rPr lang="zh-TW" altLang="en-US" dirty="0"/>
              <a:t>模型分析 </a:t>
            </a:r>
            <a:r>
              <a:rPr lang="en-US" altLang="zh-TW" dirty="0" smtClean="0"/>
              <a:t>– </a:t>
            </a:r>
            <a:r>
              <a:rPr lang="zh-TW" altLang="en-US" dirty="0" smtClean="0"/>
              <a:t>周邊商</a:t>
            </a:r>
            <a:r>
              <a:rPr lang="zh-TW" altLang="en-US" dirty="0"/>
              <a:t>品</a:t>
            </a:r>
            <a:r>
              <a:rPr lang="zh-TW" altLang="en-US" dirty="0" smtClean="0"/>
              <a:t>範</a:t>
            </a:r>
            <a:r>
              <a:rPr lang="zh-TW" altLang="en-US" dirty="0"/>
              <a:t>例</a:t>
            </a:r>
          </a:p>
        </p:txBody>
      </p:sp>
      <p:sp>
        <p:nvSpPr>
          <p:cNvPr id="3" name="Content Placeholder 2"/>
          <p:cNvSpPr>
            <a:spLocks noGrp="1"/>
          </p:cNvSpPr>
          <p:nvPr>
            <p:ph idx="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3561BA9-CDCF-4958-B8AB-66F3BF063E13}" type="slidenum">
              <a:rPr lang="en-US" smtClean="0"/>
              <a:t>69</a:t>
            </a:fld>
            <a:endParaRPr lang="en-US"/>
          </a:p>
        </p:txBody>
      </p:sp>
      <p:pic>
        <p:nvPicPr>
          <p:cNvPr id="5" name="Picture 4"/>
          <p:cNvPicPr>
            <a:picLocks noChangeAspect="1"/>
          </p:cNvPicPr>
          <p:nvPr/>
        </p:nvPicPr>
        <p:blipFill>
          <a:blip r:embed="rId2"/>
          <a:stretch>
            <a:fillRect/>
          </a:stretch>
        </p:blipFill>
        <p:spPr>
          <a:xfrm>
            <a:off x="838200" y="1825625"/>
            <a:ext cx="10102457" cy="4377732"/>
          </a:xfrm>
          <a:prstGeom prst="rect">
            <a:avLst/>
          </a:prstGeom>
        </p:spPr>
      </p:pic>
      <p:sp>
        <p:nvSpPr>
          <p:cNvPr id="6" name="TextBox 5"/>
          <p:cNvSpPr txBox="1"/>
          <p:nvPr/>
        </p:nvSpPr>
        <p:spPr>
          <a:xfrm>
            <a:off x="179160" y="1490633"/>
            <a:ext cx="1802040" cy="707886"/>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常貴</a:t>
            </a:r>
            <a:r>
              <a:rPr lang="zh-TW" altLang="en-US" sz="2000" dirty="0" smtClean="0">
                <a:latin typeface="微軟正黑體" panose="020B0604030504040204" pitchFamily="34" charset="-120"/>
                <a:ea typeface="微軟正黑體" panose="020B0604030504040204" pitchFamily="34" charset="-120"/>
              </a:rPr>
              <a:t>客</a:t>
            </a:r>
            <a:endParaRPr lang="en-US" altLang="zh-TW" sz="2000" dirty="0" smtClean="0">
              <a:latin typeface="微軟正黑體" panose="020B0604030504040204" pitchFamily="34" charset="-120"/>
              <a:ea typeface="微軟正黑體" panose="020B0604030504040204" pitchFamily="34" charset="-120"/>
            </a:endParaRPr>
          </a:p>
          <a:p>
            <a:pPr algn="ctr"/>
            <a:r>
              <a:rPr lang="zh-TW" altLang="en-US" sz="2000" dirty="0" smtClean="0">
                <a:latin typeface="微軟正黑體" panose="020B0604030504040204" pitchFamily="34" charset="-120"/>
                <a:ea typeface="微軟正黑體" panose="020B0604030504040204" pitchFamily="34" charset="-120"/>
              </a:rPr>
              <a:t>產</a:t>
            </a:r>
            <a:r>
              <a:rPr lang="zh-TW" altLang="en-US" sz="2000" dirty="0">
                <a:latin typeface="微軟正黑體" panose="020B0604030504040204" pitchFamily="34" charset="-120"/>
                <a:ea typeface="微軟正黑體" panose="020B0604030504040204" pitchFamily="34" charset="-120"/>
              </a:rPr>
              <a:t>品的新鮮感</a:t>
            </a:r>
            <a:endParaRPr lang="en-US" altLang="zh-TW" sz="2000" b="1" dirty="0"/>
          </a:p>
        </p:txBody>
      </p:sp>
      <p:sp>
        <p:nvSpPr>
          <p:cNvPr id="7" name="TextBox 6"/>
          <p:cNvSpPr txBox="1"/>
          <p:nvPr/>
        </p:nvSpPr>
        <p:spPr>
          <a:xfrm>
            <a:off x="156841" y="2462253"/>
            <a:ext cx="1824359" cy="707886"/>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dirty="0">
                <a:latin typeface="微軟正黑體" panose="020B0604030504040204" pitchFamily="34" charset="-120"/>
                <a:ea typeface="微軟正黑體" panose="020B0604030504040204" pitchFamily="34" charset="-120"/>
              </a:rPr>
              <a:t>新顧客</a:t>
            </a:r>
            <a:endParaRPr lang="en-US" altLang="zh-TW" sz="2000" dirty="0" smtClean="0">
              <a:latin typeface="微軟正黑體" panose="020B0604030504040204" pitchFamily="34" charset="-120"/>
              <a:ea typeface="微軟正黑體" panose="020B0604030504040204" pitchFamily="34" charset="-120"/>
            </a:endParaRPr>
          </a:p>
          <a:p>
            <a:pPr algn="ctr"/>
            <a:r>
              <a:rPr lang="zh-TW" altLang="en-US" sz="2000" dirty="0" smtClean="0">
                <a:latin typeface="微軟正黑體" panose="020B0604030504040204" pitchFamily="34" charset="-120"/>
                <a:ea typeface="微軟正黑體" panose="020B0604030504040204" pitchFamily="34" charset="-120"/>
              </a:rPr>
              <a:t>產</a:t>
            </a:r>
            <a:r>
              <a:rPr lang="zh-TW" altLang="en-US" sz="2000" dirty="0">
                <a:latin typeface="微軟正黑體" panose="020B0604030504040204" pitchFamily="34" charset="-120"/>
                <a:ea typeface="微軟正黑體" panose="020B0604030504040204" pitchFamily="34" charset="-120"/>
              </a:rPr>
              <a:t>品導向</a:t>
            </a:r>
            <a:endParaRPr lang="en-US" altLang="zh-TW" sz="2000" b="1" dirty="0"/>
          </a:p>
        </p:txBody>
      </p:sp>
    </p:spTree>
    <p:extLst>
      <p:ext uri="{BB962C8B-B14F-4D97-AF65-F5344CB8AC3E}">
        <p14:creationId xmlns:p14="http://schemas.microsoft.com/office/powerpoint/2010/main" val="377462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465943"/>
            <a:ext cx="10788649" cy="2283734"/>
          </a:xfrm>
        </p:spPr>
        <p:txBody>
          <a:bodyPr>
            <a:normAutofit/>
          </a:bodyPr>
          <a:lstStyle/>
          <a:p>
            <a:r>
              <a:rPr lang="zh-TW" altLang="en-US" b="1" dirty="0" smtClean="0">
                <a:solidFill>
                  <a:schemeClr val="accent2"/>
                </a:solidFill>
              </a:rPr>
              <a:t>問題</a:t>
            </a:r>
            <a:r>
              <a:rPr lang="en-US" altLang="zh-TW" b="1" dirty="0" smtClean="0">
                <a:solidFill>
                  <a:schemeClr val="accent2"/>
                </a:solidFill>
              </a:rPr>
              <a:t>1-1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通常怎麼</a:t>
            </a:r>
            <a:r>
              <a:rPr lang="zh-TW" altLang="en-US" b="1" dirty="0">
                <a:solidFill>
                  <a:srgbClr val="4271FD"/>
                </a:solidFill>
              </a:rPr>
              <a:t>知道</a:t>
            </a:r>
            <a:r>
              <a:rPr lang="zh-TW" altLang="en-US" b="1" dirty="0" smtClean="0">
                <a:solidFill>
                  <a:srgbClr val="4271FD"/>
                </a:solidFill>
              </a:rPr>
              <a:t>重要的特徵變數</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98211"/>
            <a:ext cx="10515600" cy="1500187"/>
          </a:xfrm>
        </p:spPr>
        <p:txBody>
          <a:bodyPr/>
          <a:lstStyle/>
          <a:p>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7</a:t>
            </a:fld>
            <a:endParaRPr lang="en-US" dirty="0"/>
          </a:p>
        </p:txBody>
      </p:sp>
    </p:spTree>
    <p:extLst>
      <p:ext uri="{BB962C8B-B14F-4D97-AF65-F5344CB8AC3E}">
        <p14:creationId xmlns:p14="http://schemas.microsoft.com/office/powerpoint/2010/main" val="8130933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1" y="1465943"/>
            <a:ext cx="10515600" cy="2283734"/>
          </a:xfrm>
        </p:spPr>
        <p:txBody>
          <a:bodyPr>
            <a:normAutofit/>
          </a:bodyPr>
          <a:lstStyle/>
          <a:p>
            <a:r>
              <a:rPr lang="zh-TW" altLang="en-US" sz="5400" b="1" dirty="0" smtClean="0">
                <a:solidFill>
                  <a:schemeClr val="accent2"/>
                </a:solidFill>
              </a:rPr>
              <a:t>問題</a:t>
            </a:r>
            <a:r>
              <a:rPr lang="en-US" altLang="zh-TW" sz="5400" b="1" dirty="0" smtClean="0">
                <a:solidFill>
                  <a:schemeClr val="accent2"/>
                </a:solidFill>
              </a:rPr>
              <a:t>1-1</a:t>
            </a:r>
            <a:r>
              <a:rPr lang="zh-TW" altLang="en-US" sz="5400" b="1" dirty="0" smtClean="0">
                <a:solidFill>
                  <a:schemeClr val="accent2"/>
                </a:solidFill>
              </a:rPr>
              <a:t>：</a:t>
            </a:r>
            <a:r>
              <a:rPr lang="en-US" altLang="zh-TW" sz="5400" b="1" dirty="0" smtClean="0">
                <a:solidFill>
                  <a:srgbClr val="4271FD"/>
                </a:solidFill>
              </a:rPr>
              <a:t/>
            </a:r>
            <a:br>
              <a:rPr lang="en-US" altLang="zh-TW" sz="5400" b="1" dirty="0" smtClean="0">
                <a:solidFill>
                  <a:srgbClr val="4271FD"/>
                </a:solidFill>
              </a:rPr>
            </a:br>
            <a:r>
              <a:rPr lang="zh-TW" altLang="en-US" sz="5400" b="1" dirty="0" smtClean="0">
                <a:solidFill>
                  <a:srgbClr val="4271FD"/>
                </a:solidFill>
              </a:rPr>
              <a:t>那</a:t>
            </a:r>
            <a:r>
              <a:rPr lang="en-US" altLang="zh-TW" sz="5400" b="1" dirty="0" smtClean="0">
                <a:solidFill>
                  <a:srgbClr val="4271FD"/>
                </a:solidFill>
              </a:rPr>
              <a:t>…</a:t>
            </a:r>
            <a:r>
              <a:rPr lang="zh-TW" altLang="en-US" sz="5400" b="1" dirty="0" smtClean="0">
                <a:solidFill>
                  <a:srgbClr val="4271FD"/>
                </a:solidFill>
              </a:rPr>
              <a:t> 應</a:t>
            </a:r>
            <a:r>
              <a:rPr lang="zh-TW" altLang="en-US" sz="5400" b="1" dirty="0">
                <a:solidFill>
                  <a:srgbClr val="4271FD"/>
                </a:solidFill>
              </a:rPr>
              <a:t>該如何劃分區隔標準？</a:t>
            </a:r>
          </a:p>
        </p:txBody>
      </p:sp>
      <p:sp>
        <p:nvSpPr>
          <p:cNvPr id="6" name="Text Placeholder 5"/>
          <p:cNvSpPr>
            <a:spLocks noGrp="1"/>
          </p:cNvSpPr>
          <p:nvPr>
            <p:ph type="body" idx="1"/>
          </p:nvPr>
        </p:nvSpPr>
        <p:spPr>
          <a:xfrm>
            <a:off x="831851" y="3798211"/>
            <a:ext cx="10515600" cy="1500187"/>
          </a:xfrm>
        </p:spPr>
        <p:txBody>
          <a:bodyPr/>
          <a:lstStyle/>
          <a:p>
            <a:r>
              <a:rPr lang="zh-TW" altLang="en-US" b="1" i="1" dirty="0" smtClean="0"/>
              <a:t>實戰主題</a:t>
            </a:r>
            <a:r>
              <a:rPr lang="en-US" altLang="zh-TW" b="1" i="1" dirty="0" smtClean="0"/>
              <a:t>1-1</a:t>
            </a:r>
            <a:r>
              <a:rPr lang="zh-TW" altLang="en-US" b="1" i="1" dirty="0" smtClean="0"/>
              <a:t>：最</a:t>
            </a:r>
            <a:r>
              <a:rPr lang="zh-TW" altLang="en-US" b="1" i="1" dirty="0"/>
              <a:t>近一次消費天</a:t>
            </a:r>
            <a:r>
              <a:rPr lang="zh-TW" altLang="en-US" b="1" i="1" dirty="0" smtClean="0"/>
              <a:t>數（</a:t>
            </a:r>
            <a:r>
              <a:rPr lang="en-US" altLang="zh-TW" b="1" i="1" dirty="0" err="1" smtClean="0"/>
              <a:t>Recency</a:t>
            </a:r>
            <a:r>
              <a:rPr lang="zh-TW" altLang="en-US" b="1" i="1" dirty="0" smtClean="0"/>
              <a:t>）與</a:t>
            </a:r>
            <a:r>
              <a:rPr lang="zh-TW" altLang="en-US" b="1" i="1" dirty="0"/>
              <a:t>消費頻</a:t>
            </a:r>
            <a:r>
              <a:rPr lang="zh-TW" altLang="en-US" b="1" i="1" dirty="0" smtClean="0"/>
              <a:t>率（</a:t>
            </a:r>
            <a:r>
              <a:rPr lang="en-US" altLang="zh-TW" b="1" i="1" dirty="0" smtClean="0"/>
              <a:t>Frequency</a:t>
            </a:r>
            <a:r>
              <a:rPr lang="zh-TW" altLang="en-US" b="1" i="1" dirty="0" smtClean="0"/>
              <a:t>）分</a:t>
            </a:r>
            <a:r>
              <a:rPr lang="zh-TW" altLang="en-US" b="1" i="1" dirty="0"/>
              <a:t>析實</a:t>
            </a:r>
            <a:r>
              <a:rPr lang="zh-TW" altLang="en-US" b="1" i="1" dirty="0" smtClean="0"/>
              <a:t>戰</a:t>
            </a:r>
            <a:endParaRPr lang="en-US" altLang="zh-TW" b="1" i="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70</a:t>
            </a:fld>
            <a:endParaRPr lang="en-US"/>
          </a:p>
        </p:txBody>
      </p:sp>
    </p:spTree>
    <p:extLst>
      <p:ext uri="{BB962C8B-B14F-4D97-AF65-F5344CB8AC3E}">
        <p14:creationId xmlns:p14="http://schemas.microsoft.com/office/powerpoint/2010/main" val="20120154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TW" altLang="en-US" sz="4400" dirty="0">
                <a:solidFill>
                  <a:srgbClr val="4271FD"/>
                </a:solidFill>
              </a:rPr>
              <a:t>劃分區隔標</a:t>
            </a:r>
            <a:r>
              <a:rPr lang="zh-TW" altLang="en-US" sz="4400" dirty="0" smtClean="0">
                <a:solidFill>
                  <a:srgbClr val="4271FD"/>
                </a:solidFill>
              </a:rPr>
              <a:t>準</a:t>
            </a:r>
            <a:endParaRPr lang="zh-TW" altLang="en-US" dirty="0"/>
          </a:p>
        </p:txBody>
      </p:sp>
      <p:sp>
        <p:nvSpPr>
          <p:cNvPr id="6" name="Content Placeholder 5"/>
          <p:cNvSpPr>
            <a:spLocks noGrp="1"/>
          </p:cNvSpPr>
          <p:nvPr>
            <p:ph idx="1"/>
          </p:nvPr>
        </p:nvSpPr>
        <p:spPr/>
        <p:txBody>
          <a:bodyPr/>
          <a:lstStyle/>
          <a:p>
            <a:r>
              <a:rPr lang="zh-TW" altLang="en-US" dirty="0" smtClean="0"/>
              <a:t>先切出消費頻率與購買天數</a:t>
            </a:r>
            <a:endParaRPr lang="en-US" altLang="zh-TW" dirty="0" smtClean="0"/>
          </a:p>
          <a:p>
            <a:r>
              <a:rPr lang="zh-TW" altLang="en-US" dirty="0" smtClean="0"/>
              <a:t>最後以人工或機器學習的分群法進行切割</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71</a:t>
            </a:fld>
            <a:endParaRPr lang="en-US"/>
          </a:p>
        </p:txBody>
      </p:sp>
      <p:pic>
        <p:nvPicPr>
          <p:cNvPr id="10" name="Picture 9"/>
          <p:cNvPicPr>
            <a:picLocks noChangeAspect="1"/>
          </p:cNvPicPr>
          <p:nvPr/>
        </p:nvPicPr>
        <p:blipFill>
          <a:blip r:embed="rId3"/>
          <a:stretch>
            <a:fillRect/>
          </a:stretch>
        </p:blipFill>
        <p:spPr>
          <a:xfrm>
            <a:off x="6193747" y="2950999"/>
            <a:ext cx="5621867" cy="3627170"/>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4"/>
          <a:stretch>
            <a:fillRect/>
          </a:stretch>
        </p:blipFill>
        <p:spPr>
          <a:xfrm>
            <a:off x="376386" y="2950999"/>
            <a:ext cx="5647140" cy="36434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77554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sz="4000" dirty="0">
                <a:solidFill>
                  <a:srgbClr val="4271FD"/>
                </a:solidFill>
              </a:rPr>
              <a:t>劃分區隔標準</a:t>
            </a:r>
            <a:r>
              <a:rPr lang="en-US" altLang="zh-TW" sz="4000" dirty="0" smtClean="0"/>
              <a:t/>
            </a:r>
            <a:br>
              <a:rPr lang="en-US" altLang="zh-TW" sz="4000" dirty="0" smtClean="0"/>
            </a:br>
            <a:r>
              <a:rPr lang="zh-TW" altLang="en-US" sz="3600" dirty="0" smtClean="0"/>
              <a:t>非</a:t>
            </a:r>
            <a:r>
              <a:rPr lang="zh-TW" altLang="en-US" sz="3600" dirty="0"/>
              <a:t>監督式學習</a:t>
            </a:r>
            <a:r>
              <a:rPr lang="en-US" altLang="zh-TW" sz="3600" dirty="0"/>
              <a:t>-</a:t>
            </a:r>
            <a:r>
              <a:rPr lang="zh-TW" altLang="en-US" sz="3600" dirty="0"/>
              <a:t>階層式分</a:t>
            </a:r>
            <a:r>
              <a:rPr lang="zh-TW" altLang="en-US" sz="3600" dirty="0" smtClean="0"/>
              <a:t>群</a:t>
            </a:r>
            <a:endParaRPr lang="zh-TW" altLang="en-US" sz="2800" dirty="0"/>
          </a:p>
        </p:txBody>
      </p:sp>
      <p:pic>
        <p:nvPicPr>
          <p:cNvPr id="6" name="clip005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1949450"/>
            <a:ext cx="10515600" cy="4102100"/>
          </a:xfrm>
        </p:spPr>
      </p:pic>
      <p:sp>
        <p:nvSpPr>
          <p:cNvPr id="4" name="Slide Number Placeholder 3"/>
          <p:cNvSpPr>
            <a:spLocks noGrp="1"/>
          </p:cNvSpPr>
          <p:nvPr>
            <p:ph type="sldNum" sz="quarter" idx="12"/>
          </p:nvPr>
        </p:nvSpPr>
        <p:spPr/>
        <p:txBody>
          <a:bodyPr/>
          <a:lstStyle/>
          <a:p>
            <a:fld id="{B3561BA9-CDCF-4958-B8AB-66F3BF063E13}" type="slidenum">
              <a:rPr lang="en-US" smtClean="0"/>
              <a:t>72</a:t>
            </a:fld>
            <a:endParaRPr lang="en-US"/>
          </a:p>
        </p:txBody>
      </p:sp>
      <p:sp>
        <p:nvSpPr>
          <p:cNvPr id="5" name="Rectangle 4"/>
          <p:cNvSpPr/>
          <p:nvPr/>
        </p:nvSpPr>
        <p:spPr>
          <a:xfrm>
            <a:off x="8018502" y="6564947"/>
            <a:ext cx="3752950" cy="261610"/>
          </a:xfrm>
          <a:prstGeom prst="rect">
            <a:avLst/>
          </a:prstGeom>
        </p:spPr>
        <p:txBody>
          <a:bodyPr wrap="none">
            <a:spAutoFit/>
          </a:bodyPr>
          <a:lstStyle/>
          <a:p>
            <a:r>
              <a:rPr lang="en-US" altLang="zh-TW" sz="1100" dirty="0" smtClean="0"/>
              <a:t>Source</a:t>
            </a:r>
            <a:r>
              <a:rPr lang="zh-TW" altLang="en-US" sz="1100" dirty="0" smtClean="0"/>
              <a:t>：</a:t>
            </a:r>
            <a:r>
              <a:rPr lang="en-US" altLang="zh-TW" sz="1100" dirty="0" smtClean="0"/>
              <a:t> </a:t>
            </a:r>
            <a:r>
              <a:rPr lang="en-US" altLang="zh-TW" sz="1100" dirty="0" err="1" smtClean="0"/>
              <a:t>SuperDataScience</a:t>
            </a:r>
            <a:r>
              <a:rPr lang="en-US" altLang="zh-TW" sz="1100" dirty="0" smtClean="0"/>
              <a:t> </a:t>
            </a:r>
            <a:r>
              <a:rPr lang="en-US" altLang="zh-TW" sz="1100" dirty="0" err="1" smtClean="0"/>
              <a:t>Udemy</a:t>
            </a:r>
            <a:r>
              <a:rPr lang="en-US" altLang="zh-TW" sz="1100" dirty="0" smtClean="0"/>
              <a:t> Machine learning A-Z</a:t>
            </a:r>
            <a:endParaRPr lang="zh-TW" altLang="en-US" sz="1100" dirty="0"/>
          </a:p>
        </p:txBody>
      </p:sp>
    </p:spTree>
    <p:extLst>
      <p:ext uri="{BB962C8B-B14F-4D97-AF65-F5344CB8AC3E}">
        <p14:creationId xmlns:p14="http://schemas.microsoft.com/office/powerpoint/2010/main" val="12886101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TW" altLang="en-US" sz="4000" dirty="0">
                <a:solidFill>
                  <a:srgbClr val="4271FD"/>
                </a:solidFill>
              </a:rPr>
              <a:t>劃分區隔標</a:t>
            </a:r>
            <a:r>
              <a:rPr lang="zh-TW" altLang="en-US" sz="4000" dirty="0" smtClean="0">
                <a:solidFill>
                  <a:srgbClr val="4271FD"/>
                </a:solidFill>
              </a:rPr>
              <a:t>準 </a:t>
            </a:r>
            <a:r>
              <a:rPr lang="en-US" altLang="zh-TW" sz="4000" dirty="0" smtClean="0">
                <a:solidFill>
                  <a:srgbClr val="4271FD"/>
                </a:solidFill>
              </a:rPr>
              <a:t>- </a:t>
            </a:r>
            <a:r>
              <a:rPr lang="zh-TW" altLang="en-US" sz="4000" dirty="0" smtClean="0"/>
              <a:t>階</a:t>
            </a:r>
            <a:r>
              <a:rPr lang="zh-TW" altLang="en-US" sz="4000" dirty="0"/>
              <a:t>層式分</a:t>
            </a:r>
            <a:r>
              <a:rPr lang="zh-TW" altLang="en-US" sz="4000" dirty="0" smtClean="0"/>
              <a:t>群</a:t>
            </a:r>
            <a:r>
              <a:rPr lang="zh-TW" altLang="en-US" sz="4000" dirty="0"/>
              <a:t>制</a:t>
            </a:r>
            <a:r>
              <a:rPr lang="zh-TW" altLang="en-US" sz="4000" dirty="0" smtClean="0"/>
              <a:t>定區隔</a:t>
            </a:r>
            <a:endParaRPr lang="zh-TW" altLang="en-US" dirty="0"/>
          </a:p>
        </p:txBody>
      </p:sp>
      <p:sp>
        <p:nvSpPr>
          <p:cNvPr id="6" name="Content Placeholder 5"/>
          <p:cNvSpPr>
            <a:spLocks noGrp="1"/>
          </p:cNvSpPr>
          <p:nvPr>
            <p:ph idx="1"/>
          </p:nvPr>
        </p:nvSpPr>
        <p:spPr/>
        <p:txBody>
          <a:bodyPr/>
          <a:lstStyle/>
          <a:p>
            <a:r>
              <a:rPr lang="zh-TW" altLang="en-US" dirty="0" smtClean="0"/>
              <a:t>消費頻</a:t>
            </a:r>
            <a:r>
              <a:rPr lang="zh-TW" altLang="en-US" dirty="0" smtClean="0"/>
              <a:t>率（</a:t>
            </a:r>
            <a:r>
              <a:rPr lang="en-US" altLang="zh-TW" dirty="0" smtClean="0"/>
              <a:t>F</a:t>
            </a:r>
            <a:r>
              <a:rPr lang="zh-TW" altLang="en-US" dirty="0" smtClean="0"/>
              <a:t>）與</a:t>
            </a:r>
            <a:r>
              <a:rPr lang="zh-TW" altLang="en-US" dirty="0" smtClean="0"/>
              <a:t>最近一天消</a:t>
            </a:r>
            <a:r>
              <a:rPr lang="zh-TW" altLang="en-US" dirty="0" smtClean="0"/>
              <a:t>費（</a:t>
            </a:r>
            <a:r>
              <a:rPr lang="en-US" altLang="zh-TW" dirty="0" smtClean="0"/>
              <a:t>R</a:t>
            </a:r>
            <a:r>
              <a:rPr lang="zh-TW" altLang="en-US" dirty="0" smtClean="0"/>
              <a:t>）共</a:t>
            </a:r>
            <a:r>
              <a:rPr lang="zh-TW" altLang="en-US" dirty="0" smtClean="0"/>
              <a:t>被切分成</a:t>
            </a:r>
            <a:r>
              <a:rPr lang="en-US" altLang="zh-TW" dirty="0" smtClean="0"/>
              <a:t>6</a:t>
            </a:r>
            <a:r>
              <a:rPr lang="zh-TW" altLang="en-US" dirty="0" smtClean="0"/>
              <a:t>區塊</a:t>
            </a:r>
            <a:endParaRPr lang="en-US" altLang="zh-TW" dirty="0" smtClean="0"/>
          </a:p>
          <a:p>
            <a:r>
              <a:rPr lang="zh-TW" altLang="en-US" dirty="0" smtClean="0"/>
              <a:t>所以</a:t>
            </a:r>
            <a:r>
              <a:rPr lang="en-US" altLang="zh-TW" dirty="0" smtClean="0"/>
              <a:t>R</a:t>
            </a:r>
            <a:r>
              <a:rPr lang="zh-TW" altLang="en-US" dirty="0" smtClean="0"/>
              <a:t>與</a:t>
            </a:r>
            <a:r>
              <a:rPr lang="en-US" altLang="zh-TW" dirty="0" smtClean="0"/>
              <a:t>F</a:t>
            </a:r>
            <a:r>
              <a:rPr lang="zh-TW" altLang="en-US" dirty="0" smtClean="0"/>
              <a:t>的交叉組合共有</a:t>
            </a:r>
            <a:r>
              <a:rPr lang="en-US" altLang="zh-TW" dirty="0" smtClean="0"/>
              <a:t>36</a:t>
            </a:r>
            <a:r>
              <a:rPr lang="zh-TW" altLang="en-US" dirty="0" smtClean="0"/>
              <a:t>種</a:t>
            </a:r>
            <a:endParaRPr lang="en-US" altLang="zh-TW"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73</a:t>
            </a:fld>
            <a:endParaRPr lang="en-US"/>
          </a:p>
        </p:txBody>
      </p:sp>
      <p:pic>
        <p:nvPicPr>
          <p:cNvPr id="7" name="Picture 6"/>
          <p:cNvPicPr>
            <a:picLocks noChangeAspect="1"/>
          </p:cNvPicPr>
          <p:nvPr/>
        </p:nvPicPr>
        <p:blipFill>
          <a:blip r:embed="rId3"/>
          <a:stretch>
            <a:fillRect/>
          </a:stretch>
        </p:blipFill>
        <p:spPr>
          <a:xfrm>
            <a:off x="685800" y="3152480"/>
            <a:ext cx="5255538" cy="3390819"/>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4"/>
          <a:stretch>
            <a:fillRect/>
          </a:stretch>
        </p:blipFill>
        <p:spPr>
          <a:xfrm>
            <a:off x="6093737" y="3152479"/>
            <a:ext cx="5255537" cy="33908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52614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18298" y="2082800"/>
            <a:ext cx="6784603" cy="4627562"/>
          </a:xfrm>
          <a:prstGeom prst="rect">
            <a:avLst/>
          </a:prstGeom>
        </p:spPr>
      </p:pic>
      <p:sp>
        <p:nvSpPr>
          <p:cNvPr id="2" name="Title 1"/>
          <p:cNvSpPr>
            <a:spLocks noGrp="1"/>
          </p:cNvSpPr>
          <p:nvPr>
            <p:ph type="title"/>
          </p:nvPr>
        </p:nvSpPr>
        <p:spPr/>
        <p:txBody>
          <a:bodyPr/>
          <a:lstStyle/>
          <a:p>
            <a:r>
              <a:rPr lang="zh-TW" altLang="en-US" dirty="0" smtClean="0"/>
              <a:t>資料結構到</a:t>
            </a:r>
            <a:r>
              <a:rPr lang="en-US" altLang="zh-TW" dirty="0" smtClean="0"/>
              <a:t>RF</a:t>
            </a:r>
            <a:r>
              <a:rPr lang="zh-TW" altLang="en-US" dirty="0" smtClean="0"/>
              <a:t>分析圖製作</a:t>
            </a:r>
            <a:r>
              <a:rPr lang="zh-TW" altLang="en-US" dirty="0"/>
              <a:t>完成</a:t>
            </a:r>
          </a:p>
        </p:txBody>
      </p:sp>
      <p:sp>
        <p:nvSpPr>
          <p:cNvPr id="4" name="Slide Number Placeholder 3"/>
          <p:cNvSpPr>
            <a:spLocks noGrp="1"/>
          </p:cNvSpPr>
          <p:nvPr>
            <p:ph type="sldNum" sz="quarter" idx="12"/>
          </p:nvPr>
        </p:nvSpPr>
        <p:spPr/>
        <p:txBody>
          <a:bodyPr/>
          <a:lstStyle/>
          <a:p>
            <a:fld id="{B3561BA9-CDCF-4958-B8AB-66F3BF063E13}" type="slidenum">
              <a:rPr lang="en-US" smtClean="0"/>
              <a:t>74</a:t>
            </a:fld>
            <a:endParaRPr lang="en-US"/>
          </a:p>
        </p:txBody>
      </p:sp>
      <p:pic>
        <p:nvPicPr>
          <p:cNvPr id="6" name="Picture 5"/>
          <p:cNvPicPr>
            <a:picLocks noChangeAspect="1"/>
          </p:cNvPicPr>
          <p:nvPr/>
        </p:nvPicPr>
        <p:blipFill rotWithShape="1">
          <a:blip r:embed="rId3"/>
          <a:srcRect r="2081"/>
          <a:stretch/>
        </p:blipFill>
        <p:spPr>
          <a:xfrm>
            <a:off x="446590" y="2082800"/>
            <a:ext cx="4100010" cy="1696282"/>
          </a:xfrm>
          <a:prstGeom prst="rect">
            <a:avLst/>
          </a:prstGeom>
        </p:spPr>
      </p:pic>
      <p:pic>
        <p:nvPicPr>
          <p:cNvPr id="7" name="Picture 6"/>
          <p:cNvPicPr>
            <a:picLocks noChangeAspect="1"/>
          </p:cNvPicPr>
          <p:nvPr/>
        </p:nvPicPr>
        <p:blipFill>
          <a:blip r:embed="rId4"/>
          <a:stretch>
            <a:fillRect/>
          </a:stretch>
        </p:blipFill>
        <p:spPr>
          <a:xfrm>
            <a:off x="997109" y="4519612"/>
            <a:ext cx="3086100" cy="2190750"/>
          </a:xfrm>
          <a:prstGeom prst="rect">
            <a:avLst/>
          </a:prstGeom>
        </p:spPr>
      </p:pic>
      <p:sp>
        <p:nvSpPr>
          <p:cNvPr id="8" name="Down Arrow 7"/>
          <p:cNvSpPr/>
          <p:nvPr/>
        </p:nvSpPr>
        <p:spPr>
          <a:xfrm>
            <a:off x="2324100" y="3855282"/>
            <a:ext cx="342900" cy="569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Down Arrow 8"/>
          <p:cNvSpPr/>
          <p:nvPr/>
        </p:nvSpPr>
        <p:spPr>
          <a:xfrm rot="16200000">
            <a:off x="4377387" y="5298314"/>
            <a:ext cx="342900" cy="633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2516" b="93711" l="9146" r="89024"/>
                    </a14:imgEffect>
                  </a14:imgLayer>
                </a14:imgProps>
              </a:ext>
            </a:extLst>
          </a:blip>
          <a:stretch>
            <a:fillRect/>
          </a:stretch>
        </p:blipFill>
        <p:spPr>
          <a:xfrm>
            <a:off x="393687" y="3962401"/>
            <a:ext cx="1051223" cy="1019174"/>
          </a:xfrm>
          <a:prstGeom prst="rect">
            <a:avLst/>
          </a:prstGeom>
        </p:spPr>
      </p:pic>
    </p:spTree>
    <p:extLst>
      <p:ext uri="{BB962C8B-B14F-4D97-AF65-F5344CB8AC3E}">
        <p14:creationId xmlns:p14="http://schemas.microsoft.com/office/powerpoint/2010/main" val="15752452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RF</a:t>
            </a:r>
            <a:r>
              <a:rPr lang="zh-TW" altLang="en-US" dirty="0" smtClean="0"/>
              <a:t>分析圖 </a:t>
            </a:r>
            <a:r>
              <a:rPr lang="en-US" altLang="zh-TW" dirty="0" smtClean="0"/>
              <a:t>–</a:t>
            </a:r>
            <a:r>
              <a:rPr lang="zh-TW" altLang="en-US" dirty="0" smtClean="0"/>
              <a:t> 以性別為分類</a:t>
            </a:r>
            <a:endParaRPr lang="zh-TW" altLang="en-US" dirty="0"/>
          </a:p>
        </p:txBody>
      </p:sp>
      <p:sp>
        <p:nvSpPr>
          <p:cNvPr id="3" name="Content Placeholder 2"/>
          <p:cNvSpPr>
            <a:spLocks noGrp="1"/>
          </p:cNvSpPr>
          <p:nvPr>
            <p:ph idx="1"/>
          </p:nvPr>
        </p:nvSpPr>
        <p:spPr>
          <a:xfrm>
            <a:off x="8128000" y="1825625"/>
            <a:ext cx="3225800" cy="4351339"/>
          </a:xfrm>
        </p:spPr>
        <p:txBody>
          <a:bodyPr/>
          <a:lstStyle/>
          <a:p>
            <a:r>
              <a:rPr lang="zh-TW" altLang="en-US" dirty="0" smtClean="0"/>
              <a:t>不管哪一客群女性比例幾乎居冠。</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75</a:t>
            </a:fld>
            <a:endParaRPr lang="en-US"/>
          </a:p>
        </p:txBody>
      </p:sp>
      <p:pic>
        <p:nvPicPr>
          <p:cNvPr id="5" name="Picture 4"/>
          <p:cNvPicPr>
            <a:picLocks noChangeAspect="1"/>
          </p:cNvPicPr>
          <p:nvPr/>
        </p:nvPicPr>
        <p:blipFill>
          <a:blip r:embed="rId3"/>
          <a:stretch>
            <a:fillRect/>
          </a:stretch>
        </p:blipFill>
        <p:spPr>
          <a:xfrm>
            <a:off x="676773" y="1690688"/>
            <a:ext cx="7619544" cy="4916052"/>
          </a:xfrm>
          <a:prstGeom prst="rect">
            <a:avLst/>
          </a:prstGeom>
        </p:spPr>
      </p:pic>
    </p:spTree>
    <p:extLst>
      <p:ext uri="{BB962C8B-B14F-4D97-AF65-F5344CB8AC3E}">
        <p14:creationId xmlns:p14="http://schemas.microsoft.com/office/powerpoint/2010/main" val="11866370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zh-TW" altLang="en-US" sz="5400" b="1" dirty="0">
                <a:solidFill>
                  <a:schemeClr val="accent2"/>
                </a:solidFill>
              </a:rPr>
              <a:t>問題</a:t>
            </a:r>
            <a:r>
              <a:rPr lang="en-US" altLang="zh-TW" sz="5400" b="1" dirty="0" smtClean="0">
                <a:solidFill>
                  <a:schemeClr val="accent2"/>
                </a:solidFill>
              </a:rPr>
              <a:t>1-2</a:t>
            </a:r>
            <a:r>
              <a:rPr lang="zh-TW" altLang="en-US" sz="5400" b="1" dirty="0" smtClean="0">
                <a:solidFill>
                  <a:schemeClr val="accent2"/>
                </a:solidFill>
              </a:rPr>
              <a:t>：</a:t>
            </a:r>
            <a:r>
              <a:rPr lang="en-US" altLang="zh-TW" sz="5400" b="1" dirty="0" smtClean="0">
                <a:solidFill>
                  <a:srgbClr val="4271FD"/>
                </a:solidFill>
              </a:rPr>
              <a:t/>
            </a:r>
            <a:br>
              <a:rPr lang="en-US" altLang="zh-TW" sz="5400" b="1" dirty="0" smtClean="0">
                <a:solidFill>
                  <a:srgbClr val="4271FD"/>
                </a:solidFill>
              </a:rPr>
            </a:br>
            <a:r>
              <a:rPr lang="en-US" altLang="zh-TW" sz="5400" b="1" dirty="0" smtClean="0">
                <a:solidFill>
                  <a:srgbClr val="4271FD"/>
                </a:solidFill>
              </a:rPr>
              <a:t>So </a:t>
            </a:r>
            <a:r>
              <a:rPr lang="en-US" altLang="zh-TW" sz="5400" b="1" dirty="0">
                <a:solidFill>
                  <a:srgbClr val="4271FD"/>
                </a:solidFill>
              </a:rPr>
              <a:t>what? </a:t>
            </a:r>
            <a:br>
              <a:rPr lang="en-US" altLang="zh-TW" sz="5400" b="1" dirty="0">
                <a:solidFill>
                  <a:srgbClr val="4271FD"/>
                </a:solidFill>
              </a:rPr>
            </a:br>
            <a:r>
              <a:rPr lang="zh-TW" altLang="en-US" sz="5400" b="1" dirty="0">
                <a:solidFill>
                  <a:srgbClr val="4271FD"/>
                </a:solidFill>
              </a:rPr>
              <a:t>那接下來該怎做？</a:t>
            </a:r>
            <a:r>
              <a:rPr lang="en-US" altLang="zh-TW" sz="5400" b="1" dirty="0">
                <a:solidFill>
                  <a:srgbClr val="4271FD"/>
                </a:solidFill>
              </a:rPr>
              <a:t/>
            </a:r>
            <a:br>
              <a:rPr lang="en-US" altLang="zh-TW" sz="5400" b="1" dirty="0">
                <a:solidFill>
                  <a:srgbClr val="4271FD"/>
                </a:solidFill>
              </a:rPr>
            </a:br>
            <a:r>
              <a:rPr lang="zh-TW" altLang="en-US" sz="5400" b="1" dirty="0">
                <a:solidFill>
                  <a:srgbClr val="4271FD"/>
                </a:solidFill>
              </a:rPr>
              <a:t>能更吸引這群人來購買？</a:t>
            </a:r>
          </a:p>
        </p:txBody>
      </p:sp>
      <p:sp>
        <p:nvSpPr>
          <p:cNvPr id="6" name="Text Placeholder 5"/>
          <p:cNvSpPr>
            <a:spLocks noGrp="1"/>
          </p:cNvSpPr>
          <p:nvPr>
            <p:ph type="body" idx="1"/>
          </p:nvPr>
        </p:nvSpPr>
        <p:spPr/>
        <p:txBody>
          <a:bodyPr/>
          <a:lstStyle/>
          <a:p>
            <a:r>
              <a:rPr lang="zh-TW" altLang="en-US" b="1" dirty="0" smtClean="0"/>
              <a:t>子</a:t>
            </a:r>
            <a:r>
              <a:rPr lang="zh-TW" altLang="en-US" b="1" dirty="0"/>
              <a:t>區段分</a:t>
            </a:r>
            <a:r>
              <a:rPr lang="zh-TW" altLang="en-US" b="1" dirty="0" smtClean="0"/>
              <a:t>析（</a:t>
            </a:r>
            <a:r>
              <a:rPr lang="en-US" altLang="zh-TW" b="1" dirty="0" smtClean="0"/>
              <a:t>Sub-segments analysis</a:t>
            </a:r>
            <a:r>
              <a:rPr lang="zh-TW" altLang="en-US" b="1" dirty="0" smtClean="0"/>
              <a:t>）</a:t>
            </a:r>
            <a:endParaRPr lang="zh-TW" altLang="en-US" b="1" dirty="0"/>
          </a:p>
        </p:txBody>
      </p:sp>
      <p:sp>
        <p:nvSpPr>
          <p:cNvPr id="4" name="Slide Number Placeholder 3"/>
          <p:cNvSpPr>
            <a:spLocks noGrp="1"/>
          </p:cNvSpPr>
          <p:nvPr>
            <p:ph type="sldNum" sz="quarter" idx="12"/>
          </p:nvPr>
        </p:nvSpPr>
        <p:spPr/>
        <p:txBody>
          <a:bodyPr/>
          <a:lstStyle/>
          <a:p>
            <a:fld id="{B3561BA9-CDCF-4958-B8AB-66F3BF063E13}" type="slidenum">
              <a:rPr lang="en-US" smtClean="0"/>
              <a:t>76</a:t>
            </a:fld>
            <a:endParaRPr lang="en-US"/>
          </a:p>
        </p:txBody>
      </p:sp>
    </p:spTree>
    <p:extLst>
      <p:ext uri="{BB962C8B-B14F-4D97-AF65-F5344CB8AC3E}">
        <p14:creationId xmlns:p14="http://schemas.microsoft.com/office/powerpoint/2010/main" val="36079153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RF</a:t>
            </a:r>
            <a:r>
              <a:rPr lang="zh-TW" altLang="en-US" dirty="0"/>
              <a:t>子區段分析</a:t>
            </a:r>
            <a:r>
              <a:rPr lang="en-US" altLang="zh-TW" dirty="0" smtClean="0"/>
              <a:t>–</a:t>
            </a:r>
            <a:r>
              <a:rPr lang="zh-TW" altLang="en-US" dirty="0" smtClean="0"/>
              <a:t> 以商品及為</a:t>
            </a:r>
            <a:r>
              <a:rPr lang="zh-TW" altLang="en-US" dirty="0"/>
              <a:t>分類</a:t>
            </a:r>
          </a:p>
        </p:txBody>
      </p:sp>
      <p:sp>
        <p:nvSpPr>
          <p:cNvPr id="3" name="Content Placeholder 2"/>
          <p:cNvSpPr>
            <a:spLocks noGrp="1"/>
          </p:cNvSpPr>
          <p:nvPr>
            <p:ph idx="1"/>
          </p:nvPr>
        </p:nvSpPr>
        <p:spPr>
          <a:xfrm>
            <a:off x="7861918" y="1575594"/>
            <a:ext cx="3999882" cy="4895851"/>
          </a:xfrm>
        </p:spPr>
        <p:txBody>
          <a:bodyPr>
            <a:normAutofit fontScale="92500" lnSpcReduction="10000"/>
          </a:bodyPr>
          <a:lstStyle/>
          <a:p>
            <a:r>
              <a:rPr lang="zh-TW" altLang="en-US" sz="2400" b="1" dirty="0" smtClean="0"/>
              <a:t>常貴客</a:t>
            </a:r>
            <a:r>
              <a:rPr lang="zh-TW" altLang="en-US" sz="2400" dirty="0" smtClean="0"/>
              <a:t>的購買優先順序：</a:t>
            </a:r>
            <a:endParaRPr lang="en-US" altLang="zh-TW" sz="2400" dirty="0" smtClean="0"/>
          </a:p>
          <a:p>
            <a:pPr lvl="1"/>
            <a:r>
              <a:rPr lang="zh-TW" altLang="en-US" sz="2000" dirty="0" smtClean="0"/>
              <a:t>保養面膜</a:t>
            </a:r>
            <a:endParaRPr lang="en-US" altLang="zh-TW" sz="2000" dirty="0" smtClean="0"/>
          </a:p>
          <a:p>
            <a:pPr lvl="1"/>
            <a:r>
              <a:rPr lang="zh-TW" altLang="en-US" sz="2000" dirty="0" smtClean="0"/>
              <a:t>精華液</a:t>
            </a:r>
            <a:endParaRPr lang="en-US" altLang="zh-TW" sz="2000" dirty="0" smtClean="0"/>
          </a:p>
          <a:p>
            <a:pPr lvl="1"/>
            <a:r>
              <a:rPr lang="zh-TW" altLang="en-US" sz="2000" dirty="0" smtClean="0"/>
              <a:t>化妝水</a:t>
            </a:r>
            <a:endParaRPr lang="en-US" altLang="zh-TW" sz="2000" dirty="0" smtClean="0"/>
          </a:p>
          <a:p>
            <a:r>
              <a:rPr lang="zh-TW" altLang="en-US" sz="2400" b="1" dirty="0"/>
              <a:t>新顧客</a:t>
            </a:r>
            <a:r>
              <a:rPr lang="zh-TW" altLang="en-US" sz="2400" dirty="0"/>
              <a:t>的購買優先順</a:t>
            </a:r>
            <a:r>
              <a:rPr lang="zh-TW" altLang="en-US" sz="2400" dirty="0" smtClean="0"/>
              <a:t>序：</a:t>
            </a:r>
            <a:endParaRPr lang="en-US" altLang="zh-TW" sz="2400" dirty="0" smtClean="0"/>
          </a:p>
          <a:p>
            <a:pPr lvl="1"/>
            <a:r>
              <a:rPr lang="zh-TW" altLang="en-US" sz="2000" dirty="0"/>
              <a:t>精華液</a:t>
            </a:r>
            <a:endParaRPr lang="en-US" altLang="zh-TW" sz="2000" dirty="0"/>
          </a:p>
          <a:p>
            <a:pPr lvl="1"/>
            <a:r>
              <a:rPr lang="zh-TW" altLang="en-US" sz="2000" dirty="0" smtClean="0"/>
              <a:t>化妝水</a:t>
            </a:r>
            <a:endParaRPr lang="en-US" altLang="zh-TW" sz="2000" dirty="0" smtClean="0"/>
          </a:p>
          <a:p>
            <a:pPr lvl="1"/>
            <a:r>
              <a:rPr lang="zh-TW" altLang="en-US" sz="2000" dirty="0"/>
              <a:t>保養面</a:t>
            </a:r>
            <a:r>
              <a:rPr lang="zh-TW" altLang="en-US" sz="2000" dirty="0" smtClean="0"/>
              <a:t>膜</a:t>
            </a:r>
            <a:endParaRPr lang="en-US" altLang="zh-TW" sz="2000" dirty="0" smtClean="0"/>
          </a:p>
          <a:p>
            <a:r>
              <a:rPr lang="zh-TW" altLang="en-US" sz="2400" b="1" dirty="0"/>
              <a:t>先前客</a:t>
            </a:r>
            <a:r>
              <a:rPr lang="zh-TW" altLang="en-US" sz="2400" dirty="0"/>
              <a:t>的購買優先順</a:t>
            </a:r>
            <a:r>
              <a:rPr lang="zh-TW" altLang="en-US" sz="2400" dirty="0" smtClean="0"/>
              <a:t>序：</a:t>
            </a:r>
            <a:endParaRPr lang="en-US" altLang="zh-TW" sz="2400" dirty="0" smtClean="0"/>
          </a:p>
          <a:p>
            <a:pPr lvl="1"/>
            <a:r>
              <a:rPr lang="zh-TW" altLang="en-US" sz="2000" dirty="0"/>
              <a:t>保養面膜</a:t>
            </a:r>
            <a:endParaRPr lang="en-US" altLang="zh-TW" sz="2000" dirty="0"/>
          </a:p>
          <a:p>
            <a:pPr lvl="1"/>
            <a:r>
              <a:rPr lang="zh-TW" altLang="en-US" sz="2000" dirty="0"/>
              <a:t>化妝水</a:t>
            </a:r>
            <a:endParaRPr lang="en-US" altLang="zh-TW" sz="2000" dirty="0"/>
          </a:p>
          <a:p>
            <a:r>
              <a:rPr lang="zh-TW" altLang="en-US" sz="2400" b="1" dirty="0"/>
              <a:t>一次客</a:t>
            </a:r>
            <a:r>
              <a:rPr lang="zh-TW" altLang="en-US" sz="2400" dirty="0"/>
              <a:t>的購買優先順</a:t>
            </a:r>
            <a:r>
              <a:rPr lang="zh-TW" altLang="en-US" sz="2400" dirty="0" smtClean="0"/>
              <a:t>序：</a:t>
            </a:r>
            <a:endParaRPr lang="en-US" altLang="zh-TW" sz="2400" dirty="0" smtClean="0"/>
          </a:p>
          <a:p>
            <a:pPr lvl="1"/>
            <a:r>
              <a:rPr lang="zh-TW" altLang="en-US" sz="2000" dirty="0"/>
              <a:t>精華</a:t>
            </a:r>
            <a:r>
              <a:rPr lang="zh-TW" altLang="en-US" sz="2000" dirty="0" smtClean="0"/>
              <a:t>液</a:t>
            </a:r>
            <a:endParaRPr lang="en-US" altLang="zh-TW" sz="2000" dirty="0" smtClean="0"/>
          </a:p>
          <a:p>
            <a:pPr lvl="1"/>
            <a:r>
              <a:rPr lang="zh-TW" altLang="en-US" sz="2000" dirty="0"/>
              <a:t>化妝水</a:t>
            </a:r>
            <a:endParaRPr lang="en-US" altLang="zh-TW" sz="2000" dirty="0"/>
          </a:p>
          <a:p>
            <a:pPr lvl="1"/>
            <a:r>
              <a:rPr lang="zh-TW" altLang="en-US" sz="2000" dirty="0"/>
              <a:t>保養面</a:t>
            </a:r>
            <a:r>
              <a:rPr lang="zh-TW" altLang="en-US" sz="2000" dirty="0" smtClean="0"/>
              <a:t>膜</a:t>
            </a:r>
            <a:endParaRPr lang="en-US" altLang="zh-TW" sz="2000" dirty="0"/>
          </a:p>
          <a:p>
            <a:pPr lvl="1"/>
            <a:endParaRPr lang="en-US" altLang="zh-TW" sz="2000" dirty="0"/>
          </a:p>
        </p:txBody>
      </p:sp>
      <p:sp>
        <p:nvSpPr>
          <p:cNvPr id="4" name="Slide Number Placeholder 3"/>
          <p:cNvSpPr>
            <a:spLocks noGrp="1"/>
          </p:cNvSpPr>
          <p:nvPr>
            <p:ph type="sldNum" sz="quarter" idx="12"/>
          </p:nvPr>
        </p:nvSpPr>
        <p:spPr/>
        <p:txBody>
          <a:bodyPr/>
          <a:lstStyle/>
          <a:p>
            <a:fld id="{B3561BA9-CDCF-4958-B8AB-66F3BF063E13}" type="slidenum">
              <a:rPr lang="en-US" smtClean="0"/>
              <a:t>77</a:t>
            </a:fld>
            <a:endParaRPr lang="en-US"/>
          </a:p>
        </p:txBody>
      </p:sp>
      <p:grpSp>
        <p:nvGrpSpPr>
          <p:cNvPr id="6" name="Group 5"/>
          <p:cNvGrpSpPr/>
          <p:nvPr/>
        </p:nvGrpSpPr>
        <p:grpSpPr>
          <a:xfrm>
            <a:off x="838199" y="1354667"/>
            <a:ext cx="7023719" cy="4654247"/>
            <a:chOff x="838199" y="1354667"/>
            <a:chExt cx="7023719" cy="4654247"/>
          </a:xfrm>
        </p:grpSpPr>
        <p:pic>
          <p:nvPicPr>
            <p:cNvPr id="5" name="Picture 4"/>
            <p:cNvPicPr>
              <a:picLocks noChangeAspect="1"/>
            </p:cNvPicPr>
            <p:nvPr/>
          </p:nvPicPr>
          <p:blipFill>
            <a:blip r:embed="rId3"/>
            <a:stretch>
              <a:fillRect/>
            </a:stretch>
          </p:blipFill>
          <p:spPr>
            <a:xfrm>
              <a:off x="838199" y="1477282"/>
              <a:ext cx="7023719" cy="4531632"/>
            </a:xfrm>
            <a:prstGeom prst="rect">
              <a:avLst/>
            </a:prstGeom>
          </p:spPr>
        </p:pic>
        <p:cxnSp>
          <p:nvCxnSpPr>
            <p:cNvPr id="8" name="Straight Arrow Connector 7"/>
            <p:cNvCxnSpPr/>
            <p:nvPr/>
          </p:nvCxnSpPr>
          <p:spPr>
            <a:xfrm flipV="1">
              <a:off x="3984978" y="1354667"/>
              <a:ext cx="0" cy="44252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38199" y="3799542"/>
              <a:ext cx="626745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15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TW" altLang="en-US" sz="5400" b="1" dirty="0" smtClean="0">
                <a:solidFill>
                  <a:srgbClr val="4271FD"/>
                </a:solidFill>
              </a:rPr>
              <a:t>讚喔</a:t>
            </a:r>
            <a:r>
              <a:rPr lang="en-US" altLang="zh-TW" sz="5400" b="1" dirty="0" smtClean="0">
                <a:solidFill>
                  <a:srgbClr val="4271FD"/>
                </a:solidFill>
              </a:rPr>
              <a:t>!</a:t>
            </a:r>
            <a:r>
              <a:rPr lang="zh-TW" altLang="en-US" sz="5400" b="1" dirty="0" smtClean="0">
                <a:solidFill>
                  <a:srgbClr val="4271FD"/>
                </a:solidFill>
              </a:rPr>
              <a:t> 那</a:t>
            </a:r>
            <a:r>
              <a:rPr lang="en-US" altLang="zh-TW" sz="5400" b="1" dirty="0" smtClean="0">
                <a:solidFill>
                  <a:srgbClr val="4271FD"/>
                </a:solidFill>
              </a:rPr>
              <a:t>…</a:t>
            </a:r>
            <a:r>
              <a:rPr lang="zh-TW" altLang="en-US" sz="5400" b="1" dirty="0" smtClean="0">
                <a:solidFill>
                  <a:srgbClr val="4271FD"/>
                </a:solidFill>
              </a:rPr>
              <a:t>還有更深的</a:t>
            </a:r>
            <a:r>
              <a:rPr lang="en-US" altLang="zh-TW" sz="5400" b="1" dirty="0" smtClean="0">
                <a:solidFill>
                  <a:srgbClr val="4271FD"/>
                </a:solidFill>
              </a:rPr>
              <a:t>insight</a:t>
            </a:r>
            <a:r>
              <a:rPr lang="zh-TW" altLang="en-US" sz="5400" b="1" dirty="0" smtClean="0">
                <a:solidFill>
                  <a:srgbClr val="4271FD"/>
                </a:solidFill>
              </a:rPr>
              <a:t>嗎</a:t>
            </a:r>
            <a:r>
              <a:rPr lang="en-US" altLang="zh-TW" sz="5400" b="1" dirty="0" smtClean="0">
                <a:solidFill>
                  <a:srgbClr val="4271FD"/>
                </a:solidFill>
              </a:rPr>
              <a:t>?</a:t>
            </a:r>
            <a:endParaRPr lang="zh-TW" altLang="en-US" sz="5400" b="1" dirty="0">
              <a:solidFill>
                <a:srgbClr val="4271FD"/>
              </a:solidFill>
            </a:endParaRPr>
          </a:p>
        </p:txBody>
      </p:sp>
      <p:sp>
        <p:nvSpPr>
          <p:cNvPr id="6" name="Text Placeholder 5"/>
          <p:cNvSpPr>
            <a:spLocks noGrp="1"/>
          </p:cNvSpPr>
          <p:nvPr>
            <p:ph type="body" idx="1"/>
          </p:nvPr>
        </p:nvSpPr>
        <p:spPr/>
        <p:txBody>
          <a:bodyPr/>
          <a:lstStyle/>
          <a:p>
            <a:r>
              <a:rPr lang="zh-TW" altLang="en-US" b="1" dirty="0" smtClean="0"/>
              <a:t>子</a:t>
            </a:r>
            <a:r>
              <a:rPr lang="zh-TW" altLang="en-US" b="1" dirty="0"/>
              <a:t>區段分</a:t>
            </a:r>
            <a:r>
              <a:rPr lang="zh-TW" altLang="en-US" b="1" dirty="0" smtClean="0"/>
              <a:t>析（</a:t>
            </a:r>
            <a:r>
              <a:rPr lang="en-US" altLang="zh-TW" b="1" dirty="0" smtClean="0"/>
              <a:t>Sub-segments analysis</a:t>
            </a:r>
            <a:r>
              <a:rPr lang="zh-TW" altLang="en-US" b="1" dirty="0" smtClean="0"/>
              <a:t>）</a:t>
            </a:r>
            <a:endParaRPr lang="zh-TW" altLang="en-US" b="1" dirty="0"/>
          </a:p>
        </p:txBody>
      </p:sp>
      <p:sp>
        <p:nvSpPr>
          <p:cNvPr id="4" name="Slide Number Placeholder 3"/>
          <p:cNvSpPr>
            <a:spLocks noGrp="1"/>
          </p:cNvSpPr>
          <p:nvPr>
            <p:ph type="sldNum" sz="quarter" idx="12"/>
          </p:nvPr>
        </p:nvSpPr>
        <p:spPr/>
        <p:txBody>
          <a:bodyPr/>
          <a:lstStyle/>
          <a:p>
            <a:fld id="{B3561BA9-CDCF-4958-B8AB-66F3BF063E13}" type="slidenum">
              <a:rPr lang="en-US" smtClean="0"/>
              <a:t>78</a:t>
            </a:fld>
            <a:endParaRPr lang="en-US"/>
          </a:p>
        </p:txBody>
      </p:sp>
    </p:spTree>
    <p:extLst>
      <p:ext uri="{BB962C8B-B14F-4D97-AF65-F5344CB8AC3E}">
        <p14:creationId xmlns:p14="http://schemas.microsoft.com/office/powerpoint/2010/main" val="1860202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TW" dirty="0"/>
              <a:t>RF</a:t>
            </a:r>
            <a:r>
              <a:rPr lang="zh-TW" altLang="en-US" dirty="0"/>
              <a:t>子區段分析</a:t>
            </a:r>
            <a:r>
              <a:rPr lang="en-US" altLang="zh-TW" dirty="0" smtClean="0"/>
              <a:t>–</a:t>
            </a:r>
            <a:r>
              <a:rPr lang="zh-TW" altLang="en-US" dirty="0" smtClean="0"/>
              <a:t> 交叉比對，以先前客為例</a:t>
            </a:r>
            <a:endParaRPr lang="zh-TW" altLang="en-US" dirty="0"/>
          </a:p>
        </p:txBody>
      </p:sp>
      <p:sp>
        <p:nvSpPr>
          <p:cNvPr id="6" name="Content Placeholder 5"/>
          <p:cNvSpPr>
            <a:spLocks noGrp="1"/>
          </p:cNvSpPr>
          <p:nvPr>
            <p:ph idx="1"/>
          </p:nvPr>
        </p:nvSpPr>
        <p:spPr>
          <a:xfrm>
            <a:off x="838200" y="4500604"/>
            <a:ext cx="5220810" cy="2119616"/>
          </a:xfrm>
        </p:spPr>
        <p:txBody>
          <a:bodyPr>
            <a:noAutofit/>
          </a:bodyPr>
          <a:lstStyle/>
          <a:p>
            <a:pPr marL="0" indent="0">
              <a:lnSpc>
                <a:spcPct val="120000"/>
              </a:lnSpc>
              <a:buNone/>
            </a:pPr>
            <a:r>
              <a:rPr lang="en-US" altLang="zh-TW" sz="1600" b="1" dirty="0" smtClean="0"/>
              <a:t>68–111</a:t>
            </a:r>
            <a:r>
              <a:rPr lang="zh-TW" altLang="en-US" sz="1600" b="1" dirty="0" smtClean="0"/>
              <a:t>天內等於</a:t>
            </a:r>
            <a:r>
              <a:rPr lang="en-US" altLang="zh-TW" sz="1600" b="1" dirty="0" smtClean="0"/>
              <a:t>2</a:t>
            </a:r>
            <a:r>
              <a:rPr lang="zh-TW" altLang="en-US" sz="1600" b="1" dirty="0" smtClean="0"/>
              <a:t>次</a:t>
            </a:r>
            <a:r>
              <a:rPr lang="zh-TW" altLang="en-US" sz="1600" b="1" dirty="0"/>
              <a:t>購買頻率的多</a:t>
            </a:r>
            <a:r>
              <a:rPr lang="zh-TW" altLang="en-US" sz="1600" b="1" dirty="0" smtClean="0"/>
              <a:t>為</a:t>
            </a:r>
            <a:r>
              <a:rPr lang="zh-TW" altLang="en-US" sz="1600" b="1" dirty="0"/>
              <a:t>女</a:t>
            </a:r>
            <a:r>
              <a:rPr lang="zh-TW" altLang="en-US" sz="1600" b="1" dirty="0" smtClean="0"/>
              <a:t>生，</a:t>
            </a:r>
            <a:r>
              <a:rPr lang="zh-TW" altLang="en-US" sz="1600" b="1" dirty="0"/>
              <a:t>男生</a:t>
            </a:r>
            <a:r>
              <a:rPr lang="zh-TW" altLang="en-US" sz="1600" b="1" dirty="0" smtClean="0"/>
              <a:t>次</a:t>
            </a:r>
            <a:r>
              <a:rPr lang="zh-TW" altLang="en-US" sz="1600" b="1" dirty="0"/>
              <a:t>之</a:t>
            </a:r>
          </a:p>
          <a:p>
            <a:pPr>
              <a:lnSpc>
                <a:spcPct val="120000"/>
              </a:lnSpc>
            </a:pPr>
            <a:r>
              <a:rPr lang="zh-TW" altLang="en-US" sz="1800" dirty="0"/>
              <a:t>男生喜好購買</a:t>
            </a:r>
            <a:r>
              <a:rPr lang="zh-TW" altLang="en-US" sz="1800" dirty="0" smtClean="0"/>
              <a:t>的</a:t>
            </a:r>
            <a:r>
              <a:rPr lang="zh-TW" altLang="en-US" sz="1800" dirty="0"/>
              <a:t>「</a:t>
            </a:r>
            <a:r>
              <a:rPr lang="zh-TW" altLang="en-US" sz="1800" dirty="0" smtClean="0"/>
              <a:t>化妝水與精華液」</a:t>
            </a:r>
            <a:r>
              <a:rPr lang="zh-TW" altLang="en-US" sz="1800" dirty="0"/>
              <a:t>的組</a:t>
            </a:r>
            <a:r>
              <a:rPr lang="zh-TW" altLang="en-US" sz="1800" dirty="0" smtClean="0"/>
              <a:t>合</a:t>
            </a:r>
            <a:endParaRPr lang="zh-TW" altLang="en-US" sz="1800" dirty="0"/>
          </a:p>
          <a:p>
            <a:pPr>
              <a:lnSpc>
                <a:spcPct val="120000"/>
              </a:lnSpc>
            </a:pPr>
            <a:r>
              <a:rPr lang="zh-TW" altLang="en-US" sz="1800" dirty="0"/>
              <a:t>女</a:t>
            </a:r>
            <a:r>
              <a:rPr lang="zh-TW" altLang="en-US" sz="1800" dirty="0" smtClean="0"/>
              <a:t>生的購買優</a:t>
            </a:r>
            <a:r>
              <a:rPr lang="zh-TW" altLang="en-US" sz="1800" dirty="0"/>
              <a:t>先順序為</a:t>
            </a:r>
            <a:r>
              <a:rPr lang="zh-TW" altLang="en-US" sz="1800" dirty="0" smtClean="0"/>
              <a:t>「精華液、保養面膜，最後則是化妝水」，如果要讓這群女生轉變成</a:t>
            </a:r>
            <a:r>
              <a:rPr lang="en-US" altLang="zh-TW" sz="1800" dirty="0" smtClean="0"/>
              <a:t>0-67</a:t>
            </a:r>
            <a:r>
              <a:rPr lang="zh-TW" altLang="en-US" sz="1800" dirty="0" smtClean="0"/>
              <a:t>天內消費</a:t>
            </a:r>
            <a:r>
              <a:rPr lang="en-US" altLang="zh-TW" sz="1800" dirty="0" smtClean="0"/>
              <a:t>6</a:t>
            </a:r>
            <a:r>
              <a:rPr lang="zh-TW" altLang="en-US" sz="1800" dirty="0" smtClean="0"/>
              <a:t>次的顧客，商家可以在「</a:t>
            </a:r>
            <a:r>
              <a:rPr lang="zh-TW" altLang="en-US" sz="1800" dirty="0"/>
              <a:t>化妝</a:t>
            </a:r>
            <a:r>
              <a:rPr lang="zh-TW" altLang="en-US" sz="1800" dirty="0" smtClean="0"/>
              <a:t>水與精華液」做行銷活動，賺取更多營收。</a:t>
            </a:r>
            <a:endParaRPr lang="zh-TW" altLang="en-US" sz="1800" dirty="0"/>
          </a:p>
        </p:txBody>
      </p:sp>
      <p:sp>
        <p:nvSpPr>
          <p:cNvPr id="4" name="Slide Number Placeholder 3"/>
          <p:cNvSpPr>
            <a:spLocks noGrp="1"/>
          </p:cNvSpPr>
          <p:nvPr>
            <p:ph type="sldNum" sz="quarter" idx="12"/>
          </p:nvPr>
        </p:nvSpPr>
        <p:spPr/>
        <p:txBody>
          <a:bodyPr/>
          <a:lstStyle/>
          <a:p>
            <a:fld id="{B3561BA9-CDCF-4958-B8AB-66F3BF063E13}" type="slidenum">
              <a:rPr lang="en-US" smtClean="0"/>
              <a:t>79</a:t>
            </a:fld>
            <a:endParaRPr lang="en-US"/>
          </a:p>
        </p:txBody>
      </p:sp>
      <p:grpSp>
        <p:nvGrpSpPr>
          <p:cNvPr id="14" name="Group 13"/>
          <p:cNvGrpSpPr/>
          <p:nvPr/>
        </p:nvGrpSpPr>
        <p:grpSpPr>
          <a:xfrm>
            <a:off x="1790700" y="1232252"/>
            <a:ext cx="8982960" cy="3051175"/>
            <a:chOff x="590550" y="1825625"/>
            <a:chExt cx="7457125" cy="2532906"/>
          </a:xfrm>
        </p:grpSpPr>
        <p:grpSp>
          <p:nvGrpSpPr>
            <p:cNvPr id="10" name="Group 9"/>
            <p:cNvGrpSpPr/>
            <p:nvPr/>
          </p:nvGrpSpPr>
          <p:grpSpPr>
            <a:xfrm>
              <a:off x="590550" y="1825625"/>
              <a:ext cx="3543300" cy="2532906"/>
              <a:chOff x="993420" y="1690688"/>
              <a:chExt cx="2920772" cy="1990724"/>
            </a:xfrm>
          </p:grpSpPr>
          <p:pic>
            <p:nvPicPr>
              <p:cNvPr id="8" name="Picture 7"/>
              <p:cNvPicPr>
                <a:picLocks noChangeAspect="1"/>
              </p:cNvPicPr>
              <p:nvPr/>
            </p:nvPicPr>
            <p:blipFill rotWithShape="1">
              <a:blip r:embed="rId3"/>
              <a:srcRect l="61667" b="64640"/>
              <a:stretch/>
            </p:blipFill>
            <p:spPr>
              <a:xfrm>
                <a:off x="993421" y="1690688"/>
                <a:ext cx="2920771" cy="1738312"/>
              </a:xfrm>
              <a:prstGeom prst="rect">
                <a:avLst/>
              </a:prstGeom>
            </p:spPr>
          </p:pic>
          <p:pic>
            <p:nvPicPr>
              <p:cNvPr id="9" name="Picture 8"/>
              <p:cNvPicPr>
                <a:picLocks noChangeAspect="1"/>
              </p:cNvPicPr>
              <p:nvPr/>
            </p:nvPicPr>
            <p:blipFill>
              <a:blip r:embed="rId4"/>
              <a:stretch>
                <a:fillRect/>
              </a:stretch>
            </p:blipFill>
            <p:spPr>
              <a:xfrm>
                <a:off x="993420" y="2185987"/>
                <a:ext cx="2362200" cy="1495425"/>
              </a:xfrm>
              <a:prstGeom prst="rect">
                <a:avLst/>
              </a:prstGeom>
            </p:spPr>
          </p:pic>
        </p:grpSp>
        <p:grpSp>
          <p:nvGrpSpPr>
            <p:cNvPr id="12" name="Group 11"/>
            <p:cNvGrpSpPr/>
            <p:nvPr/>
          </p:nvGrpSpPr>
          <p:grpSpPr>
            <a:xfrm>
              <a:off x="3691318" y="1869791"/>
              <a:ext cx="2708153" cy="2460799"/>
              <a:chOff x="4038600" y="1608349"/>
              <a:chExt cx="2260478" cy="2054013"/>
            </a:xfrm>
          </p:grpSpPr>
          <p:pic>
            <p:nvPicPr>
              <p:cNvPr id="7" name="Picture 6"/>
              <p:cNvPicPr>
                <a:picLocks noChangeAspect="1"/>
              </p:cNvPicPr>
              <p:nvPr/>
            </p:nvPicPr>
            <p:blipFill rotWithShape="1">
              <a:blip r:embed="rId5"/>
              <a:srcRect l="58143" r="13077" b="64337"/>
              <a:stretch/>
            </p:blipFill>
            <p:spPr>
              <a:xfrm>
                <a:off x="4069413" y="1608349"/>
                <a:ext cx="2229665" cy="1782552"/>
              </a:xfrm>
              <a:prstGeom prst="rect">
                <a:avLst/>
              </a:prstGeom>
            </p:spPr>
          </p:pic>
          <p:pic>
            <p:nvPicPr>
              <p:cNvPr id="11" name="Picture 10"/>
              <p:cNvPicPr>
                <a:picLocks noChangeAspect="1"/>
              </p:cNvPicPr>
              <p:nvPr/>
            </p:nvPicPr>
            <p:blipFill>
              <a:blip r:embed="rId6"/>
              <a:stretch>
                <a:fillRect/>
              </a:stretch>
            </p:blipFill>
            <p:spPr>
              <a:xfrm>
                <a:off x="4038600" y="2109787"/>
                <a:ext cx="2247900" cy="1552575"/>
              </a:xfrm>
              <a:prstGeom prst="rect">
                <a:avLst/>
              </a:prstGeom>
            </p:spPr>
          </p:pic>
        </p:grpSp>
        <p:pic>
          <p:nvPicPr>
            <p:cNvPr id="13" name="Picture 12"/>
            <p:cNvPicPr>
              <a:picLocks noChangeAspect="1"/>
            </p:cNvPicPr>
            <p:nvPr/>
          </p:nvPicPr>
          <p:blipFill rotWithShape="1">
            <a:blip r:embed="rId5"/>
            <a:srcRect l="87065" t="41177" b="38434"/>
            <a:stretch/>
          </p:blipFill>
          <p:spPr>
            <a:xfrm>
              <a:off x="6671479" y="2470536"/>
              <a:ext cx="1376196" cy="1399557"/>
            </a:xfrm>
            <a:prstGeom prst="rect">
              <a:avLst/>
            </a:prstGeom>
          </p:spPr>
        </p:pic>
      </p:grpSp>
      <p:sp>
        <p:nvSpPr>
          <p:cNvPr id="16" name="Rectangle 15"/>
          <p:cNvSpPr/>
          <p:nvPr/>
        </p:nvSpPr>
        <p:spPr>
          <a:xfrm>
            <a:off x="1772548" y="3001331"/>
            <a:ext cx="1580252" cy="12820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16"/>
          <p:cNvSpPr/>
          <p:nvPr/>
        </p:nvSpPr>
        <p:spPr>
          <a:xfrm>
            <a:off x="5507778" y="3001331"/>
            <a:ext cx="1503733" cy="12820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Content Placeholder 5"/>
          <p:cNvSpPr txBox="1">
            <a:spLocks/>
          </p:cNvSpPr>
          <p:nvPr/>
        </p:nvSpPr>
        <p:spPr>
          <a:xfrm>
            <a:off x="6059010" y="4500604"/>
            <a:ext cx="5789640" cy="2220872"/>
          </a:xfrm>
          <a:prstGeom prst="rect">
            <a:avLst/>
          </a:prstGeom>
        </p:spPr>
        <p:txBody>
          <a:bodyPr vert="horz" lIns="121917" tIns="60958" rIns="121917" bIns="60958" rtlCol="0">
            <a:no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anose="02020603050405020304" pitchFamily="18" charset="0"/>
                <a:ea typeface="+mj-ea"/>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anose="02020603050405020304" pitchFamily="18" charset="0"/>
                <a:ea typeface="+mj-ea"/>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anose="02020603050405020304" pitchFamily="18" charset="0"/>
                <a:ea typeface="+mj-ea"/>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anose="02020603050405020304" pitchFamily="18" charset="0"/>
                <a:ea typeface="+mj-ea"/>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anose="02020603050405020304" pitchFamily="18" charset="0"/>
                <a:ea typeface="+mj-ea"/>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fontAlgn="auto">
              <a:lnSpc>
                <a:spcPct val="120000"/>
              </a:lnSpc>
              <a:spcAft>
                <a:spcPts val="0"/>
              </a:spcAft>
              <a:buFont typeface="+mj-lt"/>
              <a:buNone/>
            </a:pPr>
            <a:r>
              <a:rPr kumimoji="0" lang="en-US" altLang="zh-TW" sz="1600" b="1" dirty="0" smtClean="0"/>
              <a:t>0–67</a:t>
            </a:r>
            <a:r>
              <a:rPr kumimoji="0" lang="zh-TW" altLang="en-US" sz="1600" b="1" dirty="0" smtClean="0"/>
              <a:t>天內等於</a:t>
            </a:r>
            <a:r>
              <a:rPr kumimoji="0" lang="en-US" altLang="zh-TW" sz="1600" b="1" dirty="0" smtClean="0"/>
              <a:t>2</a:t>
            </a:r>
            <a:r>
              <a:rPr kumimoji="0" lang="zh-TW" altLang="en-US" sz="1600" b="1" dirty="0" smtClean="0"/>
              <a:t>次購買頻率的多為女生，男生次之</a:t>
            </a:r>
          </a:p>
          <a:p>
            <a:pPr fontAlgn="auto">
              <a:lnSpc>
                <a:spcPct val="120000"/>
              </a:lnSpc>
              <a:spcAft>
                <a:spcPts val="0"/>
              </a:spcAft>
            </a:pPr>
            <a:r>
              <a:rPr kumimoji="0" lang="zh-TW" altLang="en-US" sz="1800" dirty="0" smtClean="0"/>
              <a:t>男生喜好購買的「保養面膜」單一產品</a:t>
            </a:r>
          </a:p>
          <a:p>
            <a:pPr fontAlgn="auto">
              <a:lnSpc>
                <a:spcPct val="120000"/>
              </a:lnSpc>
              <a:spcAft>
                <a:spcPts val="0"/>
              </a:spcAft>
            </a:pPr>
            <a:r>
              <a:rPr kumimoji="0" lang="zh-TW" altLang="en-US" sz="1800" dirty="0" smtClean="0"/>
              <a:t>女生的購買優先順序為「化妝水及保養面膜」，如果要讓這群女生轉變成</a:t>
            </a:r>
            <a:r>
              <a:rPr kumimoji="0" lang="en-US" altLang="zh-TW" sz="1800" dirty="0" smtClean="0"/>
              <a:t>0-67</a:t>
            </a:r>
            <a:r>
              <a:rPr kumimoji="0" lang="zh-TW" altLang="en-US" sz="1800" dirty="0" smtClean="0"/>
              <a:t>天內消費</a:t>
            </a:r>
            <a:r>
              <a:rPr kumimoji="0" lang="en-US" altLang="zh-TW" sz="1800" dirty="0" smtClean="0"/>
              <a:t>6</a:t>
            </a:r>
            <a:r>
              <a:rPr kumimoji="0" lang="zh-TW" altLang="en-US" sz="1800" dirty="0" smtClean="0"/>
              <a:t>次的顧客，商家可以在「化妝水與精華液」做行銷活動，賺取更多營收。</a:t>
            </a:r>
            <a:endParaRPr kumimoji="0" lang="zh-TW" altLang="en-US" sz="1800" dirty="0"/>
          </a:p>
        </p:txBody>
      </p:sp>
      <p:sp>
        <p:nvSpPr>
          <p:cNvPr id="30" name="Rectangle 29"/>
          <p:cNvSpPr/>
          <p:nvPr/>
        </p:nvSpPr>
        <p:spPr>
          <a:xfrm>
            <a:off x="3396441" y="3001331"/>
            <a:ext cx="1846291" cy="12820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Rectangle 30"/>
          <p:cNvSpPr/>
          <p:nvPr/>
        </p:nvSpPr>
        <p:spPr>
          <a:xfrm>
            <a:off x="7029663" y="3001331"/>
            <a:ext cx="1803016" cy="12820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7759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
                                            <p:txEl>
                                              <p:pRg st="0" end="0"/>
                                            </p:txEl>
                                          </p:spTgt>
                                        </p:tgtEl>
                                      </p:cBhvr>
                                    </p:animEffect>
                                    <p:set>
                                      <p:cBhvr>
                                        <p:cTn id="34" dur="1" fill="hold">
                                          <p:stCondLst>
                                            <p:cond delay="499"/>
                                          </p:stCondLst>
                                        </p:cTn>
                                        <p:tgtEl>
                                          <p:spTgt spid="6">
                                            <p:txEl>
                                              <p:pRg st="0" end="0"/>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6">
                                            <p:txEl>
                                              <p:pRg st="1" end="1"/>
                                            </p:txEl>
                                          </p:spTgt>
                                        </p:tgtEl>
                                      </p:cBhvr>
                                    </p:animEffect>
                                    <p:set>
                                      <p:cBhvr>
                                        <p:cTn id="39" dur="1" fill="hold">
                                          <p:stCondLst>
                                            <p:cond delay="499"/>
                                          </p:stCondLst>
                                        </p:cTn>
                                        <p:tgtEl>
                                          <p:spTgt spid="6">
                                            <p:txEl>
                                              <p:pRg st="1" end="1"/>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6">
                                            <p:txEl>
                                              <p:pRg st="2" end="2"/>
                                            </p:txEl>
                                          </p:spTgt>
                                        </p:tgtEl>
                                      </p:cBhvr>
                                    </p:animEffect>
                                    <p:set>
                                      <p:cBhvr>
                                        <p:cTn id="44" dur="1" fill="hold">
                                          <p:stCondLst>
                                            <p:cond delay="499"/>
                                          </p:stCondLst>
                                        </p:cTn>
                                        <p:tgtEl>
                                          <p:spTgt spid="6">
                                            <p:txEl>
                                              <p:pRg st="2" end="2"/>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0"/>
                                        </p:tgtEl>
                                      </p:cBhvr>
                                    </p:animEffect>
                                    <p:set>
                                      <p:cBhvr>
                                        <p:cTn id="62" dur="1" fill="hold">
                                          <p:stCondLst>
                                            <p:cond delay="499"/>
                                          </p:stCondLst>
                                        </p:cTn>
                                        <p:tgtEl>
                                          <p:spTgt spid="30"/>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31"/>
                                        </p:tgtEl>
                                      </p:cBhvr>
                                    </p:animEffect>
                                    <p:set>
                                      <p:cBhvr>
                                        <p:cTn id="65"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16" grpId="0" animBg="1"/>
      <p:bldP spid="16" grpId="1" animBg="1"/>
      <p:bldP spid="17" grpId="0" animBg="1"/>
      <p:bldP spid="17" grpId="1" animBg="1"/>
      <p:bldP spid="19" grpId="0"/>
      <p:bldP spid="30" grpId="0" animBg="1"/>
      <p:bldP spid="30" grpId="1" animBg="1"/>
      <p:bldP spid="31" grpId="0" animBg="1"/>
      <p:bldP spid="3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傳統的目標市場方</a:t>
            </a:r>
            <a:r>
              <a:rPr lang="zh-TW" altLang="en-US" dirty="0" smtClean="0"/>
              <a:t>法 </a:t>
            </a:r>
            <a:r>
              <a:rPr lang="en-US" altLang="zh-TW" dirty="0" smtClean="0"/>
              <a:t>–</a:t>
            </a:r>
            <a:r>
              <a:rPr lang="zh-TW" altLang="en-US" dirty="0" smtClean="0"/>
              <a:t> 找出有用的變數</a:t>
            </a:r>
            <a:r>
              <a:rPr lang="en-US" altLang="zh-TW" dirty="0" smtClean="0"/>
              <a:t>?</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pPr/>
              <a:t>8</a:t>
            </a:fld>
            <a:endParaRPr lang="en-US" dirty="0"/>
          </a:p>
        </p:txBody>
      </p:sp>
      <p:pic>
        <p:nvPicPr>
          <p:cNvPr id="5" name="Picture 4"/>
          <p:cNvPicPr>
            <a:picLocks noChangeAspect="1"/>
          </p:cNvPicPr>
          <p:nvPr/>
        </p:nvPicPr>
        <p:blipFill>
          <a:blip r:embed="rId3"/>
          <a:stretch>
            <a:fillRect/>
          </a:stretch>
        </p:blipFill>
        <p:spPr>
          <a:xfrm>
            <a:off x="4150029" y="2278915"/>
            <a:ext cx="7702002" cy="4306889"/>
          </a:xfrm>
          <a:prstGeom prst="rect">
            <a:avLst/>
          </a:prstGeom>
        </p:spPr>
      </p:pic>
      <p:grpSp>
        <p:nvGrpSpPr>
          <p:cNvPr id="8" name="Group 7"/>
          <p:cNvGrpSpPr/>
          <p:nvPr/>
        </p:nvGrpSpPr>
        <p:grpSpPr>
          <a:xfrm>
            <a:off x="662354" y="2278915"/>
            <a:ext cx="3131586" cy="4306889"/>
            <a:chOff x="935589" y="1870075"/>
            <a:chExt cx="3131586" cy="4306889"/>
          </a:xfrm>
        </p:grpSpPr>
        <p:pic>
          <p:nvPicPr>
            <p:cNvPr id="6" name="Picture 5"/>
            <p:cNvPicPr>
              <a:picLocks noChangeAspect="1"/>
            </p:cNvPicPr>
            <p:nvPr/>
          </p:nvPicPr>
          <p:blipFill rotWithShape="1">
            <a:blip r:embed="rId3"/>
            <a:srcRect r="82417"/>
            <a:stretch/>
          </p:blipFill>
          <p:spPr>
            <a:xfrm>
              <a:off x="935589" y="1870075"/>
              <a:ext cx="1864761" cy="4306889"/>
            </a:xfrm>
            <a:prstGeom prst="rect">
              <a:avLst/>
            </a:prstGeom>
          </p:spPr>
        </p:pic>
        <p:pic>
          <p:nvPicPr>
            <p:cNvPr id="7" name="Picture 6"/>
            <p:cNvPicPr>
              <a:picLocks noChangeAspect="1"/>
            </p:cNvPicPr>
            <p:nvPr/>
          </p:nvPicPr>
          <p:blipFill rotWithShape="1">
            <a:blip r:embed="rId3"/>
            <a:srcRect l="57247" r="30807"/>
            <a:stretch/>
          </p:blipFill>
          <p:spPr>
            <a:xfrm>
              <a:off x="2800350" y="1870075"/>
              <a:ext cx="1266825" cy="4306889"/>
            </a:xfrm>
            <a:prstGeom prst="rect">
              <a:avLst/>
            </a:prstGeom>
          </p:spPr>
        </p:pic>
      </p:grpSp>
      <p:sp>
        <p:nvSpPr>
          <p:cNvPr id="9" name="TextBox 8"/>
          <p:cNvSpPr txBox="1"/>
          <p:nvPr/>
        </p:nvSpPr>
        <p:spPr>
          <a:xfrm>
            <a:off x="947276" y="1524137"/>
            <a:ext cx="2518417" cy="707886"/>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dirty="0" smtClean="0">
                <a:latin typeface="微軟正黑體" panose="020B0604030504040204" pitchFamily="34" charset="-120"/>
                <a:ea typeface="微軟正黑體" panose="020B0604030504040204" pitchFamily="34" charset="-120"/>
              </a:rPr>
              <a:t>只有</a:t>
            </a:r>
            <a:r>
              <a:rPr lang="en-US" altLang="zh-TW" sz="2000" dirty="0" smtClean="0">
                <a:latin typeface="微軟正黑體" panose="020B0604030504040204" pitchFamily="34" charset="-120"/>
                <a:ea typeface="微軟正黑體" panose="020B0604030504040204" pitchFamily="34" charset="-120"/>
              </a:rPr>
              <a:t>2</a:t>
            </a:r>
            <a:r>
              <a:rPr lang="zh-TW" altLang="en-US" sz="2000" dirty="0" smtClean="0">
                <a:latin typeface="微軟正黑體" panose="020B0604030504040204" pitchFamily="34" charset="-120"/>
                <a:ea typeface="微軟正黑體" panose="020B0604030504040204" pitchFamily="34" charset="-120"/>
              </a:rPr>
              <a:t>種特</a:t>
            </a:r>
            <a:r>
              <a:rPr lang="zh-TW" altLang="en-US" sz="2000" dirty="0">
                <a:latin typeface="微軟正黑體" panose="020B0604030504040204" pitchFamily="34" charset="-120"/>
                <a:ea typeface="微軟正黑體" panose="020B0604030504040204" pitchFamily="34" charset="-120"/>
              </a:rPr>
              <a:t>徵</a:t>
            </a:r>
            <a:r>
              <a:rPr lang="zh-TW" altLang="en-US" sz="2000" dirty="0" smtClean="0">
                <a:latin typeface="微軟正黑體" panose="020B0604030504040204" pitchFamily="34" charset="-120"/>
                <a:ea typeface="微軟正黑體" panose="020B0604030504040204" pitchFamily="34" charset="-120"/>
              </a:rPr>
              <a:t>變數，</a:t>
            </a:r>
            <a:endParaRPr lang="en-US" altLang="zh-TW" sz="2000" dirty="0" smtClean="0">
              <a:latin typeface="微軟正黑體" panose="020B0604030504040204" pitchFamily="34" charset="-120"/>
              <a:ea typeface="微軟正黑體" panose="020B0604030504040204" pitchFamily="34" charset="-120"/>
            </a:endParaRPr>
          </a:p>
          <a:p>
            <a:pPr algn="ctr"/>
            <a:r>
              <a:rPr lang="zh-TW" altLang="en-US" sz="2000" dirty="0" smtClean="0">
                <a:latin typeface="微軟正黑體" panose="020B0604030504040204" pitchFamily="34" charset="-120"/>
                <a:ea typeface="微軟正黑體" panose="020B0604030504040204" pitchFamily="34" charset="-120"/>
              </a:rPr>
              <a:t>搭配營收資料</a:t>
            </a:r>
            <a:endParaRPr lang="en-US" altLang="zh-TW" sz="2000" dirty="0" smtClean="0">
              <a:latin typeface="微軟正黑體" panose="020B0604030504040204" pitchFamily="34" charset="-120"/>
              <a:ea typeface="微軟正黑體" panose="020B0604030504040204" pitchFamily="34" charset="-120"/>
            </a:endParaRPr>
          </a:p>
        </p:txBody>
      </p:sp>
      <p:sp>
        <p:nvSpPr>
          <p:cNvPr id="10" name="TextBox 9"/>
          <p:cNvSpPr txBox="1"/>
          <p:nvPr/>
        </p:nvSpPr>
        <p:spPr>
          <a:xfrm>
            <a:off x="5658700" y="1524137"/>
            <a:ext cx="4983359" cy="707886"/>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2000" dirty="0" smtClean="0">
                <a:latin typeface="微軟正黑體" panose="020B0604030504040204" pitchFamily="34" charset="-120"/>
                <a:ea typeface="微軟正黑體" panose="020B0604030504040204" pitchFamily="34" charset="-120"/>
              </a:rPr>
              <a:t>但如果</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當你有</a:t>
            </a:r>
            <a:r>
              <a:rPr lang="en-US" altLang="zh-TW" sz="2000" dirty="0" smtClean="0">
                <a:latin typeface="微軟正黑體" panose="020B0604030504040204" pitchFamily="34" charset="-120"/>
                <a:ea typeface="微軟正黑體" panose="020B0604030504040204" pitchFamily="34" charset="-120"/>
              </a:rPr>
              <a:t>10</a:t>
            </a:r>
            <a:r>
              <a:rPr lang="zh-TW" altLang="en-US" sz="2000" dirty="0" smtClean="0">
                <a:latin typeface="微軟正黑體" panose="020B0604030504040204" pitchFamily="34" charset="-120"/>
                <a:ea typeface="微軟正黑體" panose="020B0604030504040204" pitchFamily="34" charset="-120"/>
              </a:rPr>
              <a:t>種、千種，甚至萬種特徵變數的時候，搭配營收資料，該怎麼辦</a:t>
            </a:r>
            <a:r>
              <a:rPr lang="en-US" altLang="zh-TW" sz="2000" dirty="0" smtClean="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6082462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TW" altLang="en-US" sz="5400" b="1" dirty="0" smtClean="0">
                <a:solidFill>
                  <a:srgbClr val="4271FD"/>
                </a:solidFill>
              </a:rPr>
              <a:t>恩</a:t>
            </a:r>
            <a:r>
              <a:rPr lang="en-US" altLang="zh-TW" sz="5400" b="1" dirty="0" smtClean="0">
                <a:solidFill>
                  <a:srgbClr val="4271FD"/>
                </a:solidFill>
              </a:rPr>
              <a:t>…</a:t>
            </a:r>
            <a:r>
              <a:rPr lang="zh-TW" altLang="en-US" sz="5400" b="1" dirty="0" smtClean="0">
                <a:solidFill>
                  <a:srgbClr val="4271FD"/>
                </a:solidFill>
              </a:rPr>
              <a:t>還是有點沒感覺</a:t>
            </a:r>
            <a:r>
              <a:rPr lang="en-US" altLang="zh-TW" sz="5400" b="1" dirty="0" smtClean="0">
                <a:solidFill>
                  <a:srgbClr val="4271FD"/>
                </a:solidFill>
              </a:rPr>
              <a:t>…</a:t>
            </a:r>
            <a:endParaRPr lang="zh-TW" altLang="en-US" sz="5400" b="1" dirty="0">
              <a:solidFill>
                <a:srgbClr val="4271FD"/>
              </a:solidFill>
            </a:endParaRPr>
          </a:p>
        </p:txBody>
      </p:sp>
      <p:sp>
        <p:nvSpPr>
          <p:cNvPr id="6" name="Text Placeholder 5"/>
          <p:cNvSpPr>
            <a:spLocks noGrp="1"/>
          </p:cNvSpPr>
          <p:nvPr>
            <p:ph type="body" idx="1"/>
          </p:nvPr>
        </p:nvSpPr>
        <p:spPr/>
        <p:txBody>
          <a:bodyPr/>
          <a:lstStyle/>
          <a:p>
            <a:r>
              <a:rPr lang="zh-TW" altLang="en-US" b="1" dirty="0" smtClean="0"/>
              <a:t>子</a:t>
            </a:r>
            <a:r>
              <a:rPr lang="zh-TW" altLang="en-US" b="1" dirty="0"/>
              <a:t>區段分</a:t>
            </a:r>
            <a:r>
              <a:rPr lang="zh-TW" altLang="en-US" b="1" dirty="0" smtClean="0"/>
              <a:t>析（</a:t>
            </a:r>
            <a:r>
              <a:rPr lang="en-US" altLang="zh-TW" b="1" dirty="0" smtClean="0"/>
              <a:t>Sub-segments analysis</a:t>
            </a:r>
            <a:r>
              <a:rPr lang="zh-TW" altLang="en-US" b="1" dirty="0" smtClean="0"/>
              <a:t>）</a:t>
            </a:r>
            <a:endParaRPr lang="zh-TW" altLang="en-US" b="1" dirty="0"/>
          </a:p>
        </p:txBody>
      </p:sp>
      <p:sp>
        <p:nvSpPr>
          <p:cNvPr id="4" name="Slide Number Placeholder 3"/>
          <p:cNvSpPr>
            <a:spLocks noGrp="1"/>
          </p:cNvSpPr>
          <p:nvPr>
            <p:ph type="sldNum" sz="quarter" idx="12"/>
          </p:nvPr>
        </p:nvSpPr>
        <p:spPr/>
        <p:txBody>
          <a:bodyPr/>
          <a:lstStyle/>
          <a:p>
            <a:fld id="{B3561BA9-CDCF-4958-B8AB-66F3BF063E13}" type="slidenum">
              <a:rPr lang="en-US" smtClean="0"/>
              <a:t>80</a:t>
            </a:fld>
            <a:endParaRPr lang="en-US"/>
          </a:p>
        </p:txBody>
      </p:sp>
    </p:spTree>
    <p:extLst>
      <p:ext uri="{BB962C8B-B14F-4D97-AF65-F5344CB8AC3E}">
        <p14:creationId xmlns:p14="http://schemas.microsoft.com/office/powerpoint/2010/main" val="25775212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RF</a:t>
            </a:r>
            <a:r>
              <a:rPr lang="zh-TW" altLang="en-US" dirty="0"/>
              <a:t>子區段分</a:t>
            </a:r>
            <a:r>
              <a:rPr lang="zh-TW" altLang="en-US" dirty="0" smtClean="0"/>
              <a:t>析 </a:t>
            </a:r>
            <a:r>
              <a:rPr lang="en-US" altLang="zh-TW" dirty="0" smtClean="0"/>
              <a:t>– </a:t>
            </a:r>
            <a:r>
              <a:rPr lang="zh-TW" altLang="en-US" dirty="0" smtClean="0"/>
              <a:t>利</a:t>
            </a:r>
            <a:r>
              <a:rPr lang="zh-TW" altLang="en-US" dirty="0"/>
              <a:t>潤</a:t>
            </a:r>
            <a:r>
              <a:rPr lang="zh-TW" altLang="en-US" dirty="0" smtClean="0"/>
              <a:t>模擬計算</a:t>
            </a:r>
            <a:endParaRPr lang="zh-TW" altLang="en-US" dirty="0"/>
          </a:p>
        </p:txBody>
      </p:sp>
      <p:sp>
        <p:nvSpPr>
          <p:cNvPr id="3" name="Content Placeholder 2"/>
          <p:cNvSpPr>
            <a:spLocks noGrp="1"/>
          </p:cNvSpPr>
          <p:nvPr>
            <p:ph idx="1"/>
          </p:nvPr>
        </p:nvSpPr>
        <p:spPr>
          <a:xfrm>
            <a:off x="954314" y="1433739"/>
            <a:ext cx="10515600" cy="5287737"/>
          </a:xfrm>
        </p:spPr>
        <p:txBody>
          <a:bodyPr>
            <a:noAutofit/>
          </a:bodyPr>
          <a:lstStyle/>
          <a:p>
            <a:r>
              <a:rPr lang="en-US" altLang="zh-TW" sz="2000" b="1" dirty="0"/>
              <a:t>68–111</a:t>
            </a:r>
            <a:r>
              <a:rPr lang="zh-TW" altLang="en-US" sz="2000" b="1" dirty="0"/>
              <a:t>天內等於</a:t>
            </a:r>
            <a:r>
              <a:rPr lang="en-US" altLang="zh-TW" sz="2000" b="1" dirty="0"/>
              <a:t>2</a:t>
            </a:r>
            <a:r>
              <a:rPr lang="zh-TW" altLang="en-US" sz="2000" b="1" dirty="0"/>
              <a:t>次購買頻率</a:t>
            </a:r>
            <a:r>
              <a:rPr lang="zh-TW" altLang="en-US" sz="2000" b="1" dirty="0" smtClean="0"/>
              <a:t>的女生為例</a:t>
            </a:r>
            <a:endParaRPr lang="en-US" altLang="zh-TW" sz="2000" b="1" dirty="0" smtClean="0"/>
          </a:p>
          <a:p>
            <a:r>
              <a:rPr lang="zh-TW" altLang="en-US" sz="2000" b="1" dirty="0" smtClean="0"/>
              <a:t>假設這群女生有</a:t>
            </a:r>
            <a:r>
              <a:rPr lang="en-US" altLang="zh-TW" sz="2000" dirty="0"/>
              <a:t>200</a:t>
            </a:r>
            <a:r>
              <a:rPr lang="zh-TW" altLang="en-US" sz="2000" dirty="0"/>
              <a:t>人，平</a:t>
            </a:r>
            <a:r>
              <a:rPr lang="zh-TW" altLang="en-US" sz="2000" dirty="0" smtClean="0"/>
              <a:t>均</a:t>
            </a:r>
            <a:r>
              <a:rPr lang="en-US" altLang="zh-TW" sz="2000" dirty="0" smtClean="0"/>
              <a:t>75.8</a:t>
            </a:r>
            <a:r>
              <a:rPr lang="zh-TW" altLang="en-US" sz="2000" dirty="0" smtClean="0"/>
              <a:t>天</a:t>
            </a:r>
            <a:r>
              <a:rPr lang="zh-TW" altLang="en-US" sz="2000" dirty="0"/>
              <a:t>消</a:t>
            </a:r>
            <a:r>
              <a:rPr lang="zh-TW" altLang="en-US" sz="2000" dirty="0" smtClean="0"/>
              <a:t>費</a:t>
            </a:r>
            <a:r>
              <a:rPr lang="en-US" altLang="zh-TW" sz="2000" dirty="0"/>
              <a:t>2</a:t>
            </a:r>
            <a:r>
              <a:rPr lang="zh-TW" altLang="en-US" sz="2000" dirty="0" smtClean="0"/>
              <a:t>次</a:t>
            </a:r>
            <a:r>
              <a:rPr lang="zh-TW" altLang="en-US" sz="2000" dirty="0"/>
              <a:t>，而</a:t>
            </a:r>
            <a:r>
              <a:rPr lang="zh-TW" altLang="en-US" sz="2000" dirty="0" smtClean="0"/>
              <a:t>「</a:t>
            </a:r>
            <a:r>
              <a:rPr lang="zh-TW" altLang="en-US" sz="2000" dirty="0"/>
              <a:t>精華液、保養面膜</a:t>
            </a:r>
            <a:r>
              <a:rPr lang="zh-TW" altLang="en-US" sz="2000" dirty="0" smtClean="0"/>
              <a:t>，化</a:t>
            </a:r>
            <a:r>
              <a:rPr lang="zh-TW" altLang="en-US" sz="2000" dirty="0"/>
              <a:t>妝水</a:t>
            </a:r>
            <a:r>
              <a:rPr lang="zh-TW" altLang="en-US" sz="2000" dirty="0" smtClean="0"/>
              <a:t>」</a:t>
            </a:r>
            <a:r>
              <a:rPr lang="zh-TW" altLang="en-US" sz="2000" dirty="0"/>
              <a:t>的組合利潤</a:t>
            </a:r>
            <a:r>
              <a:rPr lang="zh-TW" altLang="en-US" sz="2000" dirty="0" smtClean="0"/>
              <a:t>為</a:t>
            </a:r>
            <a:r>
              <a:rPr lang="en-US" altLang="zh-TW" sz="2000" dirty="0" smtClean="0"/>
              <a:t>4500</a:t>
            </a:r>
            <a:r>
              <a:rPr lang="zh-TW" altLang="en-US" sz="2000" dirty="0"/>
              <a:t>，平均每天可以達</a:t>
            </a:r>
            <a:r>
              <a:rPr lang="zh-TW" altLang="en-US" sz="2000" dirty="0" smtClean="0"/>
              <a:t>到</a:t>
            </a:r>
            <a:endParaRPr lang="en-US" altLang="zh-TW" sz="2000" dirty="0" smtClean="0"/>
          </a:p>
          <a:p>
            <a:pPr lvl="1"/>
            <a:r>
              <a:rPr lang="zh-TW" altLang="en-US" sz="1800" dirty="0" smtClean="0"/>
              <a:t>一天</a:t>
            </a:r>
            <a:r>
              <a:rPr lang="en-US" altLang="zh-TW" sz="1800" dirty="0"/>
              <a:t>200</a:t>
            </a:r>
            <a:r>
              <a:rPr lang="zh-TW" altLang="en-US" sz="1800" dirty="0"/>
              <a:t>人平均消費</a:t>
            </a:r>
            <a:r>
              <a:rPr lang="zh-TW" altLang="en-US" sz="1800" dirty="0" smtClean="0"/>
              <a:t>＝（</a:t>
            </a:r>
            <a:r>
              <a:rPr lang="en-US" altLang="zh-TW" sz="1800" dirty="0" smtClean="0"/>
              <a:t>2</a:t>
            </a:r>
            <a:r>
              <a:rPr lang="en-US" altLang="zh-TW" sz="1800" dirty="0" smtClean="0"/>
              <a:t>/</a:t>
            </a:r>
            <a:r>
              <a:rPr lang="en-US" altLang="zh-TW" sz="1800" dirty="0"/>
              <a:t> </a:t>
            </a:r>
            <a:r>
              <a:rPr lang="en-US" altLang="zh-TW" sz="1800" dirty="0" smtClean="0"/>
              <a:t>75.8</a:t>
            </a:r>
            <a:r>
              <a:rPr lang="zh-TW" altLang="en-US" sz="1800" dirty="0" smtClean="0"/>
              <a:t>）</a:t>
            </a:r>
            <a:r>
              <a:rPr lang="en-US" altLang="zh-TW" sz="1800" dirty="0" smtClean="0"/>
              <a:t>*</a:t>
            </a:r>
            <a:r>
              <a:rPr lang="en-US" altLang="zh-TW" sz="1800" dirty="0"/>
              <a:t>200</a:t>
            </a:r>
            <a:r>
              <a:rPr lang="zh-TW" altLang="en-US" sz="1800" dirty="0"/>
              <a:t>人</a:t>
            </a:r>
            <a:r>
              <a:rPr lang="zh-TW" altLang="en-US" sz="1800" dirty="0" smtClean="0"/>
              <a:t>＝</a:t>
            </a:r>
            <a:r>
              <a:rPr lang="en-US" altLang="zh-TW" sz="1800" dirty="0" smtClean="0"/>
              <a:t>5.277</a:t>
            </a:r>
          </a:p>
          <a:p>
            <a:pPr lvl="1"/>
            <a:r>
              <a:rPr lang="zh-TW" altLang="en-US" sz="1800" dirty="0" smtClean="0"/>
              <a:t>每天</a:t>
            </a:r>
            <a:r>
              <a:rPr lang="zh-TW" altLang="en-US" sz="1800" dirty="0"/>
              <a:t>利</a:t>
            </a:r>
            <a:r>
              <a:rPr lang="zh-TW" altLang="en-US" sz="1800" dirty="0" smtClean="0"/>
              <a:t>潤</a:t>
            </a:r>
            <a:r>
              <a:rPr lang="en-US" altLang="zh-TW" sz="1800" dirty="0" smtClean="0"/>
              <a:t>=4500</a:t>
            </a:r>
            <a:r>
              <a:rPr lang="zh-TW" altLang="en-US" sz="1800" dirty="0" smtClean="0"/>
              <a:t>*</a:t>
            </a:r>
            <a:r>
              <a:rPr lang="en-US" altLang="zh-TW" sz="1800" dirty="0"/>
              <a:t> 5.277</a:t>
            </a:r>
            <a:r>
              <a:rPr lang="zh-TW" altLang="en-US" sz="1800" dirty="0" smtClean="0"/>
              <a:t> </a:t>
            </a:r>
            <a:r>
              <a:rPr lang="en-US" altLang="zh-TW" sz="1800" dirty="0" smtClean="0"/>
              <a:t>=</a:t>
            </a:r>
            <a:r>
              <a:rPr lang="zh-TW" altLang="en-US" sz="1800" dirty="0" smtClean="0"/>
              <a:t> </a:t>
            </a:r>
            <a:r>
              <a:rPr lang="en-US" altLang="zh-TW" sz="3600" b="1" dirty="0" smtClean="0">
                <a:solidFill>
                  <a:srgbClr val="3333FF"/>
                </a:solidFill>
              </a:rPr>
              <a:t>23,746.5</a:t>
            </a:r>
            <a:r>
              <a:rPr lang="zh-TW" altLang="en-US" sz="1800" dirty="0" smtClean="0"/>
              <a:t>元</a:t>
            </a:r>
            <a:endParaRPr lang="zh-TW" altLang="en-US" sz="1800" dirty="0"/>
          </a:p>
          <a:p>
            <a:r>
              <a:rPr lang="zh-TW" altLang="en-US" sz="2000" dirty="0" smtClean="0"/>
              <a:t>如果對「化</a:t>
            </a:r>
            <a:r>
              <a:rPr lang="zh-TW" altLang="en-US" sz="2000" dirty="0"/>
              <a:t>妝水與精華液」做行銷活</a:t>
            </a:r>
            <a:r>
              <a:rPr lang="zh-TW" altLang="en-US" sz="2000" dirty="0" smtClean="0"/>
              <a:t>動，</a:t>
            </a:r>
            <a:r>
              <a:rPr lang="zh-TW" altLang="en-US" sz="2000" dirty="0"/>
              <a:t>舉例來說，「打折促銷</a:t>
            </a:r>
            <a:r>
              <a:rPr lang="zh-TW" altLang="en-US" sz="2000" dirty="0" smtClean="0"/>
              <a:t>」</a:t>
            </a:r>
            <a:endParaRPr lang="en-US" altLang="zh-TW" sz="2000" dirty="0" smtClean="0"/>
          </a:p>
          <a:p>
            <a:pPr lvl="1"/>
            <a:r>
              <a:rPr lang="zh-TW" altLang="en-US" sz="1800" dirty="0"/>
              <a:t>化妝水與精華</a:t>
            </a:r>
            <a:r>
              <a:rPr lang="zh-TW" altLang="en-US" sz="1800" dirty="0" smtClean="0"/>
              <a:t>液 </a:t>
            </a:r>
            <a:r>
              <a:rPr lang="en-US" altLang="zh-TW" sz="1800" dirty="0" smtClean="0"/>
              <a:t>=</a:t>
            </a:r>
            <a:r>
              <a:rPr lang="zh-TW" altLang="en-US" sz="1800" dirty="0" smtClean="0"/>
              <a:t> </a:t>
            </a:r>
            <a:r>
              <a:rPr lang="en-US" altLang="zh-TW" sz="1800" dirty="0" smtClean="0"/>
              <a:t>2000</a:t>
            </a:r>
            <a:r>
              <a:rPr lang="zh-TW" altLang="en-US" sz="1800" dirty="0" smtClean="0"/>
              <a:t>元利潤經過</a:t>
            </a:r>
            <a:r>
              <a:rPr lang="en-US" altLang="zh-TW" sz="1800" dirty="0" smtClean="0"/>
              <a:t>7</a:t>
            </a:r>
            <a:r>
              <a:rPr lang="zh-TW" altLang="en-US" sz="1800" dirty="0" smtClean="0"/>
              <a:t>折轉換 </a:t>
            </a:r>
            <a:r>
              <a:rPr lang="en-US" altLang="zh-TW" sz="1800" dirty="0" smtClean="0"/>
              <a:t>=</a:t>
            </a:r>
            <a:r>
              <a:rPr lang="zh-TW" altLang="en-US" sz="1800" dirty="0" smtClean="0"/>
              <a:t> </a:t>
            </a:r>
            <a:r>
              <a:rPr lang="en-US" altLang="zh-TW" sz="1800" dirty="0" smtClean="0"/>
              <a:t>1000</a:t>
            </a:r>
            <a:r>
              <a:rPr lang="zh-TW" altLang="en-US" sz="1800" dirty="0" smtClean="0"/>
              <a:t>元</a:t>
            </a:r>
            <a:endParaRPr lang="en-US" altLang="zh-TW" sz="1800" dirty="0" smtClean="0"/>
          </a:p>
          <a:p>
            <a:pPr lvl="1"/>
            <a:r>
              <a:rPr lang="zh-TW" altLang="en-US" sz="1800" dirty="0" smtClean="0"/>
              <a:t>保養面膜 </a:t>
            </a:r>
            <a:r>
              <a:rPr lang="en-US" altLang="zh-TW" sz="1800" dirty="0" smtClean="0"/>
              <a:t>=</a:t>
            </a:r>
            <a:r>
              <a:rPr lang="zh-TW" altLang="en-US" sz="1800" dirty="0" smtClean="0"/>
              <a:t> </a:t>
            </a:r>
            <a:r>
              <a:rPr lang="en-US" altLang="zh-TW" sz="1800" dirty="0" smtClean="0"/>
              <a:t>2500</a:t>
            </a:r>
            <a:r>
              <a:rPr lang="zh-TW" altLang="en-US" sz="1800" dirty="0" smtClean="0"/>
              <a:t>元原利潤不變 </a:t>
            </a:r>
            <a:r>
              <a:rPr lang="en-US" altLang="zh-TW" sz="1800" dirty="0" smtClean="0"/>
              <a:t>=</a:t>
            </a:r>
            <a:r>
              <a:rPr lang="zh-TW" altLang="en-US" sz="1800" dirty="0" smtClean="0"/>
              <a:t> </a:t>
            </a:r>
            <a:r>
              <a:rPr lang="en-US" altLang="zh-TW" sz="1800" dirty="0" smtClean="0"/>
              <a:t>2500</a:t>
            </a:r>
            <a:r>
              <a:rPr lang="zh-TW" altLang="en-US" sz="1800" dirty="0" smtClean="0"/>
              <a:t>元</a:t>
            </a:r>
            <a:endParaRPr lang="en-US" altLang="zh-TW" sz="1800" dirty="0" smtClean="0"/>
          </a:p>
          <a:p>
            <a:r>
              <a:rPr lang="en-US" altLang="zh-TW" sz="2000" dirty="0"/>
              <a:t>200</a:t>
            </a:r>
            <a:r>
              <a:rPr lang="zh-TW" altLang="en-US" sz="2000" dirty="0"/>
              <a:t>人因收到該折扣而</a:t>
            </a:r>
            <a:r>
              <a:rPr lang="zh-TW" altLang="en-US" sz="2000" dirty="0" smtClean="0"/>
              <a:t>到</a:t>
            </a:r>
            <a:r>
              <a:rPr lang="en-US" altLang="zh-TW" sz="2000" b="1" dirty="0"/>
              <a:t>0–67</a:t>
            </a:r>
            <a:r>
              <a:rPr lang="zh-TW" altLang="en-US" sz="2000" b="1" dirty="0"/>
              <a:t>天內等</a:t>
            </a:r>
            <a:r>
              <a:rPr lang="zh-TW" altLang="en-US" sz="2000" b="1" dirty="0" smtClean="0"/>
              <a:t>於</a:t>
            </a:r>
            <a:r>
              <a:rPr lang="en-US" altLang="zh-TW" sz="2000" b="1" dirty="0" smtClean="0"/>
              <a:t>6</a:t>
            </a:r>
            <a:r>
              <a:rPr lang="zh-TW" altLang="en-US" sz="2000" b="1" dirty="0" smtClean="0"/>
              <a:t>次</a:t>
            </a:r>
            <a:r>
              <a:rPr lang="zh-TW" altLang="en-US" sz="2000" b="1" dirty="0"/>
              <a:t>購買</a:t>
            </a:r>
            <a:r>
              <a:rPr lang="zh-TW" altLang="en-US" sz="2000" dirty="0" smtClean="0"/>
              <a:t>的</a:t>
            </a:r>
            <a:r>
              <a:rPr lang="zh-TW" altLang="en-US" sz="2000" dirty="0"/>
              <a:t>轉換率 </a:t>
            </a:r>
            <a:r>
              <a:rPr lang="zh-TW" altLang="en-US" sz="2000" dirty="0" smtClean="0"/>
              <a:t>＝ </a:t>
            </a:r>
            <a:r>
              <a:rPr lang="en-US" altLang="zh-TW" sz="2000" dirty="0"/>
              <a:t>200</a:t>
            </a:r>
            <a:r>
              <a:rPr lang="zh-TW" altLang="en-US" sz="2000" dirty="0"/>
              <a:t>人 * </a:t>
            </a:r>
            <a:r>
              <a:rPr lang="en-US" altLang="zh-TW" sz="2000" dirty="0"/>
              <a:t>9</a:t>
            </a:r>
            <a:r>
              <a:rPr lang="en-US" altLang="zh-TW" sz="2000" dirty="0" smtClean="0"/>
              <a:t>% </a:t>
            </a:r>
            <a:r>
              <a:rPr lang="en-US" altLang="zh-TW" sz="2000" dirty="0"/>
              <a:t>= </a:t>
            </a:r>
            <a:r>
              <a:rPr lang="en-US" altLang="zh-TW" sz="2000" dirty="0" smtClean="0"/>
              <a:t>18</a:t>
            </a:r>
            <a:r>
              <a:rPr lang="zh-TW" altLang="en-US" sz="2000" dirty="0" smtClean="0"/>
              <a:t>人</a:t>
            </a:r>
            <a:endParaRPr lang="en-US" altLang="zh-TW" sz="2000" dirty="0" smtClean="0"/>
          </a:p>
          <a:p>
            <a:r>
              <a:rPr lang="zh-TW" altLang="en-US" sz="2000" dirty="0"/>
              <a:t>利</a:t>
            </a:r>
            <a:r>
              <a:rPr lang="zh-TW" altLang="en-US" sz="2000" dirty="0" smtClean="0"/>
              <a:t>潤轉換</a:t>
            </a:r>
            <a:endParaRPr lang="en-US" altLang="zh-TW" sz="2000" dirty="0" smtClean="0"/>
          </a:p>
          <a:p>
            <a:pPr lvl="1"/>
            <a:r>
              <a:rPr lang="zh-TW" altLang="en-US" sz="1800" dirty="0" smtClean="0"/>
              <a:t>（</a:t>
            </a:r>
            <a:r>
              <a:rPr lang="en-US" altLang="zh-TW" sz="1800" dirty="0" smtClean="0"/>
              <a:t>2</a:t>
            </a:r>
            <a:r>
              <a:rPr lang="en-US" altLang="zh-TW" sz="1800" dirty="0"/>
              <a:t>/ </a:t>
            </a:r>
            <a:r>
              <a:rPr lang="en-US" altLang="zh-TW" sz="1800" dirty="0" smtClean="0"/>
              <a:t>75.8</a:t>
            </a:r>
            <a:r>
              <a:rPr lang="zh-TW" altLang="en-US" sz="1800" dirty="0" smtClean="0"/>
              <a:t>）</a:t>
            </a:r>
            <a:r>
              <a:rPr lang="en-US" altLang="zh-TW" sz="1800" dirty="0" smtClean="0"/>
              <a:t>*</a:t>
            </a:r>
            <a:r>
              <a:rPr lang="zh-TW" altLang="en-US" sz="1800" dirty="0" smtClean="0"/>
              <a:t>（</a:t>
            </a:r>
            <a:r>
              <a:rPr lang="en-US" altLang="zh-TW" sz="1800" dirty="0" smtClean="0"/>
              <a:t>200-18</a:t>
            </a:r>
            <a:r>
              <a:rPr lang="zh-TW" altLang="en-US" sz="1800" dirty="0" smtClean="0"/>
              <a:t>）人</a:t>
            </a:r>
            <a:r>
              <a:rPr lang="zh-TW" altLang="en-US" sz="1800" dirty="0" smtClean="0"/>
              <a:t>*</a:t>
            </a:r>
            <a:r>
              <a:rPr lang="en-US" altLang="zh-TW" sz="1800" dirty="0" smtClean="0"/>
              <a:t>4500</a:t>
            </a:r>
            <a:r>
              <a:rPr lang="zh-TW" altLang="en-US" sz="1800" dirty="0" smtClean="0"/>
              <a:t>元 </a:t>
            </a:r>
            <a:r>
              <a:rPr lang="en-US" altLang="zh-TW" sz="1800" dirty="0" smtClean="0"/>
              <a:t>=</a:t>
            </a:r>
            <a:r>
              <a:rPr lang="zh-TW" altLang="en-US" sz="1800" dirty="0" smtClean="0"/>
              <a:t> </a:t>
            </a:r>
            <a:r>
              <a:rPr lang="en-US" altLang="zh-TW" sz="1800" dirty="0" smtClean="0"/>
              <a:t>21,609.5</a:t>
            </a:r>
            <a:r>
              <a:rPr lang="zh-TW" altLang="en-US" sz="1800" dirty="0" smtClean="0"/>
              <a:t>元</a:t>
            </a:r>
            <a:endParaRPr lang="en-US" altLang="zh-TW" sz="1800" dirty="0" smtClean="0"/>
          </a:p>
          <a:p>
            <a:pPr lvl="1"/>
            <a:r>
              <a:rPr lang="zh-TW" altLang="en-US" sz="1800" dirty="0" smtClean="0"/>
              <a:t>（</a:t>
            </a:r>
            <a:r>
              <a:rPr lang="en-US" altLang="zh-TW" sz="1800" dirty="0" smtClean="0"/>
              <a:t>6/65.5</a:t>
            </a:r>
            <a:r>
              <a:rPr lang="zh-TW" altLang="en-US" sz="1800" dirty="0" smtClean="0"/>
              <a:t>）</a:t>
            </a:r>
            <a:r>
              <a:rPr lang="en-US" altLang="zh-TW" sz="1800" dirty="0" smtClean="0"/>
              <a:t>*</a:t>
            </a:r>
            <a:r>
              <a:rPr lang="en-US" altLang="zh-TW" sz="1800" dirty="0" smtClean="0"/>
              <a:t>18</a:t>
            </a:r>
            <a:r>
              <a:rPr lang="zh-TW" altLang="en-US" sz="1800" dirty="0" smtClean="0"/>
              <a:t>人</a:t>
            </a:r>
            <a:r>
              <a:rPr lang="zh-TW" altLang="en-US" sz="1800" dirty="0" smtClean="0"/>
              <a:t>*（</a:t>
            </a:r>
            <a:r>
              <a:rPr lang="en-US" altLang="zh-TW" sz="1800" dirty="0" smtClean="0"/>
              <a:t>2500</a:t>
            </a:r>
            <a:r>
              <a:rPr lang="zh-TW" altLang="en-US" sz="1800" dirty="0" smtClean="0"/>
              <a:t> </a:t>
            </a:r>
            <a:r>
              <a:rPr lang="en-US" altLang="zh-TW" sz="1800" dirty="0" smtClean="0"/>
              <a:t>+</a:t>
            </a:r>
            <a:r>
              <a:rPr lang="zh-TW" altLang="en-US" sz="1800" dirty="0" smtClean="0"/>
              <a:t> </a:t>
            </a:r>
            <a:r>
              <a:rPr lang="en-US" altLang="zh-TW" sz="1800" dirty="0" smtClean="0"/>
              <a:t>1000</a:t>
            </a:r>
            <a:r>
              <a:rPr lang="zh-TW" altLang="en-US" sz="1800" dirty="0" smtClean="0"/>
              <a:t>） </a:t>
            </a:r>
            <a:r>
              <a:rPr lang="en-US" altLang="zh-TW" sz="1800" dirty="0" smtClean="0"/>
              <a:t>=</a:t>
            </a:r>
            <a:r>
              <a:rPr lang="zh-TW" altLang="en-US" sz="1800" dirty="0" smtClean="0"/>
              <a:t> </a:t>
            </a:r>
            <a:r>
              <a:rPr lang="en-US" altLang="zh-TW" sz="1800" dirty="0" smtClean="0"/>
              <a:t>5770.92</a:t>
            </a:r>
            <a:r>
              <a:rPr lang="zh-TW" altLang="en-US" sz="1800" dirty="0" smtClean="0"/>
              <a:t>元</a:t>
            </a:r>
            <a:endParaRPr lang="en-US" altLang="zh-TW" sz="1800" dirty="0" smtClean="0"/>
          </a:p>
          <a:p>
            <a:pPr lvl="1"/>
            <a:r>
              <a:rPr lang="zh-TW" altLang="en-US" sz="1800" dirty="0" smtClean="0"/>
              <a:t>每天利潤共</a:t>
            </a:r>
            <a:r>
              <a:rPr lang="en-US" altLang="zh-TW" sz="3600" b="1" dirty="0">
                <a:solidFill>
                  <a:srgbClr val="3333FF"/>
                </a:solidFill>
              </a:rPr>
              <a:t>27,380.49</a:t>
            </a:r>
            <a:r>
              <a:rPr lang="zh-TW" altLang="en-US" sz="1800" dirty="0" smtClean="0"/>
              <a:t>元</a:t>
            </a:r>
            <a:endParaRPr lang="zh-TW" altLang="en-US" sz="1800" dirty="0"/>
          </a:p>
          <a:p>
            <a:endParaRPr lang="zh-TW" altLang="en-US" sz="2000" dirty="0"/>
          </a:p>
        </p:txBody>
      </p:sp>
      <p:sp>
        <p:nvSpPr>
          <p:cNvPr id="4" name="Slide Number Placeholder 3"/>
          <p:cNvSpPr>
            <a:spLocks noGrp="1"/>
          </p:cNvSpPr>
          <p:nvPr>
            <p:ph type="sldNum" sz="quarter" idx="12"/>
          </p:nvPr>
        </p:nvSpPr>
        <p:spPr/>
        <p:txBody>
          <a:bodyPr/>
          <a:lstStyle/>
          <a:p>
            <a:fld id="{B3561BA9-CDCF-4958-B8AB-66F3BF063E13}" type="slidenum">
              <a:rPr lang="en-US" smtClean="0"/>
              <a:t>81</a:t>
            </a:fld>
            <a:endParaRPr lang="en-US"/>
          </a:p>
        </p:txBody>
      </p:sp>
    </p:spTree>
    <p:extLst>
      <p:ext uri="{BB962C8B-B14F-4D97-AF65-F5344CB8AC3E}">
        <p14:creationId xmlns:p14="http://schemas.microsoft.com/office/powerpoint/2010/main" val="18274123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RF</a:t>
            </a:r>
            <a:r>
              <a:rPr lang="zh-TW" altLang="en-US" dirty="0"/>
              <a:t>子區段分析 </a:t>
            </a:r>
            <a:r>
              <a:rPr lang="en-US" altLang="zh-TW" dirty="0"/>
              <a:t>– </a:t>
            </a:r>
            <a:r>
              <a:rPr lang="zh-TW" altLang="en-US" dirty="0"/>
              <a:t>利潤模擬計算</a:t>
            </a:r>
          </a:p>
        </p:txBody>
      </p:sp>
      <p:sp>
        <p:nvSpPr>
          <p:cNvPr id="3" name="Content Placeholder 2"/>
          <p:cNvSpPr>
            <a:spLocks noGrp="1"/>
          </p:cNvSpPr>
          <p:nvPr>
            <p:ph idx="1"/>
          </p:nvPr>
        </p:nvSpPr>
        <p:spPr>
          <a:xfrm>
            <a:off x="838200" y="1582057"/>
            <a:ext cx="10515600" cy="4594907"/>
          </a:xfrm>
        </p:spPr>
        <p:txBody>
          <a:bodyPr>
            <a:normAutofit fontScale="85000" lnSpcReduction="20000"/>
          </a:bodyPr>
          <a:lstStyle/>
          <a:p>
            <a:r>
              <a:rPr lang="zh-TW" altLang="en-US" b="1" dirty="0" smtClean="0"/>
              <a:t>假設經濟情況不變：</a:t>
            </a:r>
            <a:endParaRPr lang="en-US" altLang="zh-TW" b="1" dirty="0" smtClean="0"/>
          </a:p>
          <a:p>
            <a:r>
              <a:rPr lang="zh-TW" altLang="en-US" b="1" dirty="0" smtClean="0"/>
              <a:t>每天多的利潤 </a:t>
            </a:r>
            <a:r>
              <a:rPr lang="en-US" altLang="zh-TW" b="1" dirty="0" smtClean="0"/>
              <a:t>27,380.49</a:t>
            </a:r>
            <a:r>
              <a:rPr lang="zh-TW" altLang="en-US" b="1" dirty="0" smtClean="0"/>
              <a:t> </a:t>
            </a:r>
            <a:r>
              <a:rPr lang="en-US" altLang="zh-TW" b="1" dirty="0" smtClean="0"/>
              <a:t>-</a:t>
            </a:r>
            <a:r>
              <a:rPr lang="zh-TW" altLang="en-US" b="1" dirty="0" smtClean="0"/>
              <a:t> </a:t>
            </a:r>
            <a:r>
              <a:rPr lang="zh-TW" altLang="en-US" sz="1400" dirty="0" smtClean="0"/>
              <a:t> </a:t>
            </a:r>
            <a:r>
              <a:rPr lang="en-US" altLang="zh-TW" b="1" dirty="0"/>
              <a:t>23,746.7</a:t>
            </a:r>
            <a:r>
              <a:rPr lang="zh-TW" altLang="en-US" b="1" dirty="0" smtClean="0"/>
              <a:t> </a:t>
            </a:r>
            <a:r>
              <a:rPr lang="en-US" altLang="zh-TW" b="1" dirty="0" smtClean="0"/>
              <a:t>=</a:t>
            </a:r>
            <a:r>
              <a:rPr lang="zh-TW" altLang="en-US" b="1" dirty="0" smtClean="0"/>
              <a:t> </a:t>
            </a:r>
            <a:r>
              <a:rPr lang="en-US" altLang="zh-TW" b="1" dirty="0" smtClean="0"/>
              <a:t>3,633.79</a:t>
            </a:r>
            <a:r>
              <a:rPr lang="zh-TW" altLang="en-US" b="1" dirty="0" smtClean="0"/>
              <a:t> </a:t>
            </a:r>
            <a:endParaRPr lang="en-US" altLang="zh-TW" b="1" dirty="0" smtClean="0"/>
          </a:p>
          <a:p>
            <a:r>
              <a:rPr lang="zh-TW" altLang="en-US" b="1" dirty="0" smtClean="0"/>
              <a:t>每個月</a:t>
            </a:r>
            <a:r>
              <a:rPr lang="zh-TW" altLang="en-US" b="1" dirty="0"/>
              <a:t>多</a:t>
            </a:r>
            <a:r>
              <a:rPr lang="zh-TW" altLang="en-US" b="1" dirty="0" smtClean="0"/>
              <a:t> </a:t>
            </a:r>
            <a:r>
              <a:rPr lang="en-US" altLang="zh-TW" b="1" dirty="0" smtClean="0"/>
              <a:t>=</a:t>
            </a:r>
            <a:r>
              <a:rPr lang="zh-TW" altLang="en-US" b="1" dirty="0" smtClean="0"/>
              <a:t> </a:t>
            </a:r>
            <a:r>
              <a:rPr lang="en-US" altLang="zh-TW" b="1" dirty="0"/>
              <a:t>3,633.79</a:t>
            </a:r>
            <a:r>
              <a:rPr lang="zh-TW" altLang="en-US" b="1" dirty="0"/>
              <a:t> </a:t>
            </a:r>
            <a:r>
              <a:rPr lang="zh-TW" altLang="en-US" b="1" dirty="0" smtClean="0"/>
              <a:t> * </a:t>
            </a:r>
            <a:r>
              <a:rPr lang="en-US" altLang="zh-TW" b="1" dirty="0" smtClean="0"/>
              <a:t>30</a:t>
            </a:r>
            <a:r>
              <a:rPr lang="zh-TW" altLang="en-US" b="1" dirty="0" smtClean="0"/>
              <a:t> </a:t>
            </a:r>
            <a:r>
              <a:rPr lang="en-US" altLang="zh-TW" b="1" dirty="0"/>
              <a:t>=</a:t>
            </a:r>
            <a:r>
              <a:rPr lang="en-US" altLang="zh-TW" b="1" dirty="0" smtClean="0"/>
              <a:t>109,013.7</a:t>
            </a:r>
            <a:r>
              <a:rPr lang="zh-TW" altLang="en-US" b="1" dirty="0" smtClean="0"/>
              <a:t> </a:t>
            </a:r>
            <a:endParaRPr lang="en-US" altLang="zh-TW" b="1" dirty="0" smtClean="0"/>
          </a:p>
          <a:p>
            <a:r>
              <a:rPr lang="zh-TW" altLang="en-US" b="1" dirty="0" smtClean="0"/>
              <a:t>每一年多 </a:t>
            </a:r>
            <a:r>
              <a:rPr lang="en-US" altLang="zh-TW" b="1" dirty="0" smtClean="0"/>
              <a:t>=</a:t>
            </a:r>
            <a:r>
              <a:rPr lang="zh-TW" altLang="en-US" b="1" dirty="0" smtClean="0"/>
              <a:t> </a:t>
            </a:r>
            <a:r>
              <a:rPr lang="en-US" altLang="zh-TW" b="1" dirty="0"/>
              <a:t>3,633.79</a:t>
            </a:r>
            <a:r>
              <a:rPr lang="zh-TW" altLang="en-US" b="1" dirty="0"/>
              <a:t>  </a:t>
            </a:r>
            <a:r>
              <a:rPr lang="zh-TW" altLang="en-US" b="1" dirty="0" smtClean="0"/>
              <a:t>* </a:t>
            </a:r>
            <a:r>
              <a:rPr lang="en-US" altLang="zh-TW" b="1" dirty="0" smtClean="0"/>
              <a:t>30</a:t>
            </a:r>
            <a:r>
              <a:rPr lang="zh-TW" altLang="en-US" b="1" dirty="0" smtClean="0"/>
              <a:t> *</a:t>
            </a:r>
            <a:r>
              <a:rPr lang="en-US" altLang="zh-TW" b="1" dirty="0" smtClean="0"/>
              <a:t>12</a:t>
            </a:r>
            <a:r>
              <a:rPr lang="zh-TW" altLang="en-US" b="1" dirty="0" smtClean="0"/>
              <a:t> </a:t>
            </a:r>
            <a:r>
              <a:rPr lang="en-US" altLang="zh-TW" b="1" dirty="0" smtClean="0"/>
              <a:t>=</a:t>
            </a:r>
            <a:r>
              <a:rPr lang="zh-TW" altLang="en-US" b="1" dirty="0" smtClean="0"/>
              <a:t> </a:t>
            </a:r>
            <a:r>
              <a:rPr lang="en-US" altLang="zh-TW" b="1" dirty="0" smtClean="0"/>
              <a:t>1,308,164</a:t>
            </a:r>
          </a:p>
          <a:p>
            <a:r>
              <a:rPr lang="zh-TW" altLang="en-US" b="1" dirty="0" smtClean="0"/>
              <a:t>使用</a:t>
            </a:r>
            <a:r>
              <a:rPr lang="en-US" altLang="zh-TW" b="1" dirty="0" smtClean="0"/>
              <a:t>RF</a:t>
            </a:r>
            <a:r>
              <a:rPr lang="zh-TW" altLang="en-US" b="1" dirty="0" smtClean="0"/>
              <a:t>分析每一年多</a:t>
            </a:r>
            <a:r>
              <a:rPr lang="en-US" altLang="zh-TW" b="1" dirty="0" smtClean="0"/>
              <a:t>130</a:t>
            </a:r>
            <a:r>
              <a:rPr lang="zh-TW" altLang="en-US" b="1" dirty="0" smtClean="0"/>
              <a:t>萬元收入</a:t>
            </a:r>
            <a:endParaRPr lang="en-US" altLang="zh-TW" b="1" dirty="0" smtClean="0"/>
          </a:p>
          <a:p>
            <a:pPr marL="0" indent="0" algn="ctr">
              <a:lnSpc>
                <a:spcPct val="120000"/>
              </a:lnSpc>
              <a:buNone/>
            </a:pPr>
            <a:r>
              <a:rPr lang="en-US" altLang="zh-TW" sz="3900" b="1" dirty="0" smtClean="0"/>
              <a:t>130</a:t>
            </a:r>
            <a:r>
              <a:rPr lang="zh-TW" altLang="en-US" sz="3900" b="1" dirty="0"/>
              <a:t>萬元收入</a:t>
            </a:r>
            <a:endParaRPr lang="en-US" altLang="zh-TW" sz="3900" b="1" dirty="0"/>
          </a:p>
          <a:p>
            <a:pPr marL="0" indent="0" algn="ctr">
              <a:lnSpc>
                <a:spcPct val="120000"/>
              </a:lnSpc>
              <a:buNone/>
            </a:pPr>
            <a:r>
              <a:rPr lang="en-US" altLang="zh-TW" sz="4800" b="1" dirty="0"/>
              <a:t>130</a:t>
            </a:r>
            <a:r>
              <a:rPr lang="zh-TW" altLang="en-US" sz="4800" b="1" dirty="0"/>
              <a:t>萬元收入</a:t>
            </a:r>
            <a:endParaRPr lang="en-US" altLang="zh-TW" sz="4800" b="1" dirty="0"/>
          </a:p>
          <a:p>
            <a:pPr marL="0" indent="0" algn="ctr">
              <a:lnSpc>
                <a:spcPct val="120000"/>
              </a:lnSpc>
              <a:buNone/>
            </a:pPr>
            <a:r>
              <a:rPr lang="en-US" altLang="zh-TW" sz="6500" b="1" dirty="0"/>
              <a:t>130</a:t>
            </a:r>
            <a:r>
              <a:rPr lang="zh-TW" altLang="en-US" sz="6500" b="1" dirty="0"/>
              <a:t>萬元</a:t>
            </a:r>
            <a:r>
              <a:rPr lang="zh-TW" altLang="en-US" sz="6500" b="1" dirty="0" smtClean="0"/>
              <a:t>收入</a:t>
            </a:r>
          </a:p>
          <a:p>
            <a:pPr marL="0" indent="0" algn="ctr">
              <a:buNone/>
            </a:pPr>
            <a:endParaRPr lang="en-US" altLang="zh-TW" b="1" dirty="0"/>
          </a:p>
          <a:p>
            <a:pPr marL="0" indent="0">
              <a:buNone/>
            </a:pPr>
            <a:endParaRPr lang="en-US" altLang="zh-TW" b="1" dirty="0" smtClean="0"/>
          </a:p>
        </p:txBody>
      </p:sp>
      <p:sp>
        <p:nvSpPr>
          <p:cNvPr id="4" name="Slide Number Placeholder 3"/>
          <p:cNvSpPr>
            <a:spLocks noGrp="1"/>
          </p:cNvSpPr>
          <p:nvPr>
            <p:ph type="sldNum" sz="quarter" idx="12"/>
          </p:nvPr>
        </p:nvSpPr>
        <p:spPr/>
        <p:txBody>
          <a:bodyPr/>
          <a:lstStyle/>
          <a:p>
            <a:fld id="{B3561BA9-CDCF-4958-B8AB-66F3BF063E13}" type="slidenum">
              <a:rPr lang="en-US" smtClean="0"/>
              <a:t>82</a:t>
            </a:fld>
            <a:endParaRPr lang="en-US"/>
          </a:p>
        </p:txBody>
      </p:sp>
    </p:spTree>
    <p:extLst>
      <p:ext uri="{BB962C8B-B14F-4D97-AF65-F5344CB8AC3E}">
        <p14:creationId xmlns:p14="http://schemas.microsoft.com/office/powerpoint/2010/main" val="16279377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TW" altLang="en-US" sz="5400" b="1" dirty="0" smtClean="0">
                <a:solidFill>
                  <a:srgbClr val="4271FD"/>
                </a:solidFill>
              </a:rPr>
              <a:t>好喔</a:t>
            </a:r>
            <a:r>
              <a:rPr lang="en-US" altLang="zh-TW" sz="5400" b="1" dirty="0" smtClean="0">
                <a:solidFill>
                  <a:srgbClr val="4271FD"/>
                </a:solidFill>
              </a:rPr>
              <a:t>!</a:t>
            </a:r>
            <a:r>
              <a:rPr lang="zh-TW" altLang="en-US" sz="5400" b="1" dirty="0" smtClean="0">
                <a:solidFill>
                  <a:srgbClr val="4271FD"/>
                </a:solidFill>
              </a:rPr>
              <a:t> 可是</a:t>
            </a:r>
            <a:r>
              <a:rPr lang="en-US" altLang="zh-TW" sz="5400" b="1" dirty="0" smtClean="0">
                <a:solidFill>
                  <a:srgbClr val="4271FD"/>
                </a:solidFill>
              </a:rPr>
              <a:t>…</a:t>
            </a:r>
            <a:r>
              <a:rPr lang="zh-TW" altLang="en-US" sz="5400" b="1" dirty="0" smtClean="0">
                <a:solidFill>
                  <a:srgbClr val="4271FD"/>
                </a:solidFill>
              </a:rPr>
              <a:t>區隔變數僅限男女</a:t>
            </a:r>
            <a:r>
              <a:rPr lang="en-US" altLang="zh-TW" sz="5400" b="1" dirty="0" smtClean="0">
                <a:solidFill>
                  <a:srgbClr val="4271FD"/>
                </a:solidFill>
              </a:rPr>
              <a:t>?!</a:t>
            </a:r>
            <a:endParaRPr lang="zh-TW" altLang="en-US" sz="5400" b="1" dirty="0">
              <a:solidFill>
                <a:srgbClr val="4271FD"/>
              </a:solidFill>
            </a:endParaRPr>
          </a:p>
        </p:txBody>
      </p:sp>
      <p:sp>
        <p:nvSpPr>
          <p:cNvPr id="6" name="Text Placeholder 5"/>
          <p:cNvSpPr>
            <a:spLocks noGrp="1"/>
          </p:cNvSpPr>
          <p:nvPr>
            <p:ph type="body" idx="1"/>
          </p:nvPr>
        </p:nvSpPr>
        <p:spPr/>
        <p:txBody>
          <a:bodyPr/>
          <a:lstStyle/>
          <a:p>
            <a:r>
              <a:rPr lang="zh-TW" altLang="en-US" b="1" dirty="0" smtClean="0"/>
              <a:t>子</a:t>
            </a:r>
            <a:r>
              <a:rPr lang="zh-TW" altLang="en-US" b="1" dirty="0"/>
              <a:t>區段分</a:t>
            </a:r>
            <a:r>
              <a:rPr lang="zh-TW" altLang="en-US" b="1" dirty="0" smtClean="0"/>
              <a:t>析（</a:t>
            </a:r>
            <a:r>
              <a:rPr lang="en-US" altLang="zh-TW" b="1" dirty="0" smtClean="0"/>
              <a:t>Sub-segments analysis</a:t>
            </a:r>
            <a:r>
              <a:rPr lang="zh-TW" altLang="en-US" b="1" dirty="0" smtClean="0"/>
              <a:t>）</a:t>
            </a:r>
            <a:endParaRPr lang="zh-TW" altLang="en-US" b="1" dirty="0"/>
          </a:p>
        </p:txBody>
      </p:sp>
      <p:sp>
        <p:nvSpPr>
          <p:cNvPr id="4" name="Slide Number Placeholder 3"/>
          <p:cNvSpPr>
            <a:spLocks noGrp="1"/>
          </p:cNvSpPr>
          <p:nvPr>
            <p:ph type="sldNum" sz="quarter" idx="12"/>
          </p:nvPr>
        </p:nvSpPr>
        <p:spPr/>
        <p:txBody>
          <a:bodyPr/>
          <a:lstStyle/>
          <a:p>
            <a:fld id="{B3561BA9-CDCF-4958-B8AB-66F3BF063E13}" type="slidenum">
              <a:rPr lang="en-US" smtClean="0"/>
              <a:t>83</a:t>
            </a:fld>
            <a:endParaRPr lang="en-US"/>
          </a:p>
        </p:txBody>
      </p:sp>
    </p:spTree>
    <p:extLst>
      <p:ext uri="{BB962C8B-B14F-4D97-AF65-F5344CB8AC3E}">
        <p14:creationId xmlns:p14="http://schemas.microsoft.com/office/powerpoint/2010/main" val="161523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區隔變數挑選</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84</a:t>
            </a:fld>
            <a:endParaRPr lang="en-US"/>
          </a:p>
        </p:txBody>
      </p:sp>
      <p:pic>
        <p:nvPicPr>
          <p:cNvPr id="5" name="圖片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5579" y="1440815"/>
            <a:ext cx="7700841" cy="4915536"/>
          </a:xfrm>
          <a:prstGeom prst="rect">
            <a:avLst/>
          </a:prstGeom>
          <a:noFill/>
          <a:ln>
            <a:noFill/>
          </a:ln>
        </p:spPr>
      </p:pic>
    </p:spTree>
    <p:extLst>
      <p:ext uri="{BB962C8B-B14F-4D97-AF65-F5344CB8AC3E}">
        <p14:creationId xmlns:p14="http://schemas.microsoft.com/office/powerpoint/2010/main" val="33930839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區隔變數挑選</a:t>
            </a:r>
          </a:p>
        </p:txBody>
      </p:sp>
      <p:sp>
        <p:nvSpPr>
          <p:cNvPr id="4" name="Slide Number Placeholder 3"/>
          <p:cNvSpPr>
            <a:spLocks noGrp="1"/>
          </p:cNvSpPr>
          <p:nvPr>
            <p:ph type="sldNum" sz="quarter" idx="12"/>
          </p:nvPr>
        </p:nvSpPr>
        <p:spPr/>
        <p:txBody>
          <a:bodyPr/>
          <a:lstStyle/>
          <a:p>
            <a:fld id="{B3561BA9-CDCF-4958-B8AB-66F3BF063E13}" type="slidenum">
              <a:rPr lang="en-US" smtClean="0"/>
              <a:t>85</a:t>
            </a:fld>
            <a:endParaRPr lang="en-US"/>
          </a:p>
        </p:txBody>
      </p:sp>
      <p:pic>
        <p:nvPicPr>
          <p:cNvPr id="5" name="Picture 4"/>
          <p:cNvPicPr>
            <a:picLocks noChangeAspect="1"/>
          </p:cNvPicPr>
          <p:nvPr/>
        </p:nvPicPr>
        <p:blipFill>
          <a:blip r:embed="rId3"/>
          <a:stretch>
            <a:fillRect/>
          </a:stretch>
        </p:blipFill>
        <p:spPr>
          <a:xfrm>
            <a:off x="748782" y="1870075"/>
            <a:ext cx="10605018" cy="4306889"/>
          </a:xfrm>
          <a:prstGeom prst="rect">
            <a:avLst/>
          </a:prstGeom>
        </p:spPr>
      </p:pic>
      <p:sp>
        <p:nvSpPr>
          <p:cNvPr id="6" name="Rectangle 5"/>
          <p:cNvSpPr/>
          <p:nvPr/>
        </p:nvSpPr>
        <p:spPr>
          <a:xfrm>
            <a:off x="1346200" y="1974850"/>
            <a:ext cx="552450" cy="27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1974850" y="1974850"/>
            <a:ext cx="552450" cy="27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7"/>
          <p:cNvSpPr/>
          <p:nvPr/>
        </p:nvSpPr>
        <p:spPr>
          <a:xfrm>
            <a:off x="5943600" y="1974850"/>
            <a:ext cx="800100" cy="27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p:cNvSpPr/>
          <p:nvPr/>
        </p:nvSpPr>
        <p:spPr>
          <a:xfrm>
            <a:off x="6826250" y="1974850"/>
            <a:ext cx="1117600" cy="27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8051800" y="1974850"/>
            <a:ext cx="895350" cy="27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Elbow Connector 11"/>
          <p:cNvCxnSpPr>
            <a:stCxn id="7" idx="0"/>
            <a:endCxn id="13" idx="1"/>
          </p:cNvCxnSpPr>
          <p:nvPr/>
        </p:nvCxnSpPr>
        <p:spPr>
          <a:xfrm rot="5400000" flipH="1" flipV="1">
            <a:off x="2157282" y="1604833"/>
            <a:ext cx="463810" cy="27622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27300" y="1341763"/>
            <a:ext cx="1485900" cy="338554"/>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1600" b="1" dirty="0"/>
              <a:t>依</a:t>
            </a:r>
            <a:r>
              <a:rPr lang="zh-TW" altLang="en-US" sz="1600" b="1" dirty="0" smtClean="0"/>
              <a:t>照星座分類</a:t>
            </a:r>
            <a:endParaRPr lang="en-US" altLang="zh-TW" sz="1600" b="1" dirty="0"/>
          </a:p>
        </p:txBody>
      </p:sp>
      <p:cxnSp>
        <p:nvCxnSpPr>
          <p:cNvPr id="18" name="Elbow Connector 17"/>
          <p:cNvCxnSpPr>
            <a:stCxn id="8" idx="0"/>
            <a:endCxn id="19" idx="1"/>
          </p:cNvCxnSpPr>
          <p:nvPr/>
        </p:nvCxnSpPr>
        <p:spPr>
          <a:xfrm rot="16200000" flipV="1">
            <a:off x="5624886" y="1256086"/>
            <a:ext cx="680291" cy="757238"/>
          </a:xfrm>
          <a:prstGeom prst="bentConnector4">
            <a:avLst>
              <a:gd name="adj1" fmla="val 37558"/>
              <a:gd name="adj2" fmla="val 13018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86412" y="1125282"/>
            <a:ext cx="1485900" cy="338554"/>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1600" b="1" dirty="0"/>
              <a:t>依</a:t>
            </a:r>
            <a:r>
              <a:rPr lang="zh-TW" altLang="en-US" sz="1600" b="1" dirty="0" smtClean="0"/>
              <a:t>照年齡分類</a:t>
            </a:r>
            <a:endParaRPr lang="en-US" altLang="zh-TW" sz="1600" b="1" dirty="0"/>
          </a:p>
        </p:txBody>
      </p:sp>
      <p:sp>
        <p:nvSpPr>
          <p:cNvPr id="22" name="TextBox 21"/>
          <p:cNvSpPr txBox="1"/>
          <p:nvPr/>
        </p:nvSpPr>
        <p:spPr>
          <a:xfrm>
            <a:off x="7689056" y="1125282"/>
            <a:ext cx="1485900" cy="338554"/>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1600" b="1" dirty="0"/>
              <a:t>依</a:t>
            </a:r>
            <a:r>
              <a:rPr lang="zh-TW" altLang="en-US" sz="1600" b="1" dirty="0" smtClean="0"/>
              <a:t>照人氣分類</a:t>
            </a:r>
            <a:endParaRPr lang="en-US" altLang="zh-TW" sz="1600" b="1" dirty="0"/>
          </a:p>
        </p:txBody>
      </p:sp>
      <p:cxnSp>
        <p:nvCxnSpPr>
          <p:cNvPr id="23" name="Elbow Connector 22"/>
          <p:cNvCxnSpPr>
            <a:stCxn id="9" idx="0"/>
            <a:endCxn id="22" idx="1"/>
          </p:cNvCxnSpPr>
          <p:nvPr/>
        </p:nvCxnSpPr>
        <p:spPr>
          <a:xfrm rot="5400000" flipH="1" flipV="1">
            <a:off x="7196908" y="1482702"/>
            <a:ext cx="680291" cy="30400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521428" y="1146454"/>
            <a:ext cx="1485900" cy="338554"/>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algn="ctr"/>
            <a:r>
              <a:rPr lang="zh-TW" altLang="en-US" sz="1600" b="1" dirty="0"/>
              <a:t>依</a:t>
            </a:r>
            <a:r>
              <a:rPr lang="zh-TW" altLang="en-US" sz="1600" b="1" dirty="0" smtClean="0"/>
              <a:t>照星評分類</a:t>
            </a:r>
            <a:endParaRPr lang="en-US" altLang="zh-TW" sz="1600" b="1" dirty="0"/>
          </a:p>
        </p:txBody>
      </p:sp>
      <p:cxnSp>
        <p:nvCxnSpPr>
          <p:cNvPr id="29" name="Elbow Connector 28"/>
          <p:cNvCxnSpPr>
            <a:stCxn id="10" idx="3"/>
            <a:endCxn id="28" idx="1"/>
          </p:cNvCxnSpPr>
          <p:nvPr/>
        </p:nvCxnSpPr>
        <p:spPr>
          <a:xfrm flipV="1">
            <a:off x="8947150" y="1315731"/>
            <a:ext cx="574278" cy="79881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82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2" grpId="0" animBg="1"/>
      <p:bldP spid="2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1" y="1465943"/>
            <a:ext cx="10515600" cy="2283734"/>
          </a:xfrm>
        </p:spPr>
        <p:txBody>
          <a:bodyPr>
            <a:normAutofit/>
          </a:bodyPr>
          <a:lstStyle/>
          <a:p>
            <a:pPr algn="ctr"/>
            <a:r>
              <a:rPr lang="en-US" altLang="zh-TW" b="1" dirty="0" smtClean="0">
                <a:solidFill>
                  <a:schemeClr val="accent2"/>
                </a:solidFill>
              </a:rPr>
              <a:t/>
            </a:r>
            <a:br>
              <a:rPr lang="en-US" altLang="zh-TW" b="1" dirty="0" smtClean="0">
                <a:solidFill>
                  <a:schemeClr val="accent2"/>
                </a:solidFill>
              </a:rPr>
            </a:br>
            <a:r>
              <a:rPr lang="en-US" altLang="zh-TW" b="1" dirty="0" smtClean="0">
                <a:solidFill>
                  <a:schemeClr val="accent2"/>
                </a:solidFill>
              </a:rPr>
              <a:t>R</a:t>
            </a:r>
            <a:r>
              <a:rPr lang="zh-TW" altLang="en-US" b="1" dirty="0" smtClean="0">
                <a:solidFill>
                  <a:schemeClr val="accent2"/>
                </a:solidFill>
              </a:rPr>
              <a:t>實戰開始</a:t>
            </a:r>
            <a:r>
              <a:rPr lang="en-US" altLang="zh-TW" b="1" dirty="0" smtClean="0">
                <a:solidFill>
                  <a:schemeClr val="accent2"/>
                </a:solidFill>
              </a:rPr>
              <a:t>!</a:t>
            </a:r>
            <a:endParaRPr lang="zh-TW" altLang="en-US" b="1" dirty="0">
              <a:solidFill>
                <a:srgbClr val="4271FD"/>
              </a:solidFill>
            </a:endParaRPr>
          </a:p>
        </p:txBody>
      </p:sp>
      <p:sp>
        <p:nvSpPr>
          <p:cNvPr id="4" name="Slide Number Placeholder 3"/>
          <p:cNvSpPr>
            <a:spLocks noGrp="1"/>
          </p:cNvSpPr>
          <p:nvPr>
            <p:ph type="sldNum" sz="quarter" idx="12"/>
          </p:nvPr>
        </p:nvSpPr>
        <p:spPr/>
        <p:txBody>
          <a:bodyPr/>
          <a:lstStyle/>
          <a:p>
            <a:fld id="{B3561BA9-CDCF-4958-B8AB-66F3BF063E13}" type="slidenum">
              <a:rPr lang="en-US" smtClean="0"/>
              <a:t>86</a:t>
            </a:fld>
            <a:endParaRPr lang="en-US"/>
          </a:p>
        </p:txBody>
      </p:sp>
      <p:sp>
        <p:nvSpPr>
          <p:cNvPr id="2" name="Text Placeholder 1"/>
          <p:cNvSpPr>
            <a:spLocks noGrp="1"/>
          </p:cNvSpPr>
          <p:nvPr>
            <p:ph type="body" idx="1"/>
          </p:nvPr>
        </p:nvSpPr>
        <p:spPr>
          <a:xfrm>
            <a:off x="989895" y="3991153"/>
            <a:ext cx="10515600" cy="1500187"/>
          </a:xfrm>
        </p:spPr>
        <p:txBody>
          <a:bodyPr/>
          <a:lstStyle/>
          <a:p>
            <a:r>
              <a:rPr lang="zh-TW" altLang="en-US" b="1" i="1" dirty="0"/>
              <a:t>最近一次消費天</a:t>
            </a:r>
            <a:r>
              <a:rPr lang="zh-TW" altLang="en-US" b="1" i="1" dirty="0" smtClean="0"/>
              <a:t>數（</a:t>
            </a:r>
            <a:r>
              <a:rPr lang="en-US" altLang="zh-TW" b="1" i="1" dirty="0" err="1" smtClean="0"/>
              <a:t>Recency</a:t>
            </a:r>
            <a:r>
              <a:rPr lang="zh-TW" altLang="en-US" b="1" i="1" dirty="0" smtClean="0"/>
              <a:t>）與</a:t>
            </a:r>
            <a:r>
              <a:rPr lang="zh-TW" altLang="en-US" b="1" i="1" dirty="0"/>
              <a:t>消費頻</a:t>
            </a:r>
            <a:r>
              <a:rPr lang="zh-TW" altLang="en-US" b="1" i="1" dirty="0" smtClean="0"/>
              <a:t>率（</a:t>
            </a:r>
            <a:r>
              <a:rPr lang="en-US" altLang="zh-TW" b="1" i="1" dirty="0" smtClean="0"/>
              <a:t>Frequency</a:t>
            </a:r>
            <a:r>
              <a:rPr lang="zh-TW" altLang="en-US" b="1" i="1" dirty="0" smtClean="0"/>
              <a:t>）分</a:t>
            </a:r>
            <a:r>
              <a:rPr lang="zh-TW" altLang="en-US" b="1" i="1" dirty="0"/>
              <a:t>析實戰</a:t>
            </a:r>
            <a:endParaRPr lang="zh-TW" altLang="en-US" dirty="0"/>
          </a:p>
        </p:txBody>
      </p:sp>
    </p:spTree>
    <p:extLst>
      <p:ext uri="{BB962C8B-B14F-4D97-AF65-F5344CB8AC3E}">
        <p14:creationId xmlns:p14="http://schemas.microsoft.com/office/powerpoint/2010/main" val="167848611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1" y="1465943"/>
            <a:ext cx="10515600"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2</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每</a:t>
            </a:r>
            <a:r>
              <a:rPr lang="zh-TW" altLang="en-US" b="1" dirty="0">
                <a:solidFill>
                  <a:srgbClr val="4271FD"/>
                </a:solidFill>
              </a:rPr>
              <a:t>個區隔都值得我注意嗎</a:t>
            </a:r>
            <a:r>
              <a:rPr lang="zh-TW" altLang="en-US" b="1" dirty="0" smtClean="0">
                <a:solidFill>
                  <a:srgbClr val="4271FD"/>
                </a:solidFill>
              </a:rPr>
              <a:t>？</a:t>
            </a:r>
            <a:r>
              <a:rPr lang="en-US" altLang="zh-TW" b="1" dirty="0" smtClean="0">
                <a:solidFill>
                  <a:srgbClr val="4271FD"/>
                </a:solidFill>
              </a:rPr>
              <a:t/>
            </a:r>
            <a:br>
              <a:rPr lang="en-US" altLang="zh-TW" b="1" dirty="0" smtClean="0">
                <a:solidFill>
                  <a:srgbClr val="4271FD"/>
                </a:solidFill>
              </a:rPr>
            </a:br>
            <a:r>
              <a:rPr lang="zh-TW" altLang="en-US" b="1" dirty="0">
                <a:solidFill>
                  <a:srgbClr val="4271FD"/>
                </a:solidFill>
              </a:rPr>
              <a:t>不好的區隔難道應該刪除？</a:t>
            </a:r>
          </a:p>
        </p:txBody>
      </p:sp>
      <p:sp>
        <p:nvSpPr>
          <p:cNvPr id="6" name="Text Placeholder 5"/>
          <p:cNvSpPr>
            <a:spLocks noGrp="1"/>
          </p:cNvSpPr>
          <p:nvPr>
            <p:ph type="body" idx="1"/>
          </p:nvPr>
        </p:nvSpPr>
        <p:spPr>
          <a:xfrm>
            <a:off x="831851" y="3749677"/>
            <a:ext cx="10515600" cy="1500187"/>
          </a:xfrm>
        </p:spPr>
        <p:txBody>
          <a:bodyPr>
            <a:normAutofit/>
          </a:bodyPr>
          <a:lstStyle/>
          <a:p>
            <a:pPr marL="0" lvl="1" defTabSz="914400">
              <a:lnSpc>
                <a:spcPct val="100000"/>
              </a:lnSpc>
              <a:spcBef>
                <a:spcPts val="0"/>
              </a:spcBef>
              <a:defRPr/>
            </a:pPr>
            <a:r>
              <a:rPr lang="zh-TW" altLang="en-US" sz="2400" b="1" i="1" dirty="0"/>
              <a:t>實戰主題</a:t>
            </a:r>
            <a:r>
              <a:rPr lang="en-US" altLang="zh-TW" sz="2400" b="1" i="1" dirty="0" smtClean="0"/>
              <a:t>2</a:t>
            </a:r>
            <a:r>
              <a:rPr lang="zh-TW" altLang="en-US" sz="2400" b="1" i="1" dirty="0" smtClean="0"/>
              <a:t>：消</a:t>
            </a:r>
            <a:r>
              <a:rPr lang="zh-TW" altLang="en-US" sz="2400" b="1" i="1" dirty="0"/>
              <a:t>費金額 </a:t>
            </a:r>
            <a:r>
              <a:rPr lang="zh-TW" altLang="en-US" sz="2400" b="1" i="1" dirty="0" smtClean="0"/>
              <a:t>（</a:t>
            </a:r>
            <a:r>
              <a:rPr lang="en-US" altLang="zh-TW" sz="2400" b="1" i="1" dirty="0" smtClean="0"/>
              <a:t>Monetary</a:t>
            </a:r>
            <a:r>
              <a:rPr lang="zh-TW" altLang="en-US" sz="2400" b="1" i="1" dirty="0" smtClean="0"/>
              <a:t>）分</a:t>
            </a:r>
            <a:r>
              <a:rPr lang="zh-TW" altLang="en-US" sz="2400" b="1" i="1" dirty="0"/>
              <a:t>析實戰</a:t>
            </a:r>
            <a:endParaRPr lang="en-US" altLang="zh-TW" sz="2400" b="1" i="1" dirty="0"/>
          </a:p>
          <a:p>
            <a:endParaRPr lang="zh-TW" altLang="en-US" b="1" i="1" dirty="0"/>
          </a:p>
        </p:txBody>
      </p:sp>
      <p:sp>
        <p:nvSpPr>
          <p:cNvPr id="4" name="Slide Number Placeholder 3"/>
          <p:cNvSpPr>
            <a:spLocks noGrp="1"/>
          </p:cNvSpPr>
          <p:nvPr>
            <p:ph type="sldNum" sz="quarter" idx="12"/>
          </p:nvPr>
        </p:nvSpPr>
        <p:spPr/>
        <p:txBody>
          <a:bodyPr/>
          <a:lstStyle/>
          <a:p>
            <a:fld id="{B3561BA9-CDCF-4958-B8AB-66F3BF063E13}" type="slidenum">
              <a:rPr lang="en-US" smtClean="0"/>
              <a:t>87</a:t>
            </a:fld>
            <a:endParaRPr lang="en-US"/>
          </a:p>
        </p:txBody>
      </p:sp>
      <p:pic>
        <p:nvPicPr>
          <p:cNvPr id="8" name="Picture 7"/>
          <p:cNvPicPr>
            <a:picLocks noChangeAspect="1"/>
          </p:cNvPicPr>
          <p:nvPr/>
        </p:nvPicPr>
        <p:blipFill>
          <a:blip r:embed="rId3"/>
          <a:stretch>
            <a:fillRect/>
          </a:stretch>
        </p:blipFill>
        <p:spPr>
          <a:xfrm>
            <a:off x="8610600" y="3527495"/>
            <a:ext cx="2358118" cy="3301365"/>
          </a:xfrm>
          <a:prstGeom prst="rect">
            <a:avLst/>
          </a:prstGeom>
        </p:spPr>
      </p:pic>
    </p:spTree>
    <p:extLst>
      <p:ext uri="{BB962C8B-B14F-4D97-AF65-F5344CB8AC3E}">
        <p14:creationId xmlns:p14="http://schemas.microsoft.com/office/powerpoint/2010/main" val="32795445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TW" altLang="en-US" sz="4400" dirty="0"/>
              <a:t>消費金額 </a:t>
            </a:r>
            <a:r>
              <a:rPr lang="zh-TW" altLang="en-US" sz="4400" dirty="0" smtClean="0"/>
              <a:t>（</a:t>
            </a:r>
            <a:r>
              <a:rPr lang="en-US" altLang="zh-TW" sz="4400" dirty="0" smtClean="0"/>
              <a:t>Monetary</a:t>
            </a:r>
            <a:r>
              <a:rPr lang="zh-TW" altLang="en-US" sz="4400" dirty="0" smtClean="0"/>
              <a:t>）分</a:t>
            </a:r>
            <a:r>
              <a:rPr lang="zh-TW" altLang="en-US" sz="4400" dirty="0" smtClean="0"/>
              <a:t>析的四個概念</a:t>
            </a:r>
            <a:endParaRPr lang="zh-TW" altLang="en-US" dirty="0"/>
          </a:p>
        </p:txBody>
      </p:sp>
      <p:sp>
        <p:nvSpPr>
          <p:cNvPr id="6" name="Content Placeholder 5"/>
          <p:cNvSpPr>
            <a:spLocks noGrp="1"/>
          </p:cNvSpPr>
          <p:nvPr>
            <p:ph idx="1"/>
          </p:nvPr>
        </p:nvSpPr>
        <p:spPr/>
        <p:txBody>
          <a:bodyPr/>
          <a:lstStyle/>
          <a:p>
            <a:r>
              <a:rPr lang="zh-TW" altLang="en-US" b="1" dirty="0"/>
              <a:t>商品毛</a:t>
            </a:r>
            <a:r>
              <a:rPr lang="zh-TW" altLang="en-US" b="1" dirty="0" smtClean="0"/>
              <a:t>利（</a:t>
            </a:r>
            <a:r>
              <a:rPr lang="en-US" altLang="zh-TW" b="1" dirty="0" smtClean="0"/>
              <a:t>Gross </a:t>
            </a:r>
            <a:r>
              <a:rPr lang="en-US" altLang="zh-TW" b="1" dirty="0"/>
              <a:t>Margin, </a:t>
            </a:r>
            <a:r>
              <a:rPr lang="en-US" altLang="zh-TW" b="1" dirty="0" smtClean="0"/>
              <a:t>GM</a:t>
            </a:r>
            <a:r>
              <a:rPr lang="zh-TW" altLang="en-US" b="1" dirty="0" smtClean="0"/>
              <a:t>）</a:t>
            </a:r>
            <a:r>
              <a:rPr lang="zh-TW" altLang="en-US" dirty="0" smtClean="0"/>
              <a:t>：</a:t>
            </a:r>
            <a:r>
              <a:rPr lang="zh-TW" altLang="en-US" dirty="0" smtClean="0"/>
              <a:t>每</a:t>
            </a:r>
            <a:r>
              <a:rPr lang="zh-TW" altLang="en-US" dirty="0"/>
              <a:t>一件產品的毛利；簡單來說，就是「產品營收」</a:t>
            </a:r>
            <a:r>
              <a:rPr lang="en-US" altLang="zh-TW" dirty="0"/>
              <a:t>- </a:t>
            </a:r>
            <a:r>
              <a:rPr lang="zh-TW" altLang="en-US" dirty="0"/>
              <a:t>「進貨的成本」。</a:t>
            </a:r>
          </a:p>
          <a:p>
            <a:r>
              <a:rPr lang="zh-TW" altLang="en-US" b="1" dirty="0"/>
              <a:t>顧客終身價</a:t>
            </a:r>
            <a:r>
              <a:rPr lang="zh-TW" altLang="en-US" b="1" dirty="0" smtClean="0"/>
              <a:t>值（</a:t>
            </a:r>
            <a:r>
              <a:rPr lang="en-US" altLang="zh-TW" b="1" dirty="0" smtClean="0"/>
              <a:t>Customer </a:t>
            </a:r>
            <a:r>
              <a:rPr lang="en-US" altLang="zh-TW" b="1" dirty="0"/>
              <a:t>Lifetime Value, </a:t>
            </a:r>
            <a:r>
              <a:rPr lang="en-US" altLang="zh-TW" b="1" dirty="0" smtClean="0"/>
              <a:t>CLV</a:t>
            </a:r>
            <a:r>
              <a:rPr lang="zh-TW" altLang="en-US" dirty="0" smtClean="0"/>
              <a:t>）：</a:t>
            </a:r>
            <a:r>
              <a:rPr lang="zh-TW" altLang="en-US" dirty="0" smtClean="0"/>
              <a:t>每</a:t>
            </a:r>
            <a:r>
              <a:rPr lang="zh-TW" altLang="en-US" dirty="0"/>
              <a:t>一個顧客為我們貢獻的收入；簡單來說，就是對每個顧客購買的每一件商品進行「商品毛利」之加總。</a:t>
            </a:r>
          </a:p>
          <a:p>
            <a:r>
              <a:rPr lang="zh-TW" altLang="en-US" b="1" dirty="0"/>
              <a:t>顧客購</a:t>
            </a:r>
            <a:r>
              <a:rPr lang="zh-TW" altLang="en-US" b="1" dirty="0" smtClean="0"/>
              <a:t>買（取得）成本（</a:t>
            </a:r>
            <a:r>
              <a:rPr lang="en-US" altLang="zh-TW" b="1" dirty="0" smtClean="0"/>
              <a:t>Customer </a:t>
            </a:r>
            <a:r>
              <a:rPr lang="en-US" altLang="zh-TW" b="1" dirty="0"/>
              <a:t>Acquisition Cost, </a:t>
            </a:r>
            <a:r>
              <a:rPr lang="en-US" altLang="zh-TW" b="1" dirty="0" smtClean="0"/>
              <a:t>CAC</a:t>
            </a:r>
            <a:r>
              <a:rPr lang="zh-TW" altLang="en-US" b="1" dirty="0" smtClean="0"/>
              <a:t>）</a:t>
            </a:r>
            <a:r>
              <a:rPr lang="zh-TW" altLang="en-US" dirty="0" smtClean="0"/>
              <a:t>：</a:t>
            </a:r>
            <a:r>
              <a:rPr lang="zh-TW" altLang="en-US" dirty="0" smtClean="0"/>
              <a:t>為</a:t>
            </a:r>
            <a:r>
              <a:rPr lang="zh-TW" altLang="en-US" dirty="0"/>
              <a:t>了要賣出商品，在每一個顧客上所花費的成本。</a:t>
            </a:r>
          </a:p>
          <a:p>
            <a:r>
              <a:rPr lang="zh-TW" altLang="en-US" b="1" dirty="0"/>
              <a:t>顧客獲利</a:t>
            </a:r>
            <a:r>
              <a:rPr lang="zh-TW" altLang="en-US" b="1" dirty="0" smtClean="0"/>
              <a:t>率（</a:t>
            </a:r>
            <a:r>
              <a:rPr lang="en-US" altLang="zh-TW" b="1" dirty="0" smtClean="0"/>
              <a:t>CLV/CAC Ratio</a:t>
            </a:r>
            <a:r>
              <a:rPr lang="zh-TW" altLang="en-US" b="1" dirty="0" smtClean="0"/>
              <a:t>）</a:t>
            </a:r>
            <a:r>
              <a:rPr lang="zh-TW" altLang="en-US" dirty="0" smtClean="0"/>
              <a:t>：</a:t>
            </a:r>
            <a:r>
              <a:rPr lang="zh-TW" altLang="en-US" dirty="0" smtClean="0"/>
              <a:t>每</a:t>
            </a:r>
            <a:r>
              <a:rPr lang="zh-TW" altLang="en-US" dirty="0"/>
              <a:t>一</a:t>
            </a:r>
            <a:r>
              <a:rPr lang="en-US" altLang="zh-TW" dirty="0"/>
              <a:t>CAC</a:t>
            </a:r>
            <a:r>
              <a:rPr lang="zh-TW" altLang="en-US" dirty="0"/>
              <a:t>可以為我們賺進多少的</a:t>
            </a:r>
            <a:r>
              <a:rPr lang="en-US" altLang="zh-TW" dirty="0"/>
              <a:t>CLV</a:t>
            </a:r>
            <a:r>
              <a:rPr lang="zh-TW" altLang="en-US" dirty="0" smtClean="0"/>
              <a:t>。</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88</a:t>
            </a:fld>
            <a:endParaRPr lang="en-US"/>
          </a:p>
        </p:txBody>
      </p:sp>
    </p:spTree>
    <p:extLst>
      <p:ext uri="{BB962C8B-B14F-4D97-AF65-F5344CB8AC3E}">
        <p14:creationId xmlns:p14="http://schemas.microsoft.com/office/powerpoint/2010/main" val="21696610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消費金額的資料結構檢視</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89</a:t>
            </a:fld>
            <a:endParaRPr lang="en-US"/>
          </a:p>
        </p:txBody>
      </p:sp>
      <p:grpSp>
        <p:nvGrpSpPr>
          <p:cNvPr id="11" name="Group 10"/>
          <p:cNvGrpSpPr/>
          <p:nvPr/>
        </p:nvGrpSpPr>
        <p:grpSpPr>
          <a:xfrm>
            <a:off x="1641929" y="3682573"/>
            <a:ext cx="9203871" cy="2851578"/>
            <a:chOff x="397329" y="2438173"/>
            <a:chExt cx="10090386" cy="3126241"/>
          </a:xfrm>
        </p:grpSpPr>
        <p:pic>
          <p:nvPicPr>
            <p:cNvPr id="5" name="Picture 4"/>
            <p:cNvPicPr>
              <a:picLocks noChangeAspect="1"/>
            </p:cNvPicPr>
            <p:nvPr/>
          </p:nvPicPr>
          <p:blipFill>
            <a:blip r:embed="rId2"/>
            <a:stretch>
              <a:fillRect/>
            </a:stretch>
          </p:blipFill>
          <p:spPr>
            <a:xfrm>
              <a:off x="397329" y="2438173"/>
              <a:ext cx="5386067" cy="3126241"/>
            </a:xfrm>
            <a:prstGeom prst="rect">
              <a:avLst/>
            </a:prstGeom>
          </p:spPr>
        </p:pic>
        <p:pic>
          <p:nvPicPr>
            <p:cNvPr id="6" name="Picture 5"/>
            <p:cNvPicPr>
              <a:picLocks noChangeAspect="1"/>
            </p:cNvPicPr>
            <p:nvPr/>
          </p:nvPicPr>
          <p:blipFill>
            <a:blip r:embed="rId3"/>
            <a:stretch>
              <a:fillRect/>
            </a:stretch>
          </p:blipFill>
          <p:spPr>
            <a:xfrm>
              <a:off x="6971801" y="2438173"/>
              <a:ext cx="3515914" cy="3126241"/>
            </a:xfrm>
            <a:prstGeom prst="rect">
              <a:avLst/>
            </a:prstGeom>
          </p:spPr>
        </p:pic>
        <p:sp>
          <p:nvSpPr>
            <p:cNvPr id="7" name="Down Arrow 6"/>
            <p:cNvSpPr/>
            <p:nvPr/>
          </p:nvSpPr>
          <p:spPr>
            <a:xfrm rot="16200000">
              <a:off x="6206148" y="3684619"/>
              <a:ext cx="342900" cy="633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2516" b="93711" l="9146" r="89024"/>
                      </a14:imgEffect>
                    </a14:imgLayer>
                  </a14:imgProps>
                </a:ext>
              </a:extLst>
            </a:blip>
            <a:stretch>
              <a:fillRect/>
            </a:stretch>
          </p:blipFill>
          <p:spPr>
            <a:xfrm>
              <a:off x="5851987" y="2672444"/>
              <a:ext cx="1051223" cy="1019174"/>
            </a:xfrm>
            <a:prstGeom prst="rect">
              <a:avLst/>
            </a:prstGeom>
          </p:spPr>
        </p:pic>
      </p:grpSp>
      <p:pic>
        <p:nvPicPr>
          <p:cNvPr id="9" name="Content Placeholder 5"/>
          <p:cNvPicPr>
            <a:picLocks noGrp="1" noChangeAspect="1"/>
          </p:cNvPicPr>
          <p:nvPr>
            <p:ph idx="1"/>
          </p:nvPr>
        </p:nvPicPr>
        <p:blipFill rotWithShape="1">
          <a:blip r:embed="rId6"/>
          <a:srcRect r="6795" b="2930"/>
          <a:stretch/>
        </p:blipFill>
        <p:spPr>
          <a:xfrm>
            <a:off x="4425630" y="1477963"/>
            <a:ext cx="2960009" cy="1639769"/>
          </a:xfrm>
          <a:prstGeom prst="rect">
            <a:avLst/>
          </a:prstGeom>
        </p:spPr>
      </p:pic>
      <p:pic>
        <p:nvPicPr>
          <p:cNvPr id="10" name="Picture 9"/>
          <p:cNvPicPr>
            <a:picLocks noChangeAspect="1"/>
          </p:cNvPicPr>
          <p:nvPr/>
        </p:nvPicPr>
        <p:blipFill>
          <a:blip r:embed="rId7"/>
          <a:stretch>
            <a:fillRect/>
          </a:stretch>
        </p:blipFill>
        <p:spPr>
          <a:xfrm>
            <a:off x="1657684" y="1477963"/>
            <a:ext cx="2611911" cy="1638528"/>
          </a:xfrm>
          <a:prstGeom prst="rect">
            <a:avLst/>
          </a:prstGeom>
        </p:spPr>
      </p:pic>
      <p:sp>
        <p:nvSpPr>
          <p:cNvPr id="12" name="Down Arrow 11"/>
          <p:cNvSpPr/>
          <p:nvPr/>
        </p:nvSpPr>
        <p:spPr>
          <a:xfrm>
            <a:off x="4205424" y="3192691"/>
            <a:ext cx="312774" cy="4267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5516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傳統目標市場</a:t>
            </a:r>
            <a:r>
              <a:rPr lang="zh-TW" altLang="en-US" dirty="0" smtClean="0"/>
              <a:t>法 </a:t>
            </a:r>
            <a:r>
              <a:rPr lang="en-US" altLang="zh-TW" dirty="0" smtClean="0"/>
              <a:t>vs AI</a:t>
            </a:r>
            <a:r>
              <a:rPr lang="zh-TW" altLang="en-US" dirty="0" smtClean="0"/>
              <a:t>目</a:t>
            </a:r>
            <a:r>
              <a:rPr lang="zh-TW" altLang="en-US" dirty="0"/>
              <a:t>標市場</a:t>
            </a:r>
            <a:r>
              <a:rPr lang="zh-TW" altLang="en-US" dirty="0" smtClean="0"/>
              <a:t>法</a:t>
            </a:r>
            <a:endParaRPr lang="zh-TW" alt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45442490"/>
              </p:ext>
            </p:extLst>
          </p:nvPr>
        </p:nvGraphicFramePr>
        <p:xfrm>
          <a:off x="1149154" y="2049254"/>
          <a:ext cx="10068573" cy="3755617"/>
        </p:xfrm>
        <a:graphic>
          <a:graphicData uri="http://schemas.openxmlformats.org/drawingml/2006/table">
            <a:tbl>
              <a:tblPr firstRow="1" bandRow="1">
                <a:tableStyleId>{5C22544A-7EE6-4342-B048-85BDC9FD1C3A}</a:tableStyleId>
              </a:tblPr>
              <a:tblGrid>
                <a:gridCol w="3356191">
                  <a:extLst>
                    <a:ext uri="{9D8B030D-6E8A-4147-A177-3AD203B41FA5}">
                      <a16:colId xmlns:a16="http://schemas.microsoft.com/office/drawing/2014/main" val="3566130803"/>
                    </a:ext>
                  </a:extLst>
                </a:gridCol>
                <a:gridCol w="3356191">
                  <a:extLst>
                    <a:ext uri="{9D8B030D-6E8A-4147-A177-3AD203B41FA5}">
                      <a16:colId xmlns:a16="http://schemas.microsoft.com/office/drawing/2014/main" val="2326749288"/>
                    </a:ext>
                  </a:extLst>
                </a:gridCol>
                <a:gridCol w="3356191">
                  <a:extLst>
                    <a:ext uri="{9D8B030D-6E8A-4147-A177-3AD203B41FA5}">
                      <a16:colId xmlns:a16="http://schemas.microsoft.com/office/drawing/2014/main" val="1217955371"/>
                    </a:ext>
                  </a:extLst>
                </a:gridCol>
              </a:tblGrid>
              <a:tr h="463777">
                <a:tc>
                  <a:txBody>
                    <a:bodyPr/>
                    <a:lstStyle/>
                    <a:p>
                      <a:pPr algn="ctr"/>
                      <a:r>
                        <a:rPr lang="zh-TW" altLang="en-US" sz="2400" dirty="0" smtClean="0"/>
                        <a:t>比較項目</a:t>
                      </a:r>
                      <a:endParaRPr lang="zh-TW" altLang="en-US" sz="2400" dirty="0"/>
                    </a:p>
                  </a:txBody>
                  <a:tcPr/>
                </a:tc>
                <a:tc>
                  <a:txBody>
                    <a:bodyPr/>
                    <a:lstStyle/>
                    <a:p>
                      <a:pPr algn="ctr"/>
                      <a:r>
                        <a:rPr lang="zh-TW" altLang="en-US" sz="2400" dirty="0" smtClean="0"/>
                        <a:t>傳統目標市場法</a:t>
                      </a:r>
                      <a:endParaRPr lang="zh-TW" altLang="en-US" sz="2400" dirty="0"/>
                    </a:p>
                  </a:txBody>
                  <a:tcPr/>
                </a:tc>
                <a:tc>
                  <a:txBody>
                    <a:bodyPr/>
                    <a:lstStyle/>
                    <a:p>
                      <a:pPr algn="ctr"/>
                      <a:r>
                        <a:rPr lang="en-US" altLang="zh-TW" sz="2400" dirty="0" smtClean="0"/>
                        <a:t>AI</a:t>
                      </a:r>
                      <a:r>
                        <a:rPr lang="zh-TW" altLang="en-US" sz="2400" dirty="0" smtClean="0"/>
                        <a:t>目標市場法</a:t>
                      </a:r>
                      <a:endParaRPr lang="zh-TW" altLang="en-US" sz="2400" dirty="0"/>
                    </a:p>
                  </a:txBody>
                  <a:tcPr/>
                </a:tc>
                <a:extLst>
                  <a:ext uri="{0D108BD9-81ED-4DB2-BD59-A6C34878D82A}">
                    <a16:rowId xmlns:a16="http://schemas.microsoft.com/office/drawing/2014/main" val="1357961986"/>
                  </a:ext>
                </a:extLst>
              </a:tr>
              <a:tr h="800492">
                <a:tc>
                  <a:txBody>
                    <a:bodyPr/>
                    <a:lstStyle/>
                    <a:p>
                      <a:pPr algn="ctr"/>
                      <a:r>
                        <a:rPr lang="zh-TW" altLang="en-US" sz="2400" dirty="0" smtClean="0"/>
                        <a:t>抓取有影響的特徵變數</a:t>
                      </a:r>
                      <a:endParaRPr lang="zh-TW" altLang="en-US" sz="2400" dirty="0"/>
                    </a:p>
                  </a:txBody>
                  <a:tcPr anchor="ctr"/>
                </a:tc>
                <a:tc>
                  <a:txBody>
                    <a:bodyPr/>
                    <a:lstStyle/>
                    <a:p>
                      <a:pPr algn="ctr"/>
                      <a:r>
                        <a:rPr lang="zh-TW" altLang="en-US" sz="2400" dirty="0" smtClean="0"/>
                        <a:t>全人工找</a:t>
                      </a:r>
                      <a:endParaRPr lang="zh-TW" altLang="en-US" sz="2400" dirty="0"/>
                    </a:p>
                  </a:txBody>
                  <a:tcPr anchor="ctr"/>
                </a:tc>
                <a:tc>
                  <a:txBody>
                    <a:bodyPr/>
                    <a:lstStyle/>
                    <a:p>
                      <a:pPr algn="ctr"/>
                      <a:r>
                        <a:rPr lang="zh-TW" altLang="en-US" sz="2400" dirty="0" smtClean="0"/>
                        <a:t>機器學習判斷有用變數 </a:t>
                      </a:r>
                      <a:endParaRPr lang="en-US" altLang="zh-TW" sz="2400" dirty="0" smtClean="0"/>
                    </a:p>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sz="2400" dirty="0" smtClean="0"/>
                        <a:t>+</a:t>
                      </a:r>
                      <a:r>
                        <a:rPr lang="zh-TW" altLang="en-US" sz="2400" dirty="0" smtClean="0"/>
                        <a:t>人類專家</a:t>
                      </a:r>
                    </a:p>
                  </a:txBody>
                  <a:tcPr anchor="ctr"/>
                </a:tc>
                <a:extLst>
                  <a:ext uri="{0D108BD9-81ED-4DB2-BD59-A6C34878D82A}">
                    <a16:rowId xmlns:a16="http://schemas.microsoft.com/office/drawing/2014/main" val="2964623877"/>
                  </a:ext>
                </a:extLst>
              </a:tr>
              <a:tr h="800492">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sz="2400" dirty="0" smtClean="0"/>
                        <a:t>特徵變數在量化上</a:t>
                      </a:r>
                    </a:p>
                  </a:txBody>
                  <a:tcPr anchor="ctr"/>
                </a:tc>
                <a:tc>
                  <a:txBody>
                    <a:bodyPr/>
                    <a:lstStyle/>
                    <a:p>
                      <a:pPr algn="ctr"/>
                      <a:r>
                        <a:rPr lang="zh-TW" altLang="en-US" sz="2400" dirty="0" smtClean="0"/>
                        <a:t>人為估計</a:t>
                      </a:r>
                      <a:endParaRPr lang="zh-TW" altLang="en-US" sz="2400" dirty="0"/>
                    </a:p>
                  </a:txBody>
                  <a:tcPr anchor="ctr"/>
                </a:tc>
                <a:tc>
                  <a:txBody>
                    <a:bodyPr/>
                    <a:lstStyle/>
                    <a:p>
                      <a:pPr algn="ctr"/>
                      <a:r>
                        <a:rPr lang="zh-TW" altLang="en-US" sz="2400" dirty="0" smtClean="0"/>
                        <a:t>機器學習事先篩選 </a:t>
                      </a:r>
                      <a:endParaRPr lang="en-US" altLang="zh-TW" sz="2400" dirty="0" smtClean="0"/>
                    </a:p>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sz="2400" dirty="0" smtClean="0"/>
                        <a:t>+</a:t>
                      </a:r>
                      <a:r>
                        <a:rPr lang="zh-TW" altLang="en-US" sz="2400" dirty="0" smtClean="0"/>
                        <a:t>人類專家</a:t>
                      </a:r>
                    </a:p>
                  </a:txBody>
                  <a:tcPr anchor="ctr"/>
                </a:tc>
                <a:extLst>
                  <a:ext uri="{0D108BD9-81ED-4DB2-BD59-A6C34878D82A}">
                    <a16:rowId xmlns:a16="http://schemas.microsoft.com/office/drawing/2014/main" val="2795773284"/>
                  </a:ext>
                </a:extLst>
              </a:tr>
              <a:tr h="800492">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sz="2400" dirty="0" smtClean="0"/>
                        <a:t>評論文字資料處理</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sz="2400" dirty="0" smtClean="0"/>
                        <a:t>人為經驗</a:t>
                      </a:r>
                    </a:p>
                  </a:txBody>
                  <a:tcPr anchor="ctr"/>
                </a:tc>
                <a:tc>
                  <a:txBody>
                    <a:bodyPr/>
                    <a:lstStyle/>
                    <a:p>
                      <a:pPr algn="ctr"/>
                      <a:r>
                        <a:rPr lang="zh-TW" altLang="en-US" sz="2400" dirty="0" smtClean="0"/>
                        <a:t>機器學習篩選關鍵字</a:t>
                      </a:r>
                      <a:endParaRPr lang="en-US" altLang="zh-TW" sz="2400" dirty="0" smtClean="0"/>
                    </a:p>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sz="2400" dirty="0" smtClean="0"/>
                        <a:t>+</a:t>
                      </a:r>
                      <a:r>
                        <a:rPr lang="zh-TW" altLang="en-US" sz="2400" dirty="0" smtClean="0"/>
                        <a:t>人類專家</a:t>
                      </a:r>
                    </a:p>
                  </a:txBody>
                  <a:tcPr anchor="ctr"/>
                </a:tc>
                <a:extLst>
                  <a:ext uri="{0D108BD9-81ED-4DB2-BD59-A6C34878D82A}">
                    <a16:rowId xmlns:a16="http://schemas.microsoft.com/office/drawing/2014/main" val="564982466"/>
                  </a:ext>
                </a:extLst>
              </a:tr>
              <a:tr h="800492">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sz="2400" dirty="0" smtClean="0"/>
                        <a:t>營收表現的估計</a:t>
                      </a:r>
                    </a:p>
                  </a:txBody>
                  <a:tcPr anchor="ctr"/>
                </a:tc>
                <a:tc>
                  <a:txBody>
                    <a:bodyPr/>
                    <a:lstStyle/>
                    <a:p>
                      <a:pPr algn="ctr"/>
                      <a:r>
                        <a:rPr lang="zh-TW" altLang="en-US" sz="2400" dirty="0" smtClean="0"/>
                        <a:t>人為估計</a:t>
                      </a:r>
                      <a:endParaRPr lang="zh-TW" altLang="en-US" sz="2400" dirty="0"/>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zh-TW" altLang="en-US" sz="2400" dirty="0" smtClean="0"/>
                        <a:t>機器學習估計</a:t>
                      </a:r>
                      <a:endParaRPr lang="en-US" altLang="zh-TW" sz="2400" dirty="0" smtClean="0"/>
                    </a:p>
                    <a:p>
                      <a:pPr marL="0" marR="0" indent="0" algn="ctr" defTabSz="913765" rtl="0" eaLnBrk="1" fontAlgn="auto" latinLnBrk="0" hangingPunct="1">
                        <a:lnSpc>
                          <a:spcPct val="100000"/>
                        </a:lnSpc>
                        <a:spcBef>
                          <a:spcPts val="0"/>
                        </a:spcBef>
                        <a:spcAft>
                          <a:spcPts val="0"/>
                        </a:spcAft>
                        <a:buClrTx/>
                        <a:buSzTx/>
                        <a:buFontTx/>
                        <a:buNone/>
                        <a:tabLst/>
                        <a:defRPr/>
                      </a:pPr>
                      <a:r>
                        <a:rPr lang="en-US" altLang="zh-TW" sz="2400" dirty="0" smtClean="0"/>
                        <a:t>+</a:t>
                      </a:r>
                      <a:r>
                        <a:rPr lang="zh-TW" altLang="en-US" sz="2400" dirty="0" smtClean="0"/>
                        <a:t>人類專家</a:t>
                      </a:r>
                      <a:endParaRPr lang="zh-TW" altLang="en-US" sz="2400" dirty="0"/>
                    </a:p>
                  </a:txBody>
                  <a:tcPr anchor="ctr"/>
                </a:tc>
                <a:extLst>
                  <a:ext uri="{0D108BD9-81ED-4DB2-BD59-A6C34878D82A}">
                    <a16:rowId xmlns:a16="http://schemas.microsoft.com/office/drawing/2014/main" val="3385735440"/>
                  </a:ext>
                </a:extLst>
              </a:tr>
            </a:tbl>
          </a:graphicData>
        </a:graphic>
      </p:graphicFrame>
      <p:sp>
        <p:nvSpPr>
          <p:cNvPr id="4" name="Slide Number Placeholder 3"/>
          <p:cNvSpPr>
            <a:spLocks noGrp="1"/>
          </p:cNvSpPr>
          <p:nvPr>
            <p:ph type="sldNum" sz="quarter" idx="12"/>
          </p:nvPr>
        </p:nvSpPr>
        <p:spPr/>
        <p:txBody>
          <a:bodyPr/>
          <a:lstStyle/>
          <a:p>
            <a:fld id="{B3561BA9-CDCF-4958-B8AB-66F3BF063E13}" type="slidenum">
              <a:rPr lang="en-US" smtClean="0"/>
              <a:pPr/>
              <a:t>9</a:t>
            </a:fld>
            <a:endParaRPr lang="en-US" dirty="0"/>
          </a:p>
        </p:txBody>
      </p:sp>
    </p:spTree>
    <p:extLst>
      <p:ext uri="{BB962C8B-B14F-4D97-AF65-F5344CB8AC3E}">
        <p14:creationId xmlns:p14="http://schemas.microsoft.com/office/powerpoint/2010/main" val="16954509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8200" y="1696414"/>
            <a:ext cx="8000105" cy="5161586"/>
          </a:xfrm>
          <a:prstGeom prst="rect">
            <a:avLst/>
          </a:prstGeom>
        </p:spPr>
      </p:pic>
      <p:sp>
        <p:nvSpPr>
          <p:cNvPr id="2" name="Title 1"/>
          <p:cNvSpPr>
            <a:spLocks noGrp="1"/>
          </p:cNvSpPr>
          <p:nvPr>
            <p:ph type="title"/>
          </p:nvPr>
        </p:nvSpPr>
        <p:spPr/>
        <p:txBody>
          <a:bodyPr/>
          <a:lstStyle/>
          <a:p>
            <a:r>
              <a:rPr lang="zh-TW" altLang="en-US" dirty="0"/>
              <a:t>消費金</a:t>
            </a:r>
            <a:r>
              <a:rPr lang="zh-TW" altLang="en-US" dirty="0" smtClean="0"/>
              <a:t>額（</a:t>
            </a:r>
            <a:r>
              <a:rPr lang="en-US" altLang="zh-TW" dirty="0" smtClean="0"/>
              <a:t>Monetary</a:t>
            </a:r>
            <a:r>
              <a:rPr lang="zh-TW" altLang="en-US" dirty="0" smtClean="0"/>
              <a:t>）模</a:t>
            </a:r>
            <a:r>
              <a:rPr lang="zh-TW" altLang="en-US" dirty="0"/>
              <a:t>型分</a:t>
            </a:r>
            <a:r>
              <a:rPr lang="zh-TW" altLang="en-US" dirty="0" smtClean="0"/>
              <a:t>析</a:t>
            </a:r>
            <a:r>
              <a:rPr lang="en-US" altLang="zh-TW" dirty="0" smtClean="0"/>
              <a:t/>
            </a:r>
            <a:br>
              <a:rPr lang="en-US" altLang="zh-TW" dirty="0" smtClean="0"/>
            </a:br>
            <a:r>
              <a:rPr lang="zh-TW" altLang="en-US" dirty="0" smtClean="0"/>
              <a:t>顧客加</a:t>
            </a:r>
            <a:r>
              <a:rPr lang="zh-TW" altLang="en-US" dirty="0"/>
              <a:t>總</a:t>
            </a:r>
            <a:r>
              <a:rPr lang="zh-TW" altLang="en-US" dirty="0" smtClean="0"/>
              <a:t>價</a:t>
            </a:r>
            <a:r>
              <a:rPr lang="zh-TW" altLang="en-US" dirty="0"/>
              <a:t>值比較</a:t>
            </a:r>
          </a:p>
        </p:txBody>
      </p:sp>
      <p:sp>
        <p:nvSpPr>
          <p:cNvPr id="3" name="Content Placeholder 2"/>
          <p:cNvSpPr>
            <a:spLocks noGrp="1"/>
          </p:cNvSpPr>
          <p:nvPr>
            <p:ph idx="1"/>
          </p:nvPr>
        </p:nvSpPr>
        <p:spPr>
          <a:xfrm>
            <a:off x="8476343" y="1825625"/>
            <a:ext cx="3311991" cy="4351339"/>
          </a:xfrm>
        </p:spPr>
        <p:txBody>
          <a:bodyPr>
            <a:normAutofit/>
          </a:bodyPr>
          <a:lstStyle/>
          <a:p>
            <a:r>
              <a:rPr lang="zh-TW" altLang="en-US" dirty="0" smtClean="0"/>
              <a:t>常貴客，人少，幾乎都在虧錢</a:t>
            </a:r>
            <a:endParaRPr lang="en-US" altLang="zh-TW" dirty="0" smtClean="0"/>
          </a:p>
          <a:p>
            <a:r>
              <a:rPr lang="zh-TW" altLang="en-US" dirty="0" smtClean="0"/>
              <a:t>新顧客，人多，隨著購買頻率的增加所費資的成本似乎沒那麼高</a:t>
            </a:r>
            <a:endParaRPr lang="en-US" altLang="zh-TW" dirty="0" smtClean="0"/>
          </a:p>
          <a:p>
            <a:r>
              <a:rPr lang="zh-TW" altLang="en-US" dirty="0" smtClean="0"/>
              <a:t>先前客，人少，成本高</a:t>
            </a:r>
            <a:endParaRPr lang="en-US" altLang="zh-TW" dirty="0" smtClean="0"/>
          </a:p>
          <a:p>
            <a:r>
              <a:rPr lang="zh-TW" altLang="en-US" dirty="0" smtClean="0"/>
              <a:t>一次客，人數多，效益不錯</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90</a:t>
            </a:fld>
            <a:endParaRPr lang="en-US"/>
          </a:p>
        </p:txBody>
      </p:sp>
    </p:spTree>
    <p:extLst>
      <p:ext uri="{BB962C8B-B14F-4D97-AF65-F5344CB8AC3E}">
        <p14:creationId xmlns:p14="http://schemas.microsoft.com/office/powerpoint/2010/main" val="4661645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消費金</a:t>
            </a:r>
            <a:r>
              <a:rPr lang="zh-TW" altLang="en-US" dirty="0" smtClean="0"/>
              <a:t>額（</a:t>
            </a:r>
            <a:r>
              <a:rPr lang="en-US" altLang="zh-TW" dirty="0" smtClean="0"/>
              <a:t>Monetary</a:t>
            </a:r>
            <a:r>
              <a:rPr lang="zh-TW" altLang="en-US" dirty="0" smtClean="0"/>
              <a:t>）模</a:t>
            </a:r>
            <a:r>
              <a:rPr lang="zh-TW" altLang="en-US" dirty="0"/>
              <a:t>型分析</a:t>
            </a:r>
            <a:r>
              <a:rPr lang="en-US" altLang="zh-TW" dirty="0"/>
              <a:t/>
            </a:r>
            <a:br>
              <a:rPr lang="en-US" altLang="zh-TW" dirty="0"/>
            </a:br>
            <a:r>
              <a:rPr lang="zh-TW" altLang="en-US" dirty="0" smtClean="0"/>
              <a:t>顧客平均價值比</a:t>
            </a:r>
            <a:r>
              <a:rPr lang="zh-TW" altLang="en-US" dirty="0"/>
              <a:t>較</a:t>
            </a:r>
          </a:p>
        </p:txBody>
      </p:sp>
      <p:sp>
        <p:nvSpPr>
          <p:cNvPr id="3" name="Content Placeholder 2"/>
          <p:cNvSpPr>
            <a:spLocks noGrp="1"/>
          </p:cNvSpPr>
          <p:nvPr>
            <p:ph idx="1"/>
          </p:nvPr>
        </p:nvSpPr>
        <p:spPr>
          <a:xfrm>
            <a:off x="8772526" y="1825625"/>
            <a:ext cx="2800350" cy="4351339"/>
          </a:xfrm>
        </p:spPr>
        <p:txBody>
          <a:bodyPr/>
          <a:lstStyle/>
          <a:p>
            <a:r>
              <a:rPr lang="zh-TW" altLang="en-US" dirty="0" smtClean="0"/>
              <a:t>知曉每個區塊的顧客平均價值與購買成本</a:t>
            </a:r>
            <a:endParaRPr lang="zh-TW" altLang="en-US" dirty="0"/>
          </a:p>
        </p:txBody>
      </p:sp>
      <p:sp>
        <p:nvSpPr>
          <p:cNvPr id="4" name="Slide Number Placeholder 3"/>
          <p:cNvSpPr>
            <a:spLocks noGrp="1"/>
          </p:cNvSpPr>
          <p:nvPr>
            <p:ph type="sldNum" sz="quarter" idx="12"/>
          </p:nvPr>
        </p:nvSpPr>
        <p:spPr/>
        <p:txBody>
          <a:bodyPr/>
          <a:lstStyle/>
          <a:p>
            <a:fld id="{B3561BA9-CDCF-4958-B8AB-66F3BF063E13}" type="slidenum">
              <a:rPr lang="en-US" smtClean="0"/>
              <a:t>91</a:t>
            </a:fld>
            <a:endParaRPr lang="en-US"/>
          </a:p>
        </p:txBody>
      </p:sp>
      <p:pic>
        <p:nvPicPr>
          <p:cNvPr id="5" name="Picture 4"/>
          <p:cNvPicPr>
            <a:picLocks noChangeAspect="1"/>
          </p:cNvPicPr>
          <p:nvPr/>
        </p:nvPicPr>
        <p:blipFill>
          <a:blip r:embed="rId2"/>
          <a:stretch>
            <a:fillRect/>
          </a:stretch>
        </p:blipFill>
        <p:spPr>
          <a:xfrm>
            <a:off x="838200" y="1690688"/>
            <a:ext cx="8089501" cy="5167312"/>
          </a:xfrm>
          <a:prstGeom prst="rect">
            <a:avLst/>
          </a:prstGeom>
        </p:spPr>
      </p:pic>
    </p:spTree>
    <p:extLst>
      <p:ext uri="{BB962C8B-B14F-4D97-AF65-F5344CB8AC3E}">
        <p14:creationId xmlns:p14="http://schemas.microsoft.com/office/powerpoint/2010/main" val="21047940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989333" y="3527495"/>
            <a:ext cx="2358118" cy="3301365"/>
          </a:xfrm>
          <a:prstGeom prst="rect">
            <a:avLst/>
          </a:prstGeom>
        </p:spPr>
      </p:pic>
      <p:sp>
        <p:nvSpPr>
          <p:cNvPr id="5" name="Title 4"/>
          <p:cNvSpPr>
            <a:spLocks noGrp="1"/>
          </p:cNvSpPr>
          <p:nvPr>
            <p:ph type="title"/>
          </p:nvPr>
        </p:nvSpPr>
        <p:spPr>
          <a:xfrm>
            <a:off x="831851" y="1465943"/>
            <a:ext cx="10515600"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2-1</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恩</a:t>
            </a:r>
            <a:r>
              <a:rPr lang="en-US" altLang="zh-TW" b="1" dirty="0" smtClean="0">
                <a:solidFill>
                  <a:srgbClr val="4271FD"/>
                </a:solidFill>
              </a:rPr>
              <a:t>…</a:t>
            </a:r>
            <a:r>
              <a:rPr lang="zh-TW" altLang="en-US" b="1" dirty="0" smtClean="0">
                <a:solidFill>
                  <a:srgbClr val="4271FD"/>
                </a:solidFill>
              </a:rPr>
              <a:t> 所以哪些區隔應該放</a:t>
            </a:r>
            <a:r>
              <a:rPr lang="zh-TW" altLang="en-US" b="1" dirty="0">
                <a:solidFill>
                  <a:srgbClr val="4271FD"/>
                </a:solidFill>
              </a:rPr>
              <a:t>棄</a:t>
            </a:r>
            <a:r>
              <a:rPr lang="zh-TW" altLang="en-US" b="1" dirty="0" smtClean="0">
                <a:solidFill>
                  <a:srgbClr val="4271FD"/>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哪些應該保留</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49677"/>
            <a:ext cx="10515600" cy="1500187"/>
          </a:xfrm>
        </p:spPr>
        <p:txBody>
          <a:bodyPr>
            <a:normAutofit/>
          </a:bodyPr>
          <a:lstStyle/>
          <a:p>
            <a:pPr marL="0" lvl="1" defTabSz="914400">
              <a:lnSpc>
                <a:spcPct val="100000"/>
              </a:lnSpc>
              <a:spcBef>
                <a:spcPts val="0"/>
              </a:spcBef>
              <a:defRPr/>
            </a:pPr>
            <a:r>
              <a:rPr lang="zh-TW" altLang="en-US" sz="2400" b="1" i="1" dirty="0"/>
              <a:t>實戰主題</a:t>
            </a:r>
            <a:r>
              <a:rPr lang="en-US" altLang="zh-TW" sz="2400" b="1" i="1" dirty="0" smtClean="0"/>
              <a:t>2</a:t>
            </a:r>
            <a:r>
              <a:rPr lang="zh-TW" altLang="en-US" sz="2400" b="1" i="1" dirty="0" smtClean="0"/>
              <a:t>：消</a:t>
            </a:r>
            <a:r>
              <a:rPr lang="zh-TW" altLang="en-US" sz="2400" b="1" i="1" dirty="0"/>
              <a:t>費金額 </a:t>
            </a:r>
            <a:r>
              <a:rPr lang="zh-TW" altLang="en-US" sz="2400" b="1" i="1" dirty="0" smtClean="0"/>
              <a:t>（</a:t>
            </a:r>
            <a:r>
              <a:rPr lang="en-US" altLang="zh-TW" sz="2400" b="1" i="1" dirty="0" smtClean="0"/>
              <a:t>Monetary</a:t>
            </a:r>
            <a:r>
              <a:rPr lang="zh-TW" altLang="en-US" sz="2400" b="1" i="1" dirty="0" smtClean="0"/>
              <a:t>）分</a:t>
            </a:r>
            <a:r>
              <a:rPr lang="zh-TW" altLang="en-US" sz="2400" b="1" i="1" dirty="0"/>
              <a:t>析實戰</a:t>
            </a:r>
            <a:endParaRPr lang="en-US" altLang="zh-TW" sz="2400" b="1" i="1" dirty="0"/>
          </a:p>
          <a:p>
            <a:endParaRPr lang="zh-TW" altLang="en-US" b="1" i="1" dirty="0"/>
          </a:p>
        </p:txBody>
      </p:sp>
      <p:sp>
        <p:nvSpPr>
          <p:cNvPr id="4" name="Slide Number Placeholder 3"/>
          <p:cNvSpPr>
            <a:spLocks noGrp="1"/>
          </p:cNvSpPr>
          <p:nvPr>
            <p:ph type="sldNum" sz="quarter" idx="12"/>
          </p:nvPr>
        </p:nvSpPr>
        <p:spPr/>
        <p:txBody>
          <a:bodyPr/>
          <a:lstStyle/>
          <a:p>
            <a:fld id="{B3561BA9-CDCF-4958-B8AB-66F3BF063E13}" type="slidenum">
              <a:rPr lang="en-US" smtClean="0"/>
              <a:t>92</a:t>
            </a:fld>
            <a:endParaRPr lang="en-US"/>
          </a:p>
        </p:txBody>
      </p:sp>
    </p:spTree>
    <p:extLst>
      <p:ext uri="{BB962C8B-B14F-4D97-AF65-F5344CB8AC3E}">
        <p14:creationId xmlns:p14="http://schemas.microsoft.com/office/powerpoint/2010/main" val="25703743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消費金</a:t>
            </a:r>
            <a:r>
              <a:rPr lang="zh-TW" altLang="en-US" dirty="0" smtClean="0"/>
              <a:t>額（</a:t>
            </a:r>
            <a:r>
              <a:rPr lang="en-US" altLang="zh-TW" dirty="0" smtClean="0"/>
              <a:t>Monetary</a:t>
            </a:r>
            <a:r>
              <a:rPr lang="zh-TW" altLang="en-US" dirty="0" smtClean="0"/>
              <a:t>）模</a:t>
            </a:r>
            <a:r>
              <a:rPr lang="zh-TW" altLang="en-US" dirty="0"/>
              <a:t>型分析</a:t>
            </a:r>
            <a:r>
              <a:rPr lang="en-US" altLang="zh-TW" dirty="0"/>
              <a:t/>
            </a:r>
            <a:br>
              <a:rPr lang="en-US" altLang="zh-TW" dirty="0"/>
            </a:br>
            <a:r>
              <a:rPr lang="zh-TW" altLang="en-US" dirty="0"/>
              <a:t>顧</a:t>
            </a:r>
            <a:r>
              <a:rPr lang="zh-TW" altLang="en-US" dirty="0" smtClean="0"/>
              <a:t>客獲利率比較圖</a:t>
            </a:r>
            <a:endParaRPr lang="zh-TW" altLang="en-US" dirty="0"/>
          </a:p>
        </p:txBody>
      </p:sp>
      <p:sp>
        <p:nvSpPr>
          <p:cNvPr id="3" name="Content Placeholder 2"/>
          <p:cNvSpPr>
            <a:spLocks noGrp="1"/>
          </p:cNvSpPr>
          <p:nvPr>
            <p:ph idx="1"/>
          </p:nvPr>
        </p:nvSpPr>
        <p:spPr>
          <a:xfrm>
            <a:off x="8258113" y="1690688"/>
            <a:ext cx="3774230" cy="5041900"/>
          </a:xfrm>
        </p:spPr>
        <p:txBody>
          <a:bodyPr>
            <a:normAutofit fontScale="92500" lnSpcReduction="20000"/>
          </a:bodyPr>
          <a:lstStyle/>
          <a:p>
            <a:r>
              <a:rPr lang="zh-TW" altLang="en-US" sz="2000" dirty="0"/>
              <a:t>在常貴客</a:t>
            </a:r>
            <a:r>
              <a:rPr lang="en-US" altLang="zh-TW" sz="2000" dirty="0" smtClean="0"/>
              <a:t>0–67</a:t>
            </a:r>
            <a:r>
              <a:rPr lang="zh-TW" altLang="en-US" sz="2000" dirty="0"/>
              <a:t>天內消</a:t>
            </a:r>
            <a:r>
              <a:rPr lang="zh-TW" altLang="en-US" sz="2000" dirty="0" smtClean="0"/>
              <a:t>費</a:t>
            </a:r>
            <a:r>
              <a:rPr lang="en-US" altLang="zh-TW" sz="2000" dirty="0" smtClean="0"/>
              <a:t>22</a:t>
            </a:r>
            <a:r>
              <a:rPr lang="zh-TW" altLang="en-US" sz="2000" dirty="0" smtClean="0"/>
              <a:t>次</a:t>
            </a:r>
            <a:r>
              <a:rPr lang="zh-TW" altLang="en-US" sz="2000" dirty="0"/>
              <a:t>以上的顧客</a:t>
            </a:r>
            <a:r>
              <a:rPr lang="zh-TW" altLang="en-US" sz="2000" dirty="0" smtClean="0"/>
              <a:t>中</a:t>
            </a:r>
            <a:endParaRPr lang="en-US" altLang="zh-TW" sz="2000" dirty="0" smtClean="0"/>
          </a:p>
          <a:p>
            <a:pPr lvl="1"/>
            <a:r>
              <a:rPr lang="zh-TW" altLang="en-US" sz="1800" dirty="0" smtClean="0"/>
              <a:t>我</a:t>
            </a:r>
            <a:r>
              <a:rPr lang="zh-TW" altLang="en-US" sz="1800" dirty="0"/>
              <a:t>們每投入</a:t>
            </a:r>
            <a:r>
              <a:rPr lang="en-US" altLang="zh-TW" sz="1800" dirty="0"/>
              <a:t>1</a:t>
            </a:r>
            <a:r>
              <a:rPr lang="zh-TW" altLang="en-US" sz="1800" dirty="0"/>
              <a:t>塊錢的成本，就</a:t>
            </a:r>
            <a:r>
              <a:rPr lang="zh-TW" altLang="en-US" sz="1800" dirty="0" smtClean="0"/>
              <a:t>會</a:t>
            </a:r>
            <a:r>
              <a:rPr lang="zh-TW" altLang="en-US" sz="1800" dirty="0"/>
              <a:t>賠</a:t>
            </a:r>
            <a:r>
              <a:rPr lang="en-US" altLang="zh-TW" sz="1800" dirty="0" smtClean="0"/>
              <a:t>0.83</a:t>
            </a:r>
            <a:r>
              <a:rPr lang="zh-TW" altLang="en-US" sz="1800" dirty="0" smtClean="0"/>
              <a:t>元，假設</a:t>
            </a:r>
            <a:r>
              <a:rPr lang="zh-TW" altLang="en-US" sz="1800" dirty="0"/>
              <a:t>這群人</a:t>
            </a:r>
            <a:r>
              <a:rPr lang="zh-TW" altLang="en-US" sz="1800" dirty="0" smtClean="0"/>
              <a:t>有</a:t>
            </a:r>
            <a:r>
              <a:rPr lang="en-US" altLang="zh-TW" sz="1800" dirty="0" smtClean="0"/>
              <a:t>100</a:t>
            </a:r>
            <a:r>
              <a:rPr lang="zh-TW" altLang="en-US" sz="1800" dirty="0" smtClean="0"/>
              <a:t>人，</a:t>
            </a:r>
            <a:r>
              <a:rPr lang="zh-TW" altLang="en-US" sz="1800" dirty="0"/>
              <a:t>平均消費天數</a:t>
            </a:r>
            <a:r>
              <a:rPr lang="zh-TW" altLang="en-US" sz="1800" dirty="0" smtClean="0"/>
              <a:t>為</a:t>
            </a:r>
            <a:r>
              <a:rPr lang="en-US" altLang="zh-TW" sz="1800" dirty="0" smtClean="0"/>
              <a:t>60</a:t>
            </a:r>
            <a:r>
              <a:rPr lang="zh-TW" altLang="en-US" sz="1800" dirty="0" smtClean="0"/>
              <a:t>天</a:t>
            </a:r>
            <a:r>
              <a:rPr lang="zh-TW" altLang="en-US" sz="1800" dirty="0"/>
              <a:t>，購買頻率</a:t>
            </a:r>
            <a:r>
              <a:rPr lang="zh-TW" altLang="en-US" sz="1800" dirty="0" smtClean="0"/>
              <a:t>為</a:t>
            </a:r>
            <a:r>
              <a:rPr lang="en-US" altLang="zh-TW" sz="1800" dirty="0" smtClean="0"/>
              <a:t>25</a:t>
            </a:r>
            <a:r>
              <a:rPr lang="zh-TW" altLang="en-US" sz="1800" dirty="0" smtClean="0"/>
              <a:t>，</a:t>
            </a:r>
            <a:r>
              <a:rPr lang="zh-TW" altLang="en-US" sz="1800" dirty="0"/>
              <a:t>也就是一天平均消</a:t>
            </a:r>
            <a:r>
              <a:rPr lang="zh-TW" altLang="en-US" sz="1800" dirty="0" smtClean="0"/>
              <a:t>費</a:t>
            </a:r>
            <a:r>
              <a:rPr lang="en-US" altLang="zh-TW" sz="1800" dirty="0" smtClean="0"/>
              <a:t>0.416</a:t>
            </a:r>
            <a:r>
              <a:rPr lang="zh-TW" altLang="en-US" sz="1800" dirty="0" smtClean="0"/>
              <a:t>次</a:t>
            </a:r>
            <a:r>
              <a:rPr lang="zh-TW" altLang="en-US" sz="1800" dirty="0"/>
              <a:t>，那一天就是 </a:t>
            </a:r>
            <a:r>
              <a:rPr lang="en-US" altLang="zh-TW" sz="1800" dirty="0" smtClean="0"/>
              <a:t>100* 0.416* </a:t>
            </a:r>
            <a:r>
              <a:rPr lang="zh-TW" altLang="en-US" sz="1800" dirty="0" smtClean="0"/>
              <a:t>（</a:t>
            </a:r>
            <a:r>
              <a:rPr lang="en-US" altLang="zh-TW" sz="1800" dirty="0" smtClean="0"/>
              <a:t>0.83–1</a:t>
            </a:r>
            <a:r>
              <a:rPr lang="zh-TW" altLang="en-US" sz="1800" dirty="0" smtClean="0"/>
              <a:t>）</a:t>
            </a:r>
            <a:r>
              <a:rPr lang="en-US" altLang="zh-TW" sz="1800" dirty="0" smtClean="0"/>
              <a:t> </a:t>
            </a:r>
            <a:r>
              <a:rPr lang="en-US" altLang="zh-TW" sz="1800" dirty="0" smtClean="0"/>
              <a:t>=</a:t>
            </a:r>
            <a:r>
              <a:rPr lang="zh-TW" altLang="en-US" sz="1800" dirty="0" smtClean="0"/>
              <a:t>投入</a:t>
            </a:r>
            <a:r>
              <a:rPr lang="en-US" altLang="zh-TW" sz="1800" dirty="0" smtClean="0"/>
              <a:t>1</a:t>
            </a:r>
            <a:r>
              <a:rPr lang="zh-TW" altLang="en-US" sz="1800" dirty="0" smtClean="0"/>
              <a:t>塊錢成本就是</a:t>
            </a:r>
            <a:r>
              <a:rPr lang="en-US" altLang="zh-TW" sz="1800" dirty="0" smtClean="0"/>
              <a:t>-7</a:t>
            </a:r>
            <a:r>
              <a:rPr lang="zh-TW" altLang="en-US" sz="1800" b="1" dirty="0" smtClean="0"/>
              <a:t>元</a:t>
            </a:r>
            <a:r>
              <a:rPr lang="zh-TW" altLang="en-US" sz="1800" b="1" dirty="0"/>
              <a:t>的淨收</a:t>
            </a:r>
            <a:r>
              <a:rPr lang="zh-TW" altLang="en-US" sz="1800" b="1" dirty="0" smtClean="0"/>
              <a:t>。</a:t>
            </a:r>
            <a:endParaRPr lang="en-US" altLang="zh-TW" sz="1800" b="1" dirty="0" smtClean="0"/>
          </a:p>
          <a:p>
            <a:r>
              <a:rPr lang="zh-TW" altLang="en-US" sz="2000" dirty="0" smtClean="0"/>
              <a:t>行銷活動</a:t>
            </a:r>
            <a:endParaRPr lang="en-US" altLang="zh-TW" sz="2000" dirty="0" smtClean="0"/>
          </a:p>
          <a:p>
            <a:pPr lvl="1"/>
            <a:r>
              <a:rPr lang="zh-TW" altLang="en-US" sz="1600" dirty="0" smtClean="0"/>
              <a:t>原來：</a:t>
            </a:r>
            <a:r>
              <a:rPr lang="en-US" altLang="zh-TW" sz="1600" dirty="0" smtClean="0"/>
              <a:t>100* 0.416* </a:t>
            </a:r>
            <a:r>
              <a:rPr lang="zh-TW" altLang="en-US" sz="1600" dirty="0" smtClean="0"/>
              <a:t>（</a:t>
            </a:r>
            <a:r>
              <a:rPr lang="en-US" altLang="zh-TW" sz="1600" dirty="0" smtClean="0"/>
              <a:t>0.83–1</a:t>
            </a:r>
            <a:r>
              <a:rPr lang="zh-TW" altLang="en-US" sz="1600" dirty="0" smtClean="0"/>
              <a:t>） </a:t>
            </a:r>
            <a:r>
              <a:rPr lang="en-US" altLang="zh-TW" sz="1600" dirty="0" smtClean="0"/>
              <a:t>+</a:t>
            </a:r>
            <a:r>
              <a:rPr lang="zh-TW" altLang="en-US" sz="1600" dirty="0" smtClean="0"/>
              <a:t> </a:t>
            </a:r>
            <a:r>
              <a:rPr lang="en-US" altLang="zh-TW" sz="1600" dirty="0" smtClean="0"/>
              <a:t>100</a:t>
            </a:r>
            <a:r>
              <a:rPr lang="zh-TW" altLang="en-US" sz="1600" dirty="0" smtClean="0"/>
              <a:t> * </a:t>
            </a:r>
            <a:r>
              <a:rPr lang="zh-TW" altLang="en-US" sz="1600" dirty="0" smtClean="0"/>
              <a:t>（</a:t>
            </a:r>
            <a:r>
              <a:rPr lang="en-US" altLang="zh-TW" sz="1600" dirty="0" smtClean="0"/>
              <a:t>16/60</a:t>
            </a:r>
            <a:r>
              <a:rPr lang="zh-TW" altLang="en-US" sz="1600" dirty="0" smtClean="0"/>
              <a:t>） </a:t>
            </a:r>
            <a:r>
              <a:rPr lang="zh-TW" altLang="en-US" sz="1600" dirty="0" smtClean="0"/>
              <a:t>* </a:t>
            </a:r>
            <a:r>
              <a:rPr lang="zh-TW" altLang="en-US" sz="1600" dirty="0" smtClean="0"/>
              <a:t>（</a:t>
            </a:r>
            <a:r>
              <a:rPr lang="en-US" altLang="zh-TW" sz="1600" dirty="0" smtClean="0"/>
              <a:t>1.36-1</a:t>
            </a:r>
            <a:r>
              <a:rPr lang="zh-TW" altLang="en-US" sz="1600" dirty="0" smtClean="0"/>
              <a:t>） </a:t>
            </a:r>
            <a:r>
              <a:rPr lang="en-US" altLang="zh-TW" sz="1600" dirty="0" smtClean="0"/>
              <a:t>=</a:t>
            </a:r>
            <a:r>
              <a:rPr lang="zh-TW" altLang="en-US" sz="1600" dirty="0" smtClean="0"/>
              <a:t> </a:t>
            </a:r>
            <a:r>
              <a:rPr lang="en-US" altLang="zh-TW" sz="1600" dirty="0" smtClean="0"/>
              <a:t>2.528</a:t>
            </a:r>
          </a:p>
          <a:p>
            <a:pPr lvl="1"/>
            <a:r>
              <a:rPr lang="zh-TW" altLang="en-US" sz="1600" dirty="0" smtClean="0"/>
              <a:t>轉換後：</a:t>
            </a:r>
            <a:r>
              <a:rPr lang="en-US" altLang="zh-TW" sz="1600" dirty="0" smtClean="0"/>
              <a:t> </a:t>
            </a:r>
            <a:r>
              <a:rPr lang="en-US" altLang="zh-TW" sz="1600" b="1" dirty="0"/>
              <a:t>110</a:t>
            </a:r>
            <a:r>
              <a:rPr lang="en-US" altLang="zh-TW" sz="1600" dirty="0"/>
              <a:t>* 0.416* </a:t>
            </a:r>
            <a:r>
              <a:rPr lang="zh-TW" altLang="en-US" sz="1600" dirty="0" smtClean="0"/>
              <a:t>（</a:t>
            </a:r>
            <a:r>
              <a:rPr lang="en-US" altLang="zh-TW" sz="1600" b="1" dirty="0" smtClean="0"/>
              <a:t>0.95</a:t>
            </a:r>
            <a:r>
              <a:rPr lang="en-US" altLang="zh-TW" sz="1600" dirty="0" smtClean="0"/>
              <a:t>-1</a:t>
            </a:r>
            <a:r>
              <a:rPr lang="zh-TW" altLang="en-US" sz="1600" dirty="0" smtClean="0"/>
              <a:t>）</a:t>
            </a:r>
            <a:r>
              <a:rPr lang="en-US" altLang="zh-TW" sz="1600" dirty="0" smtClean="0"/>
              <a:t> </a:t>
            </a:r>
            <a:r>
              <a:rPr lang="en-US" altLang="zh-TW" sz="1600" dirty="0"/>
              <a:t>+ 90 * </a:t>
            </a:r>
            <a:r>
              <a:rPr lang="zh-TW" altLang="en-US" sz="1600" dirty="0" smtClean="0"/>
              <a:t>（</a:t>
            </a:r>
            <a:r>
              <a:rPr lang="en-US" altLang="zh-TW" sz="1600" dirty="0" smtClean="0"/>
              <a:t>16/60</a:t>
            </a:r>
            <a:r>
              <a:rPr lang="zh-TW" altLang="en-US" sz="1600" dirty="0" smtClean="0"/>
              <a:t>）</a:t>
            </a:r>
            <a:r>
              <a:rPr lang="en-US" altLang="zh-TW" sz="1600" dirty="0" smtClean="0"/>
              <a:t> </a:t>
            </a:r>
            <a:r>
              <a:rPr lang="en-US" altLang="zh-TW" sz="1600" dirty="0"/>
              <a:t>* </a:t>
            </a:r>
            <a:r>
              <a:rPr lang="zh-TW" altLang="en-US" sz="1600" dirty="0" smtClean="0"/>
              <a:t>（</a:t>
            </a:r>
            <a:r>
              <a:rPr lang="en-US" altLang="zh-TW" sz="1600" dirty="0" smtClean="0"/>
              <a:t>1.36-</a:t>
            </a:r>
            <a:r>
              <a:rPr lang="en-US" altLang="zh-TW" sz="1600" b="1" dirty="0" smtClean="0"/>
              <a:t>1.15</a:t>
            </a:r>
            <a:r>
              <a:rPr lang="zh-TW" altLang="en-US" sz="1600" dirty="0" smtClean="0"/>
              <a:t>）</a:t>
            </a:r>
            <a:r>
              <a:rPr lang="en-US" altLang="zh-TW" sz="1600" dirty="0" smtClean="0"/>
              <a:t>=</a:t>
            </a:r>
            <a:r>
              <a:rPr lang="zh-TW" altLang="en-US" sz="1600" dirty="0" smtClean="0"/>
              <a:t> </a:t>
            </a:r>
            <a:r>
              <a:rPr lang="en-US" altLang="zh-TW" sz="1600" dirty="0" smtClean="0"/>
              <a:t>2.752</a:t>
            </a:r>
          </a:p>
          <a:p>
            <a:pPr lvl="1"/>
            <a:r>
              <a:rPr lang="zh-TW" altLang="en-US" sz="1600" dirty="0" smtClean="0"/>
              <a:t>每天投入</a:t>
            </a:r>
            <a:r>
              <a:rPr lang="en-US" altLang="zh-TW" sz="1600" dirty="0" smtClean="0"/>
              <a:t>1</a:t>
            </a:r>
            <a:r>
              <a:rPr lang="zh-TW" altLang="en-US" sz="1600" dirty="0" smtClean="0"/>
              <a:t>元多賺</a:t>
            </a:r>
            <a:r>
              <a:rPr lang="en-US" altLang="zh-TW" sz="1600" dirty="0" smtClean="0"/>
              <a:t>0.224</a:t>
            </a:r>
          </a:p>
          <a:p>
            <a:pPr lvl="1"/>
            <a:r>
              <a:rPr lang="zh-TW" altLang="en-US" sz="1600" dirty="0" smtClean="0"/>
              <a:t>投入</a:t>
            </a:r>
            <a:r>
              <a:rPr lang="en-US" altLang="zh-TW" sz="1600" dirty="0" smtClean="0"/>
              <a:t>10</a:t>
            </a:r>
            <a:r>
              <a:rPr lang="zh-TW" altLang="en-US" sz="1600" dirty="0" smtClean="0"/>
              <a:t>萬，多賺</a:t>
            </a:r>
            <a:r>
              <a:rPr lang="en-US" altLang="zh-TW" sz="1600" dirty="0" smtClean="0"/>
              <a:t>22,400</a:t>
            </a:r>
          </a:p>
          <a:p>
            <a:pPr lvl="1"/>
            <a:r>
              <a:rPr lang="zh-TW" altLang="en-US" sz="1600" dirty="0" smtClean="0"/>
              <a:t>一個月，多賺</a:t>
            </a:r>
            <a:r>
              <a:rPr lang="en-US" altLang="zh-TW" sz="1600" dirty="0" smtClean="0"/>
              <a:t>672,000</a:t>
            </a:r>
          </a:p>
          <a:p>
            <a:pPr lvl="1"/>
            <a:r>
              <a:rPr lang="zh-TW" altLang="en-US" sz="1600" dirty="0" smtClean="0"/>
              <a:t>如果放大</a:t>
            </a:r>
            <a:r>
              <a:rPr lang="en-US" altLang="zh-TW" sz="1600" dirty="0" smtClean="0"/>
              <a:t>10</a:t>
            </a:r>
            <a:r>
              <a:rPr lang="zh-TW" altLang="en-US" sz="1600" dirty="0" smtClean="0"/>
              <a:t>倍</a:t>
            </a:r>
            <a:r>
              <a:rPr lang="en-US" altLang="zh-TW" sz="1600" dirty="0" smtClean="0"/>
              <a:t>=672,000 *10 = 6,720,000</a:t>
            </a:r>
            <a:endParaRPr lang="zh-TW" altLang="en-US" sz="2000" dirty="0"/>
          </a:p>
        </p:txBody>
      </p:sp>
      <p:sp>
        <p:nvSpPr>
          <p:cNvPr id="4" name="Slide Number Placeholder 3"/>
          <p:cNvSpPr>
            <a:spLocks noGrp="1"/>
          </p:cNvSpPr>
          <p:nvPr>
            <p:ph type="sldNum" sz="quarter" idx="12"/>
          </p:nvPr>
        </p:nvSpPr>
        <p:spPr/>
        <p:txBody>
          <a:bodyPr/>
          <a:lstStyle/>
          <a:p>
            <a:fld id="{B3561BA9-CDCF-4958-B8AB-66F3BF063E13}" type="slidenum">
              <a:rPr lang="en-US" smtClean="0"/>
              <a:t>93</a:t>
            </a:fld>
            <a:endParaRPr lang="en-US"/>
          </a:p>
        </p:txBody>
      </p:sp>
      <p:pic>
        <p:nvPicPr>
          <p:cNvPr id="5" name="Picture 4"/>
          <p:cNvPicPr>
            <a:picLocks noChangeAspect="1"/>
          </p:cNvPicPr>
          <p:nvPr/>
        </p:nvPicPr>
        <p:blipFill>
          <a:blip r:embed="rId3"/>
          <a:stretch>
            <a:fillRect/>
          </a:stretch>
        </p:blipFill>
        <p:spPr>
          <a:xfrm>
            <a:off x="838200" y="1934224"/>
            <a:ext cx="7419912" cy="4787252"/>
          </a:xfrm>
          <a:prstGeom prst="rect">
            <a:avLst/>
          </a:prstGeom>
        </p:spPr>
      </p:pic>
      <p:sp>
        <p:nvSpPr>
          <p:cNvPr id="6" name="Rectangle 5"/>
          <p:cNvSpPr/>
          <p:nvPr/>
        </p:nvSpPr>
        <p:spPr>
          <a:xfrm>
            <a:off x="6930623" y="3565033"/>
            <a:ext cx="1327489" cy="645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6924888" y="2143124"/>
            <a:ext cx="1333224" cy="8296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Curved Left Arrow 7"/>
          <p:cNvSpPr/>
          <p:nvPr/>
        </p:nvSpPr>
        <p:spPr>
          <a:xfrm rot="10800000" flipH="1">
            <a:off x="8258112" y="2575271"/>
            <a:ext cx="609600" cy="1282095"/>
          </a:xfrm>
          <a:prstGeom prst="curved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Right Arrow 8"/>
          <p:cNvSpPr/>
          <p:nvPr/>
        </p:nvSpPr>
        <p:spPr>
          <a:xfrm rot="2666178">
            <a:off x="8681202" y="3724113"/>
            <a:ext cx="424487" cy="2225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074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989333" y="3527495"/>
            <a:ext cx="2358118" cy="3301365"/>
          </a:xfrm>
          <a:prstGeom prst="rect">
            <a:avLst/>
          </a:prstGeom>
        </p:spPr>
      </p:pic>
      <p:sp>
        <p:nvSpPr>
          <p:cNvPr id="5" name="Title 4"/>
          <p:cNvSpPr>
            <a:spLocks noGrp="1"/>
          </p:cNvSpPr>
          <p:nvPr>
            <p:ph type="title"/>
          </p:nvPr>
        </p:nvSpPr>
        <p:spPr>
          <a:xfrm>
            <a:off x="831850" y="1465943"/>
            <a:ext cx="11360150"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2-2</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哇</a:t>
            </a:r>
            <a:r>
              <a:rPr lang="en-US" altLang="zh-TW" b="1" dirty="0" smtClean="0">
                <a:solidFill>
                  <a:srgbClr val="4271FD"/>
                </a:solidFill>
              </a:rPr>
              <a:t>!</a:t>
            </a:r>
            <a:r>
              <a:rPr lang="zh-TW" altLang="en-US" b="1" dirty="0" smtClean="0">
                <a:solidFill>
                  <a:srgbClr val="4271FD"/>
                </a:solidFill>
              </a:rPr>
              <a:t> 算出來了</a:t>
            </a:r>
            <a:r>
              <a:rPr lang="en-US" altLang="zh-TW" b="1" dirty="0" smtClean="0">
                <a:solidFill>
                  <a:srgbClr val="4271FD"/>
                </a:solidFill>
              </a:rPr>
              <a:t>!</a:t>
            </a:r>
            <a:r>
              <a:rPr lang="zh-TW" altLang="en-US" b="1" dirty="0" smtClean="0">
                <a:solidFill>
                  <a:srgbClr val="4271FD"/>
                </a:solidFill>
              </a:rPr>
              <a:t> 好棒棒</a:t>
            </a:r>
            <a:r>
              <a:rPr lang="en-US" altLang="zh-TW" b="1" dirty="0" smtClean="0">
                <a:solidFill>
                  <a:srgbClr val="4271FD"/>
                </a:solidFill>
              </a:rPr>
              <a:t>!</a:t>
            </a:r>
            <a:r>
              <a:rPr lang="zh-TW" altLang="en-US" b="1" dirty="0" smtClean="0">
                <a:solidFill>
                  <a:srgbClr val="4271FD"/>
                </a:solidFill>
              </a:rPr>
              <a:t> </a:t>
            </a:r>
            <a:r>
              <a:rPr lang="en-US" altLang="zh-TW" b="1" dirty="0">
                <a:solidFill>
                  <a:srgbClr val="4271FD"/>
                </a:solidFill>
              </a:rPr>
              <a:t/>
            </a:r>
            <a:br>
              <a:rPr lang="en-US" altLang="zh-TW" b="1" dirty="0">
                <a:solidFill>
                  <a:srgbClr val="4271FD"/>
                </a:solidFill>
              </a:rPr>
            </a:br>
            <a:r>
              <a:rPr lang="zh-TW" altLang="en-US" b="1" dirty="0">
                <a:solidFill>
                  <a:srgbClr val="4271FD"/>
                </a:solidFill>
              </a:rPr>
              <a:t>那</a:t>
            </a:r>
            <a:r>
              <a:rPr lang="zh-TW" altLang="en-US" b="1" dirty="0" smtClean="0">
                <a:solidFill>
                  <a:srgbClr val="4271FD"/>
                </a:solidFill>
              </a:rPr>
              <a:t>將</a:t>
            </a:r>
            <a:r>
              <a:rPr lang="en-US" altLang="zh-TW" b="1" dirty="0" smtClean="0">
                <a:solidFill>
                  <a:srgbClr val="4271FD"/>
                </a:solidFill>
              </a:rPr>
              <a:t>&lt;1</a:t>
            </a:r>
            <a:r>
              <a:rPr lang="zh-TW" altLang="en-US" b="1" dirty="0" smtClean="0">
                <a:solidFill>
                  <a:srgbClr val="4271FD"/>
                </a:solidFill>
              </a:rPr>
              <a:t>的獲利區塊刪掉就好「</a:t>
            </a:r>
            <a:r>
              <a:rPr lang="zh-TW" altLang="en-US" b="1" dirty="0">
                <a:solidFill>
                  <a:srgbClr val="4271FD"/>
                </a:solidFill>
              </a:rPr>
              <a:t>嗎</a:t>
            </a:r>
            <a:r>
              <a:rPr lang="zh-TW" altLang="en-US" b="1" dirty="0" smtClean="0">
                <a:solidFill>
                  <a:srgbClr val="4271FD"/>
                </a:solidFill>
              </a:rPr>
              <a:t>」</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49677"/>
            <a:ext cx="10515600" cy="1500187"/>
          </a:xfrm>
        </p:spPr>
        <p:txBody>
          <a:bodyPr>
            <a:normAutofit/>
          </a:bodyPr>
          <a:lstStyle/>
          <a:p>
            <a:pPr marL="0" lvl="1" defTabSz="914400">
              <a:lnSpc>
                <a:spcPct val="100000"/>
              </a:lnSpc>
              <a:spcBef>
                <a:spcPts val="0"/>
              </a:spcBef>
              <a:defRPr/>
            </a:pPr>
            <a:r>
              <a:rPr lang="zh-TW" altLang="en-US" sz="2400" b="1" i="1" dirty="0"/>
              <a:t>實戰主題</a:t>
            </a:r>
            <a:r>
              <a:rPr lang="en-US" altLang="zh-TW" sz="2400" b="1" i="1" dirty="0" smtClean="0"/>
              <a:t>2</a:t>
            </a:r>
            <a:r>
              <a:rPr lang="zh-TW" altLang="en-US" sz="2400" b="1" i="1" dirty="0" smtClean="0"/>
              <a:t>：消</a:t>
            </a:r>
            <a:r>
              <a:rPr lang="zh-TW" altLang="en-US" sz="2400" b="1" i="1" dirty="0"/>
              <a:t>費金額 </a:t>
            </a:r>
            <a:r>
              <a:rPr lang="zh-TW" altLang="en-US" sz="2400" b="1" i="1" dirty="0" smtClean="0"/>
              <a:t>（</a:t>
            </a:r>
            <a:r>
              <a:rPr lang="en-US" altLang="zh-TW" sz="2400" b="1" i="1" dirty="0" smtClean="0"/>
              <a:t>Monetary</a:t>
            </a:r>
            <a:r>
              <a:rPr lang="zh-TW" altLang="en-US" sz="2400" b="1" i="1" dirty="0" smtClean="0"/>
              <a:t>）分</a:t>
            </a:r>
            <a:r>
              <a:rPr lang="zh-TW" altLang="en-US" sz="2400" b="1" i="1" dirty="0"/>
              <a:t>析實戰</a:t>
            </a:r>
            <a:endParaRPr lang="en-US" altLang="zh-TW" sz="2400" b="1" i="1" dirty="0"/>
          </a:p>
          <a:p>
            <a:endParaRPr lang="zh-TW" altLang="en-US" b="1" i="1" dirty="0"/>
          </a:p>
        </p:txBody>
      </p:sp>
      <p:sp>
        <p:nvSpPr>
          <p:cNvPr id="4" name="Slide Number Placeholder 3"/>
          <p:cNvSpPr>
            <a:spLocks noGrp="1"/>
          </p:cNvSpPr>
          <p:nvPr>
            <p:ph type="sldNum" sz="quarter" idx="12"/>
          </p:nvPr>
        </p:nvSpPr>
        <p:spPr/>
        <p:txBody>
          <a:bodyPr/>
          <a:lstStyle/>
          <a:p>
            <a:fld id="{B3561BA9-CDCF-4958-B8AB-66F3BF063E13}" type="slidenum">
              <a:rPr lang="en-US" smtClean="0"/>
              <a:t>94</a:t>
            </a:fld>
            <a:endParaRPr lang="en-US"/>
          </a:p>
        </p:txBody>
      </p:sp>
    </p:spTree>
    <p:extLst>
      <p:ext uri="{BB962C8B-B14F-4D97-AF65-F5344CB8AC3E}">
        <p14:creationId xmlns:p14="http://schemas.microsoft.com/office/powerpoint/2010/main" val="42939059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989333" y="3527495"/>
            <a:ext cx="2358118" cy="3301365"/>
          </a:xfrm>
          <a:prstGeom prst="rect">
            <a:avLst/>
          </a:prstGeom>
        </p:spPr>
      </p:pic>
      <p:sp>
        <p:nvSpPr>
          <p:cNvPr id="5" name="Title 4"/>
          <p:cNvSpPr>
            <a:spLocks noGrp="1"/>
          </p:cNvSpPr>
          <p:nvPr>
            <p:ph type="title"/>
          </p:nvPr>
        </p:nvSpPr>
        <p:spPr>
          <a:xfrm>
            <a:off x="831851" y="1465943"/>
            <a:ext cx="10515600" cy="2283734"/>
          </a:xfrm>
        </p:spPr>
        <p:txBody>
          <a:bodyPr>
            <a:normAutofit fontScale="90000"/>
          </a:bodyPr>
          <a:lstStyle/>
          <a:p>
            <a:r>
              <a:rPr lang="zh-TW" altLang="en-US" b="1" dirty="0" smtClean="0">
                <a:solidFill>
                  <a:schemeClr val="accent2"/>
                </a:solidFill>
              </a:rPr>
              <a:t>問題</a:t>
            </a:r>
            <a:r>
              <a:rPr lang="en-US" altLang="zh-TW" b="1" dirty="0" smtClean="0">
                <a:solidFill>
                  <a:schemeClr val="accent2"/>
                </a:solidFill>
              </a:rPr>
              <a:t>2-3</a:t>
            </a:r>
            <a:r>
              <a:rPr lang="zh-TW" altLang="en-US" b="1" dirty="0" smtClean="0">
                <a:solidFill>
                  <a:schemeClr val="accent2"/>
                </a:solidFill>
              </a:rPr>
              <a:t>：</a:t>
            </a:r>
            <a:r>
              <a:rPr lang="en-US" altLang="zh-TW" b="1" dirty="0" smtClean="0">
                <a:solidFill>
                  <a:srgbClr val="4271FD"/>
                </a:solidFill>
              </a:rPr>
              <a:t/>
            </a:r>
            <a:br>
              <a:rPr lang="en-US" altLang="zh-TW" b="1" dirty="0" smtClean="0">
                <a:solidFill>
                  <a:srgbClr val="4271FD"/>
                </a:solidFill>
              </a:rPr>
            </a:br>
            <a:r>
              <a:rPr lang="zh-TW" altLang="en-US" b="1" dirty="0" smtClean="0">
                <a:solidFill>
                  <a:srgbClr val="4271FD"/>
                </a:solidFill>
              </a:rPr>
              <a:t>但能</a:t>
            </a:r>
            <a:r>
              <a:rPr lang="zh-TW" altLang="en-US" b="1" dirty="0">
                <a:solidFill>
                  <a:srgbClr val="4271FD"/>
                </a:solidFill>
              </a:rPr>
              <a:t>不能給我一個細部的趨勢變化圖</a:t>
            </a:r>
            <a:r>
              <a:rPr lang="en-US" altLang="zh-TW" b="1" dirty="0">
                <a:solidFill>
                  <a:srgbClr val="4271FD"/>
                </a:solidFill>
              </a:rPr>
              <a:t>? </a:t>
            </a:r>
            <a:r>
              <a:rPr lang="zh-TW" altLang="en-US" b="1" dirty="0">
                <a:solidFill>
                  <a:srgbClr val="4271FD"/>
                </a:solidFill>
              </a:rPr>
              <a:t>更有利於我做行銷資</a:t>
            </a:r>
            <a:r>
              <a:rPr lang="zh-TW" altLang="en-US" b="1" dirty="0" smtClean="0">
                <a:solidFill>
                  <a:srgbClr val="4271FD"/>
                </a:solidFill>
              </a:rPr>
              <a:t>源分配</a:t>
            </a:r>
            <a:r>
              <a:rPr lang="en-US" altLang="zh-TW" b="1" dirty="0" smtClean="0">
                <a:solidFill>
                  <a:srgbClr val="4271FD"/>
                </a:solidFill>
              </a:rPr>
              <a:t>?</a:t>
            </a:r>
            <a:endParaRPr lang="zh-TW" altLang="en-US" b="1" dirty="0">
              <a:solidFill>
                <a:srgbClr val="4271FD"/>
              </a:solidFill>
            </a:endParaRPr>
          </a:p>
        </p:txBody>
      </p:sp>
      <p:sp>
        <p:nvSpPr>
          <p:cNvPr id="6" name="Text Placeholder 5"/>
          <p:cNvSpPr>
            <a:spLocks noGrp="1"/>
          </p:cNvSpPr>
          <p:nvPr>
            <p:ph type="body" idx="1"/>
          </p:nvPr>
        </p:nvSpPr>
        <p:spPr>
          <a:xfrm>
            <a:off x="831851" y="3749677"/>
            <a:ext cx="10515600" cy="1500187"/>
          </a:xfrm>
        </p:spPr>
        <p:txBody>
          <a:bodyPr>
            <a:normAutofit/>
          </a:bodyPr>
          <a:lstStyle/>
          <a:p>
            <a:pPr marL="0" lvl="1" defTabSz="914400">
              <a:lnSpc>
                <a:spcPct val="100000"/>
              </a:lnSpc>
              <a:spcBef>
                <a:spcPts val="0"/>
              </a:spcBef>
              <a:defRPr/>
            </a:pPr>
            <a:r>
              <a:rPr lang="zh-TW" altLang="en-US" sz="2400" b="1" i="1" dirty="0"/>
              <a:t>實戰主題</a:t>
            </a:r>
            <a:r>
              <a:rPr lang="en-US" altLang="zh-TW" sz="2400" b="1" i="1" dirty="0" smtClean="0"/>
              <a:t>2</a:t>
            </a:r>
            <a:r>
              <a:rPr lang="zh-TW" altLang="en-US" sz="2400" b="1" i="1" dirty="0" smtClean="0"/>
              <a:t>：消</a:t>
            </a:r>
            <a:r>
              <a:rPr lang="zh-TW" altLang="en-US" sz="2400" b="1" i="1" dirty="0"/>
              <a:t>費金額 </a:t>
            </a:r>
            <a:r>
              <a:rPr lang="zh-TW" altLang="en-US" sz="2400" b="1" i="1" dirty="0" smtClean="0"/>
              <a:t>（</a:t>
            </a:r>
            <a:r>
              <a:rPr lang="en-US" altLang="zh-TW" sz="2400" b="1" i="1" dirty="0" smtClean="0"/>
              <a:t>Monetary</a:t>
            </a:r>
            <a:r>
              <a:rPr lang="zh-TW" altLang="en-US" sz="2400" b="1" i="1" dirty="0" smtClean="0"/>
              <a:t>）分</a:t>
            </a:r>
            <a:r>
              <a:rPr lang="zh-TW" altLang="en-US" sz="2400" b="1" i="1" dirty="0"/>
              <a:t>析實戰</a:t>
            </a:r>
            <a:endParaRPr lang="en-US" altLang="zh-TW" sz="2400" b="1" i="1" dirty="0"/>
          </a:p>
          <a:p>
            <a:endParaRPr lang="zh-TW" altLang="en-US" b="1" i="1" dirty="0"/>
          </a:p>
        </p:txBody>
      </p:sp>
      <p:sp>
        <p:nvSpPr>
          <p:cNvPr id="4" name="Slide Number Placeholder 3"/>
          <p:cNvSpPr>
            <a:spLocks noGrp="1"/>
          </p:cNvSpPr>
          <p:nvPr>
            <p:ph type="sldNum" sz="quarter" idx="12"/>
          </p:nvPr>
        </p:nvSpPr>
        <p:spPr/>
        <p:txBody>
          <a:bodyPr/>
          <a:lstStyle/>
          <a:p>
            <a:fld id="{B3561BA9-CDCF-4958-B8AB-66F3BF063E13}" type="slidenum">
              <a:rPr lang="en-US" smtClean="0"/>
              <a:t>95</a:t>
            </a:fld>
            <a:endParaRPr lang="en-US"/>
          </a:p>
        </p:txBody>
      </p:sp>
    </p:spTree>
    <p:extLst>
      <p:ext uri="{BB962C8B-B14F-4D97-AF65-F5344CB8AC3E}">
        <p14:creationId xmlns:p14="http://schemas.microsoft.com/office/powerpoint/2010/main" val="15537448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消費金</a:t>
            </a:r>
            <a:r>
              <a:rPr lang="zh-TW" altLang="en-US" dirty="0" smtClean="0"/>
              <a:t>額（</a:t>
            </a:r>
            <a:r>
              <a:rPr lang="en-US" altLang="zh-TW" dirty="0" smtClean="0"/>
              <a:t>Monetary</a:t>
            </a:r>
            <a:r>
              <a:rPr lang="zh-TW" altLang="en-US" dirty="0" smtClean="0"/>
              <a:t>）模</a:t>
            </a:r>
            <a:r>
              <a:rPr lang="zh-TW" altLang="en-US" dirty="0"/>
              <a:t>型分析</a:t>
            </a:r>
            <a:r>
              <a:rPr lang="en-US" altLang="zh-TW" dirty="0"/>
              <a:t/>
            </a:r>
            <a:br>
              <a:rPr lang="en-US" altLang="zh-TW" dirty="0"/>
            </a:br>
            <a:r>
              <a:rPr lang="zh-TW" altLang="en-US" dirty="0" smtClean="0"/>
              <a:t>時</a:t>
            </a:r>
            <a:r>
              <a:rPr lang="zh-TW" altLang="en-US" dirty="0"/>
              <a:t>間序列的消費金額分析</a:t>
            </a:r>
          </a:p>
        </p:txBody>
      </p:sp>
      <p:sp>
        <p:nvSpPr>
          <p:cNvPr id="4" name="Slide Number Placeholder 3"/>
          <p:cNvSpPr>
            <a:spLocks noGrp="1"/>
          </p:cNvSpPr>
          <p:nvPr>
            <p:ph type="sldNum" sz="quarter" idx="12"/>
          </p:nvPr>
        </p:nvSpPr>
        <p:spPr/>
        <p:txBody>
          <a:bodyPr/>
          <a:lstStyle/>
          <a:p>
            <a:fld id="{B3561BA9-CDCF-4958-B8AB-66F3BF063E13}" type="slidenum">
              <a:rPr lang="en-US" smtClean="0"/>
              <a:t>96</a:t>
            </a:fld>
            <a:endParaRPr lang="en-US"/>
          </a:p>
        </p:txBody>
      </p:sp>
      <p:pic>
        <p:nvPicPr>
          <p:cNvPr id="14" name="Picture 13"/>
          <p:cNvPicPr>
            <a:picLocks noChangeAspect="1"/>
          </p:cNvPicPr>
          <p:nvPr/>
        </p:nvPicPr>
        <p:blipFill>
          <a:blip r:embed="rId3"/>
          <a:stretch>
            <a:fillRect/>
          </a:stretch>
        </p:blipFill>
        <p:spPr>
          <a:xfrm>
            <a:off x="1117599" y="1585181"/>
            <a:ext cx="9972431" cy="5157616"/>
          </a:xfrm>
          <a:prstGeom prst="rect">
            <a:avLst/>
          </a:prstGeom>
        </p:spPr>
      </p:pic>
    </p:spTree>
    <p:extLst>
      <p:ext uri="{BB962C8B-B14F-4D97-AF65-F5344CB8AC3E}">
        <p14:creationId xmlns:p14="http://schemas.microsoft.com/office/powerpoint/2010/main" val="6757779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l="67532" b="3290"/>
          <a:stretch/>
        </p:blipFill>
        <p:spPr>
          <a:xfrm>
            <a:off x="667799" y="1690687"/>
            <a:ext cx="3237801" cy="5061805"/>
          </a:xfrm>
          <a:prstGeom prst="rect">
            <a:avLst/>
          </a:prstGeom>
        </p:spPr>
      </p:pic>
      <p:sp>
        <p:nvSpPr>
          <p:cNvPr id="2" name="Title 1"/>
          <p:cNvSpPr>
            <a:spLocks noGrp="1"/>
          </p:cNvSpPr>
          <p:nvPr>
            <p:ph type="title"/>
          </p:nvPr>
        </p:nvSpPr>
        <p:spPr/>
        <p:txBody>
          <a:bodyPr/>
          <a:lstStyle/>
          <a:p>
            <a:r>
              <a:rPr lang="zh-TW" altLang="en-US" dirty="0"/>
              <a:t>消費金</a:t>
            </a:r>
            <a:r>
              <a:rPr lang="zh-TW" altLang="en-US" dirty="0" smtClean="0"/>
              <a:t>額（</a:t>
            </a:r>
            <a:r>
              <a:rPr lang="en-US" altLang="zh-TW" dirty="0" smtClean="0"/>
              <a:t>Monetary</a:t>
            </a:r>
            <a:r>
              <a:rPr lang="zh-TW" altLang="en-US" dirty="0" smtClean="0"/>
              <a:t>）模</a:t>
            </a:r>
            <a:r>
              <a:rPr lang="zh-TW" altLang="en-US" dirty="0"/>
              <a:t>型分析</a:t>
            </a:r>
            <a:r>
              <a:rPr lang="en-US" altLang="zh-TW" dirty="0"/>
              <a:t/>
            </a:r>
            <a:br>
              <a:rPr lang="en-US" altLang="zh-TW" dirty="0"/>
            </a:br>
            <a:r>
              <a:rPr lang="zh-TW" altLang="en-US" dirty="0"/>
              <a:t>時間序列的消費金額分析</a:t>
            </a:r>
          </a:p>
        </p:txBody>
      </p:sp>
      <p:sp>
        <p:nvSpPr>
          <p:cNvPr id="4" name="Slide Number Placeholder 3"/>
          <p:cNvSpPr>
            <a:spLocks noGrp="1"/>
          </p:cNvSpPr>
          <p:nvPr>
            <p:ph type="sldNum" sz="quarter" idx="12"/>
          </p:nvPr>
        </p:nvSpPr>
        <p:spPr/>
        <p:txBody>
          <a:bodyPr/>
          <a:lstStyle/>
          <a:p>
            <a:fld id="{B3561BA9-CDCF-4958-B8AB-66F3BF063E13}" type="slidenum">
              <a:rPr lang="en-US" smtClean="0"/>
              <a:t>97</a:t>
            </a:fld>
            <a:endParaRPr lang="en-US"/>
          </a:p>
        </p:txBody>
      </p:sp>
      <p:pic>
        <p:nvPicPr>
          <p:cNvPr id="6" name="Picture 5"/>
          <p:cNvPicPr>
            <a:picLocks noChangeAspect="1"/>
          </p:cNvPicPr>
          <p:nvPr/>
        </p:nvPicPr>
        <p:blipFill rotWithShape="1">
          <a:blip r:embed="rId4"/>
          <a:srcRect l="66924" t="2444" b="1573"/>
          <a:stretch/>
        </p:blipFill>
        <p:spPr>
          <a:xfrm>
            <a:off x="3943696" y="1779781"/>
            <a:ext cx="2609504" cy="4996543"/>
          </a:xfrm>
          <a:prstGeom prst="rect">
            <a:avLst/>
          </a:prstGeom>
        </p:spPr>
      </p:pic>
      <p:sp>
        <p:nvSpPr>
          <p:cNvPr id="7" name="Rectangle 6"/>
          <p:cNvSpPr/>
          <p:nvPr/>
        </p:nvSpPr>
        <p:spPr>
          <a:xfrm>
            <a:off x="2200275" y="1836135"/>
            <a:ext cx="1676400" cy="8920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7"/>
          <p:cNvSpPr/>
          <p:nvPr/>
        </p:nvSpPr>
        <p:spPr>
          <a:xfrm>
            <a:off x="6553200" y="2182294"/>
            <a:ext cx="3039156" cy="609398"/>
          </a:xfrm>
          <a:prstGeom prst="rect">
            <a:avLst/>
          </a:prstGeom>
        </p:spPr>
        <p:txBody>
          <a:bodyPr wrap="square">
            <a:spAutoFit/>
          </a:bodyPr>
          <a:lstStyle/>
          <a:p>
            <a:pPr>
              <a:lnSpc>
                <a:spcPct val="120000"/>
              </a:lnSpc>
            </a:pPr>
            <a:r>
              <a:rPr lang="zh-TW" altLang="en-US" sz="1400" b="1" dirty="0" smtClean="0">
                <a:solidFill>
                  <a:srgbClr val="FF0000"/>
                </a:solidFill>
                <a:latin typeface="微軟正黑體" panose="020B0604030504040204" pitchFamily="34" charset="-120"/>
                <a:ea typeface="微軟正黑體" panose="020B0604030504040204" pitchFamily="34" charset="-120"/>
              </a:rPr>
              <a:t>顧客獲利率</a:t>
            </a:r>
            <a:r>
              <a:rPr lang="en-US" altLang="zh-TW" sz="1400" b="1" dirty="0" smtClean="0">
                <a:solidFill>
                  <a:srgbClr val="FF0000"/>
                </a:solidFill>
                <a:latin typeface="微軟正黑體" panose="020B0604030504040204" pitchFamily="34" charset="-120"/>
                <a:ea typeface="微軟正黑體" panose="020B0604030504040204" pitchFamily="34" charset="-120"/>
              </a:rPr>
              <a:t>&lt;1</a:t>
            </a:r>
            <a:r>
              <a:rPr lang="zh-TW" altLang="en-US" sz="1400" b="1" dirty="0" smtClean="0">
                <a:solidFill>
                  <a:srgbClr val="FF0000"/>
                </a:solidFill>
                <a:latin typeface="微軟正黑體" panose="020B0604030504040204" pitchFamily="34" charset="-120"/>
                <a:ea typeface="微軟正黑體" panose="020B0604030504040204" pitchFamily="34" charset="-120"/>
              </a:rPr>
              <a:t>不一定全部殺掉</a:t>
            </a:r>
            <a:endParaRPr lang="en-US" altLang="zh-TW" sz="1400" b="1" dirty="0" smtClean="0">
              <a:solidFill>
                <a:srgbClr val="FF0000"/>
              </a:solidFill>
              <a:latin typeface="微軟正黑體" panose="020B0604030504040204" pitchFamily="34" charset="-120"/>
              <a:ea typeface="微軟正黑體" panose="020B0604030504040204" pitchFamily="34" charset="-120"/>
            </a:endParaRPr>
          </a:p>
          <a:p>
            <a:pPr>
              <a:lnSpc>
                <a:spcPct val="120000"/>
              </a:lnSpc>
            </a:pPr>
            <a:r>
              <a:rPr lang="zh-TW" altLang="en-US" sz="1400" b="1" dirty="0" smtClean="0">
                <a:latin typeface="微軟正黑體" panose="020B0604030504040204" pitchFamily="34" charset="-120"/>
                <a:ea typeface="微軟正黑體" panose="020B0604030504040204" pitchFamily="34" charset="-120"/>
              </a:rPr>
              <a:t>分配行銷資源給</a:t>
            </a:r>
            <a:r>
              <a:rPr lang="en-US" altLang="zh-TW" sz="1400" b="1" dirty="0" smtClean="0">
                <a:latin typeface="微軟正黑體" panose="020B0604030504040204" pitchFamily="34" charset="-120"/>
                <a:ea typeface="微軟正黑體" panose="020B0604030504040204" pitchFamily="34" charset="-120"/>
              </a:rPr>
              <a:t>2017-03</a:t>
            </a:r>
            <a:r>
              <a:rPr lang="zh-TW" altLang="en-US" sz="1400" b="1" dirty="0" smtClean="0">
                <a:latin typeface="微軟正黑體" panose="020B0604030504040204" pitchFamily="34" charset="-120"/>
                <a:ea typeface="微軟正黑體" panose="020B0604030504040204" pitchFamily="34" charset="-120"/>
              </a:rPr>
              <a:t>進來的顧客</a:t>
            </a:r>
            <a:endParaRPr lang="zh-TW" altLang="en-US" sz="1400" dirty="0">
              <a:latin typeface="微軟正黑體" panose="020B0604030504040204" pitchFamily="34" charset="-120"/>
              <a:ea typeface="微軟正黑體" panose="020B0604030504040204" pitchFamily="34" charset="-120"/>
            </a:endParaRPr>
          </a:p>
        </p:txBody>
      </p:sp>
      <p:sp>
        <p:nvSpPr>
          <p:cNvPr id="9" name="Rectangle 8"/>
          <p:cNvSpPr/>
          <p:nvPr/>
        </p:nvSpPr>
        <p:spPr>
          <a:xfrm>
            <a:off x="5132207" y="1861535"/>
            <a:ext cx="1420994" cy="8920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Rectangle 15"/>
          <p:cNvSpPr/>
          <p:nvPr/>
        </p:nvSpPr>
        <p:spPr>
          <a:xfrm>
            <a:off x="6591296" y="3628160"/>
            <a:ext cx="3378563" cy="350865"/>
          </a:xfrm>
          <a:prstGeom prst="rect">
            <a:avLst/>
          </a:prstGeom>
        </p:spPr>
        <p:txBody>
          <a:bodyPr wrap="square">
            <a:spAutoFit/>
          </a:bodyPr>
          <a:lstStyle/>
          <a:p>
            <a:pPr>
              <a:lnSpc>
                <a:spcPct val="120000"/>
              </a:lnSpc>
            </a:pPr>
            <a:r>
              <a:rPr lang="zh-TW" altLang="en-US" sz="1400" b="1" dirty="0" smtClean="0">
                <a:latin typeface="微軟正黑體" panose="020B0604030504040204" pitchFamily="34" charset="-120"/>
                <a:ea typeface="微軟正黑體" panose="020B0604030504040204" pitchFamily="34" charset="-120"/>
              </a:rPr>
              <a:t>較多資源比重進行行銷資源分配</a:t>
            </a:r>
            <a:endParaRPr lang="zh-TW" altLang="en-US" sz="1400" dirty="0">
              <a:latin typeface="微軟正黑體" panose="020B0604030504040204" pitchFamily="34" charset="-120"/>
              <a:ea typeface="微軟正黑體" panose="020B0604030504040204" pitchFamily="34" charset="-120"/>
            </a:endParaRPr>
          </a:p>
        </p:txBody>
      </p:sp>
      <p:sp>
        <p:nvSpPr>
          <p:cNvPr id="18" name="Rectangle 17"/>
          <p:cNvSpPr/>
          <p:nvPr/>
        </p:nvSpPr>
        <p:spPr>
          <a:xfrm>
            <a:off x="2200275" y="2831951"/>
            <a:ext cx="1676400" cy="4979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18"/>
          <p:cNvSpPr/>
          <p:nvPr/>
        </p:nvSpPr>
        <p:spPr>
          <a:xfrm>
            <a:off x="6553200" y="2980672"/>
            <a:ext cx="3039156" cy="350865"/>
          </a:xfrm>
          <a:prstGeom prst="rect">
            <a:avLst/>
          </a:prstGeom>
        </p:spPr>
        <p:txBody>
          <a:bodyPr wrap="square">
            <a:spAutoFit/>
          </a:bodyPr>
          <a:lstStyle/>
          <a:p>
            <a:pPr>
              <a:lnSpc>
                <a:spcPct val="120000"/>
              </a:lnSpc>
            </a:pPr>
            <a:r>
              <a:rPr lang="zh-TW" altLang="en-US" sz="1400" b="1" dirty="0" smtClean="0">
                <a:latin typeface="微軟正黑體" panose="020B0604030504040204" pitchFamily="34" charset="-120"/>
                <a:ea typeface="微軟正黑體" panose="020B0604030504040204" pitchFamily="34" charset="-120"/>
              </a:rPr>
              <a:t>不要在</a:t>
            </a:r>
            <a:r>
              <a:rPr lang="en-US" altLang="zh-TW" sz="1400" b="1" dirty="0" smtClean="0">
                <a:latin typeface="微軟正黑體" panose="020B0604030504040204" pitchFamily="34" charset="-120"/>
                <a:ea typeface="微軟正黑體" panose="020B0604030504040204" pitchFamily="34" charset="-120"/>
              </a:rPr>
              <a:t>care</a:t>
            </a:r>
            <a:r>
              <a:rPr lang="en-US" altLang="zh-TW" sz="1400" b="1" dirty="0">
                <a:latin typeface="微軟正黑體" panose="020B0604030504040204" pitchFamily="34" charset="-120"/>
                <a:ea typeface="微軟正黑體" panose="020B0604030504040204" pitchFamily="34" charset="-120"/>
              </a:rPr>
              <a:t> </a:t>
            </a:r>
            <a:r>
              <a:rPr lang="en-US" altLang="zh-TW" sz="1400" b="1" dirty="0" smtClean="0">
                <a:latin typeface="微軟正黑體" panose="020B0604030504040204" pitchFamily="34" charset="-120"/>
                <a:ea typeface="微軟正黑體" panose="020B0604030504040204" pitchFamily="34" charset="-120"/>
              </a:rPr>
              <a:t>2017-02</a:t>
            </a:r>
            <a:r>
              <a:rPr lang="zh-TW" altLang="en-US" sz="1400" b="1" dirty="0" smtClean="0">
                <a:latin typeface="微軟正黑體" panose="020B0604030504040204" pitchFamily="34" charset="-120"/>
                <a:ea typeface="微軟正黑體" panose="020B0604030504040204" pitchFamily="34" charset="-120"/>
              </a:rPr>
              <a:t>進</a:t>
            </a:r>
            <a:r>
              <a:rPr lang="zh-TW" altLang="en-US" sz="1400" b="1" dirty="0">
                <a:latin typeface="微軟正黑體" panose="020B0604030504040204" pitchFamily="34" charset="-120"/>
                <a:ea typeface="微軟正黑體" panose="020B0604030504040204" pitchFamily="34" charset="-120"/>
              </a:rPr>
              <a:t>來的客戶</a:t>
            </a:r>
            <a:endParaRPr lang="zh-TW" altLang="en-US" sz="1400" dirty="0">
              <a:latin typeface="微軟正黑體" panose="020B0604030504040204" pitchFamily="34" charset="-120"/>
              <a:ea typeface="微軟正黑體" panose="020B0604030504040204" pitchFamily="34" charset="-120"/>
            </a:endParaRPr>
          </a:p>
        </p:txBody>
      </p:sp>
      <p:sp>
        <p:nvSpPr>
          <p:cNvPr id="20" name="Rectangle 19"/>
          <p:cNvSpPr/>
          <p:nvPr/>
        </p:nvSpPr>
        <p:spPr>
          <a:xfrm>
            <a:off x="5132207" y="2857351"/>
            <a:ext cx="1420994" cy="558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Rectangle 20"/>
          <p:cNvSpPr/>
          <p:nvPr/>
        </p:nvSpPr>
        <p:spPr>
          <a:xfrm>
            <a:off x="2200275" y="3415666"/>
            <a:ext cx="1676400" cy="6667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Rectangle 21"/>
          <p:cNvSpPr/>
          <p:nvPr/>
        </p:nvSpPr>
        <p:spPr>
          <a:xfrm>
            <a:off x="5132207" y="3524133"/>
            <a:ext cx="1420994" cy="558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Rectangle 22"/>
          <p:cNvSpPr/>
          <p:nvPr/>
        </p:nvSpPr>
        <p:spPr>
          <a:xfrm>
            <a:off x="6591296" y="4864319"/>
            <a:ext cx="3609979" cy="609398"/>
          </a:xfrm>
          <a:prstGeom prst="rect">
            <a:avLst/>
          </a:prstGeom>
        </p:spPr>
        <p:txBody>
          <a:bodyPr wrap="square">
            <a:spAutoFit/>
          </a:bodyPr>
          <a:lstStyle/>
          <a:p>
            <a:pPr>
              <a:lnSpc>
                <a:spcPct val="120000"/>
              </a:lnSpc>
            </a:pPr>
            <a:r>
              <a:rPr lang="zh-TW" altLang="en-US" sz="1400" b="1" dirty="0">
                <a:solidFill>
                  <a:srgbClr val="FF0000"/>
                </a:solidFill>
                <a:latin typeface="微軟正黑體" panose="020B0604030504040204" pitchFamily="34" charset="-120"/>
                <a:ea typeface="微軟正黑體" panose="020B0604030504040204" pitchFamily="34" charset="-120"/>
              </a:rPr>
              <a:t>顧客獲利</a:t>
            </a:r>
            <a:r>
              <a:rPr lang="zh-TW" altLang="en-US" sz="1400" b="1" dirty="0" smtClean="0">
                <a:solidFill>
                  <a:srgbClr val="FF0000"/>
                </a:solidFill>
                <a:latin typeface="微軟正黑體" panose="020B0604030504040204" pitchFamily="34" charset="-120"/>
                <a:ea typeface="微軟正黑體" panose="020B0604030504040204" pitchFamily="34" charset="-120"/>
              </a:rPr>
              <a:t>率</a:t>
            </a:r>
            <a:r>
              <a:rPr lang="en-US" altLang="zh-TW" sz="1400" b="1" dirty="0" smtClean="0">
                <a:solidFill>
                  <a:srgbClr val="FF0000"/>
                </a:solidFill>
                <a:latin typeface="微軟正黑體" panose="020B0604030504040204" pitchFamily="34" charset="-120"/>
                <a:ea typeface="微軟正黑體" panose="020B0604030504040204" pitchFamily="34" charset="-120"/>
              </a:rPr>
              <a:t>&gt;1</a:t>
            </a:r>
            <a:r>
              <a:rPr lang="zh-TW" altLang="en-US" sz="1400" b="1" dirty="0">
                <a:solidFill>
                  <a:srgbClr val="FF0000"/>
                </a:solidFill>
                <a:latin typeface="微軟正黑體" panose="020B0604030504040204" pitchFamily="34" charset="-120"/>
                <a:ea typeface="微軟正黑體" panose="020B0604030504040204" pitchFamily="34" charset="-120"/>
              </a:rPr>
              <a:t>不一定全部要分配行銷資源</a:t>
            </a:r>
            <a:endParaRPr lang="en-US" altLang="zh-TW" sz="1400" b="1" dirty="0">
              <a:solidFill>
                <a:srgbClr val="FF0000"/>
              </a:solidFill>
              <a:latin typeface="微軟正黑體" panose="020B0604030504040204" pitchFamily="34" charset="-120"/>
              <a:ea typeface="微軟正黑體" panose="020B0604030504040204" pitchFamily="34" charset="-120"/>
            </a:endParaRPr>
          </a:p>
          <a:p>
            <a:pPr>
              <a:lnSpc>
                <a:spcPct val="120000"/>
              </a:lnSpc>
            </a:pPr>
            <a:r>
              <a:rPr lang="zh-TW" altLang="en-US" sz="1400" b="1" dirty="0" smtClean="0">
                <a:latin typeface="微軟正黑體" panose="020B0604030504040204" pitchFamily="34" charset="-120"/>
                <a:ea typeface="微軟正黑體" panose="020B0604030504040204" pitchFamily="34" charset="-120"/>
              </a:rPr>
              <a:t>較多資源比重進行行銷資源分配</a:t>
            </a:r>
            <a:endParaRPr lang="zh-TW" altLang="en-US" sz="1400" dirty="0">
              <a:latin typeface="微軟正黑體" panose="020B0604030504040204" pitchFamily="34" charset="-120"/>
              <a:ea typeface="微軟正黑體" panose="020B0604030504040204" pitchFamily="34" charset="-120"/>
            </a:endParaRPr>
          </a:p>
        </p:txBody>
      </p:sp>
      <p:sp>
        <p:nvSpPr>
          <p:cNvPr id="24" name="Rectangle 23"/>
          <p:cNvSpPr/>
          <p:nvPr/>
        </p:nvSpPr>
        <p:spPr>
          <a:xfrm>
            <a:off x="2200275" y="4742991"/>
            <a:ext cx="1676400" cy="6667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Rectangle 24"/>
          <p:cNvSpPr/>
          <p:nvPr/>
        </p:nvSpPr>
        <p:spPr>
          <a:xfrm>
            <a:off x="5132207" y="4851458"/>
            <a:ext cx="1420994" cy="5589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4341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6" grpId="0"/>
      <p:bldP spid="18" grpId="0" animBg="1"/>
      <p:bldP spid="19" grpId="0"/>
      <p:bldP spid="20" grpId="0" animBg="1"/>
      <p:bldP spid="21" grpId="0" animBg="1"/>
      <p:bldP spid="22" grpId="0" animBg="1"/>
      <p:bldP spid="23" grpId="0"/>
      <p:bldP spid="24" grpId="0" animBg="1"/>
      <p:bldP spid="2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1" y="1465943"/>
            <a:ext cx="10515600" cy="2283734"/>
          </a:xfrm>
        </p:spPr>
        <p:txBody>
          <a:bodyPr>
            <a:normAutofit/>
          </a:bodyPr>
          <a:lstStyle/>
          <a:p>
            <a:pPr algn="ctr"/>
            <a:r>
              <a:rPr lang="en-US" altLang="zh-TW" b="1" dirty="0" smtClean="0">
                <a:solidFill>
                  <a:schemeClr val="accent2"/>
                </a:solidFill>
              </a:rPr>
              <a:t/>
            </a:r>
            <a:br>
              <a:rPr lang="en-US" altLang="zh-TW" b="1" dirty="0" smtClean="0">
                <a:solidFill>
                  <a:schemeClr val="accent2"/>
                </a:solidFill>
              </a:rPr>
            </a:br>
            <a:r>
              <a:rPr lang="en-US" altLang="zh-TW" b="1" dirty="0" smtClean="0">
                <a:solidFill>
                  <a:schemeClr val="accent2"/>
                </a:solidFill>
              </a:rPr>
              <a:t>R</a:t>
            </a:r>
            <a:r>
              <a:rPr lang="zh-TW" altLang="en-US" b="1" dirty="0" smtClean="0">
                <a:solidFill>
                  <a:schemeClr val="accent2"/>
                </a:solidFill>
              </a:rPr>
              <a:t>實戰開始</a:t>
            </a:r>
            <a:r>
              <a:rPr lang="en-US" altLang="zh-TW" b="1" dirty="0" smtClean="0">
                <a:solidFill>
                  <a:schemeClr val="accent2"/>
                </a:solidFill>
              </a:rPr>
              <a:t>!</a:t>
            </a:r>
            <a:endParaRPr lang="zh-TW" altLang="en-US" b="1" dirty="0">
              <a:solidFill>
                <a:srgbClr val="4271FD"/>
              </a:solidFill>
            </a:endParaRPr>
          </a:p>
        </p:txBody>
      </p:sp>
      <p:sp>
        <p:nvSpPr>
          <p:cNvPr id="4" name="Slide Number Placeholder 3"/>
          <p:cNvSpPr>
            <a:spLocks noGrp="1"/>
          </p:cNvSpPr>
          <p:nvPr>
            <p:ph type="sldNum" sz="quarter" idx="12"/>
          </p:nvPr>
        </p:nvSpPr>
        <p:spPr/>
        <p:txBody>
          <a:bodyPr/>
          <a:lstStyle/>
          <a:p>
            <a:fld id="{B3561BA9-CDCF-4958-B8AB-66F3BF063E13}" type="slidenum">
              <a:rPr lang="en-US" smtClean="0"/>
              <a:t>98</a:t>
            </a:fld>
            <a:endParaRPr lang="en-US"/>
          </a:p>
        </p:txBody>
      </p:sp>
      <p:sp>
        <p:nvSpPr>
          <p:cNvPr id="2" name="Text Placeholder 1"/>
          <p:cNvSpPr>
            <a:spLocks noGrp="1"/>
          </p:cNvSpPr>
          <p:nvPr>
            <p:ph type="body" idx="1"/>
          </p:nvPr>
        </p:nvSpPr>
        <p:spPr>
          <a:xfrm>
            <a:off x="989895" y="3991153"/>
            <a:ext cx="10515600" cy="1500187"/>
          </a:xfrm>
        </p:spPr>
        <p:txBody>
          <a:bodyPr/>
          <a:lstStyle/>
          <a:p>
            <a:pPr marL="0" lvl="1" algn="ctr" defTabSz="914400">
              <a:lnSpc>
                <a:spcPct val="100000"/>
              </a:lnSpc>
              <a:spcBef>
                <a:spcPts val="0"/>
              </a:spcBef>
              <a:defRPr/>
            </a:pPr>
            <a:r>
              <a:rPr lang="zh-TW" altLang="en-US" sz="2400" b="1" i="1" dirty="0"/>
              <a:t>消費金額 </a:t>
            </a:r>
            <a:r>
              <a:rPr lang="zh-TW" altLang="en-US" sz="2400" b="1" i="1" dirty="0" smtClean="0"/>
              <a:t>（</a:t>
            </a:r>
            <a:r>
              <a:rPr lang="en-US" altLang="zh-TW" sz="2400" b="1" i="1" dirty="0" smtClean="0"/>
              <a:t>Monetary</a:t>
            </a:r>
            <a:r>
              <a:rPr lang="zh-TW" altLang="en-US" sz="2400" b="1" i="1" dirty="0" smtClean="0"/>
              <a:t>）分</a:t>
            </a:r>
            <a:r>
              <a:rPr lang="zh-TW" altLang="en-US" sz="2400" b="1" i="1" dirty="0"/>
              <a:t>析實戰</a:t>
            </a:r>
            <a:endParaRPr lang="en-US" altLang="zh-TW" sz="2400" b="1" i="1" dirty="0"/>
          </a:p>
        </p:txBody>
      </p:sp>
      <p:pic>
        <p:nvPicPr>
          <p:cNvPr id="6" name="Picture 5"/>
          <p:cNvPicPr>
            <a:picLocks noChangeAspect="1"/>
          </p:cNvPicPr>
          <p:nvPr/>
        </p:nvPicPr>
        <p:blipFill>
          <a:blip r:embed="rId3"/>
          <a:stretch>
            <a:fillRect/>
          </a:stretch>
        </p:blipFill>
        <p:spPr>
          <a:xfrm>
            <a:off x="8989333" y="3527495"/>
            <a:ext cx="2358118" cy="3301365"/>
          </a:xfrm>
          <a:prstGeom prst="rect">
            <a:avLst/>
          </a:prstGeom>
        </p:spPr>
      </p:pic>
    </p:spTree>
    <p:extLst>
      <p:ext uri="{BB962C8B-B14F-4D97-AF65-F5344CB8AC3E}">
        <p14:creationId xmlns:p14="http://schemas.microsoft.com/office/powerpoint/2010/main" val="35458522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1709740"/>
            <a:ext cx="10933429" cy="2852737"/>
          </a:xfrm>
        </p:spPr>
        <p:txBody>
          <a:bodyPr>
            <a:normAutofit fontScale="90000"/>
          </a:bodyPr>
          <a:lstStyle/>
          <a:p>
            <a:r>
              <a:rPr lang="zh-TW" altLang="en-US" sz="5400" b="1" dirty="0">
                <a:solidFill>
                  <a:schemeClr val="accent2"/>
                </a:solidFill>
              </a:rPr>
              <a:t>問題</a:t>
            </a:r>
            <a:r>
              <a:rPr lang="en-US" altLang="zh-TW" sz="5400" b="1" dirty="0" smtClean="0">
                <a:solidFill>
                  <a:schemeClr val="accent2"/>
                </a:solidFill>
              </a:rPr>
              <a:t>2-4</a:t>
            </a:r>
            <a:r>
              <a:rPr lang="zh-TW" altLang="en-US" sz="5400" b="1" dirty="0" smtClean="0">
                <a:solidFill>
                  <a:schemeClr val="accent2"/>
                </a:solidFill>
              </a:rPr>
              <a:t>：</a:t>
            </a:r>
            <a:r>
              <a:rPr lang="en-US" altLang="zh-TW" sz="5400" b="1" dirty="0" smtClean="0">
                <a:solidFill>
                  <a:srgbClr val="4271FD"/>
                </a:solidFill>
              </a:rPr>
              <a:t/>
            </a:r>
            <a:br>
              <a:rPr lang="en-US" altLang="zh-TW" sz="5400" b="1" dirty="0" smtClean="0">
                <a:solidFill>
                  <a:srgbClr val="4271FD"/>
                </a:solidFill>
              </a:rPr>
            </a:br>
            <a:r>
              <a:rPr lang="zh-TW" altLang="en-US" sz="5400" b="1" dirty="0" smtClean="0">
                <a:solidFill>
                  <a:srgbClr val="4271FD"/>
                </a:solidFill>
              </a:rPr>
              <a:t>澤穎姐姐</a:t>
            </a:r>
            <a:r>
              <a:rPr lang="zh-TW" altLang="en-US" sz="5400" b="1" dirty="0">
                <a:solidFill>
                  <a:srgbClr val="4271FD"/>
                </a:solidFill>
              </a:rPr>
              <a:t>之前</a:t>
            </a:r>
            <a:r>
              <a:rPr lang="zh-TW" altLang="en-US" sz="5400" b="1" dirty="0" smtClean="0">
                <a:solidFill>
                  <a:srgbClr val="4271FD"/>
                </a:solidFill>
              </a:rPr>
              <a:t>有提到</a:t>
            </a:r>
            <a:r>
              <a:rPr lang="en-US" altLang="zh-TW" sz="5400" b="1" dirty="0" smtClean="0">
                <a:solidFill>
                  <a:srgbClr val="4271FD"/>
                </a:solidFill>
              </a:rPr>
              <a:t/>
            </a:r>
            <a:br>
              <a:rPr lang="en-US" altLang="zh-TW" sz="5400" b="1" dirty="0" smtClean="0">
                <a:solidFill>
                  <a:srgbClr val="4271FD"/>
                </a:solidFill>
              </a:rPr>
            </a:br>
            <a:r>
              <a:rPr lang="zh-TW" altLang="en-US" sz="5400" b="1" dirty="0" smtClean="0">
                <a:solidFill>
                  <a:srgbClr val="4271FD"/>
                </a:solidFill>
              </a:rPr>
              <a:t>「個人可以是一個個的</a:t>
            </a:r>
            <a:r>
              <a:rPr lang="en-US" altLang="zh-TW" sz="5400" b="1" dirty="0" smtClean="0">
                <a:solidFill>
                  <a:srgbClr val="4271FD"/>
                </a:solidFill>
              </a:rPr>
              <a:t/>
            </a:r>
            <a:br>
              <a:rPr lang="en-US" altLang="zh-TW" sz="5400" b="1" dirty="0" smtClean="0">
                <a:solidFill>
                  <a:srgbClr val="4271FD"/>
                </a:solidFill>
              </a:rPr>
            </a:br>
            <a:r>
              <a:rPr lang="zh-TW" altLang="en-US" sz="5400" b="1" dirty="0" smtClean="0">
                <a:solidFill>
                  <a:srgbClr val="4271FD"/>
                </a:solidFill>
              </a:rPr>
              <a:t>市場區隔，而且可以</a:t>
            </a:r>
            <a:r>
              <a:rPr lang="zh-TW" altLang="en-US" sz="5400" b="1" dirty="0">
                <a:solidFill>
                  <a:srgbClr val="4271FD"/>
                </a:solidFill>
              </a:rPr>
              <a:t>做</a:t>
            </a:r>
            <a:r>
              <a:rPr lang="zh-TW" altLang="en-US" sz="5400" b="1" dirty="0" smtClean="0">
                <a:solidFill>
                  <a:srgbClr val="4271FD"/>
                </a:solidFill>
              </a:rPr>
              <a:t>精準行銷」</a:t>
            </a:r>
            <a:r>
              <a:rPr lang="en-US" altLang="zh-TW" sz="5400" b="1" dirty="0" smtClean="0">
                <a:solidFill>
                  <a:srgbClr val="4271FD"/>
                </a:solidFill>
              </a:rPr>
              <a:t>?</a:t>
            </a:r>
            <a:endParaRPr lang="zh-TW" altLang="en-US" sz="5400" b="1" dirty="0">
              <a:solidFill>
                <a:srgbClr val="4271FD"/>
              </a:solidFill>
            </a:endParaRPr>
          </a:p>
        </p:txBody>
      </p:sp>
      <p:sp>
        <p:nvSpPr>
          <p:cNvPr id="6" name="Text Placeholder 5"/>
          <p:cNvSpPr>
            <a:spLocks noGrp="1"/>
          </p:cNvSpPr>
          <p:nvPr>
            <p:ph type="body" idx="1"/>
          </p:nvPr>
        </p:nvSpPr>
        <p:spPr/>
        <p:txBody>
          <a:bodyPr>
            <a:normAutofit/>
          </a:bodyPr>
          <a:lstStyle/>
          <a:p>
            <a:pPr marL="0" lvl="1">
              <a:spcBef>
                <a:spcPts val="1000"/>
              </a:spcBef>
            </a:pPr>
            <a:r>
              <a:rPr lang="zh-TW" altLang="en-US" sz="2400" b="1" dirty="0" smtClean="0"/>
              <a:t>個人精準行銷演示</a:t>
            </a:r>
            <a:endParaRPr lang="en-US" altLang="zh-TW" sz="2400" b="1" dirty="0"/>
          </a:p>
          <a:p>
            <a:pPr marL="0" lvl="1">
              <a:spcBef>
                <a:spcPts val="1000"/>
              </a:spcBef>
            </a:pPr>
            <a:endParaRPr lang="en-US" altLang="zh-TW" sz="2400" b="1" dirty="0"/>
          </a:p>
          <a:p>
            <a:pPr marL="0" lvl="1">
              <a:spcBef>
                <a:spcPts val="1000"/>
              </a:spcBef>
            </a:pPr>
            <a:endParaRPr lang="zh-TW" altLang="en-US" sz="2400" b="1" dirty="0"/>
          </a:p>
        </p:txBody>
      </p:sp>
      <p:sp>
        <p:nvSpPr>
          <p:cNvPr id="4" name="Slide Number Placeholder 3"/>
          <p:cNvSpPr>
            <a:spLocks noGrp="1"/>
          </p:cNvSpPr>
          <p:nvPr>
            <p:ph type="sldNum" sz="quarter" idx="12"/>
          </p:nvPr>
        </p:nvSpPr>
        <p:spPr/>
        <p:txBody>
          <a:bodyPr/>
          <a:lstStyle/>
          <a:p>
            <a:fld id="{B3561BA9-CDCF-4958-B8AB-66F3BF063E13}" type="slidenum">
              <a:rPr lang="en-US" smtClean="0"/>
              <a:t>99</a:t>
            </a:fld>
            <a:endParaRPr lang="en-US" dirty="0"/>
          </a:p>
        </p:txBody>
      </p:sp>
    </p:spTree>
    <p:extLst>
      <p:ext uri="{BB962C8B-B14F-4D97-AF65-F5344CB8AC3E}">
        <p14:creationId xmlns:p14="http://schemas.microsoft.com/office/powerpoint/2010/main" val="465617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641416-B264-4442-BCDE-3799D05830E0}" vid="{B95B3D7E-6E8E-44EF-A84D-E172D891F9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29179</TotalTime>
  <Words>8339</Words>
  <Application>Microsoft Office PowerPoint</Application>
  <PresentationFormat>Widescreen</PresentationFormat>
  <Paragraphs>1097</Paragraphs>
  <Slides>120</Slides>
  <Notes>73</Notes>
  <HiddenSlides>9</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33" baseType="lpstr">
      <vt:lpstr>微軟正黑體</vt:lpstr>
      <vt:lpstr>微軟正黑體</vt:lpstr>
      <vt:lpstr>微軟正黑體 (本文)</vt:lpstr>
      <vt:lpstr>新細明體</vt:lpstr>
      <vt:lpstr>標楷體</vt:lpstr>
      <vt:lpstr>Arial</vt:lpstr>
      <vt:lpstr>Calibri</vt:lpstr>
      <vt:lpstr>Consolas</vt:lpstr>
      <vt:lpstr>Tahoma</vt:lpstr>
      <vt:lpstr>Times New Roman</vt:lpstr>
      <vt:lpstr>Wingdings</vt:lpstr>
      <vt:lpstr>Theme1</vt:lpstr>
      <vt:lpstr>方程式</vt:lpstr>
      <vt:lpstr>1062-行銷資料科學</vt:lpstr>
      <vt:lpstr>MDS旅行地圖</vt:lpstr>
      <vt:lpstr>做目標客群行銷時，常遇的問題?</vt:lpstr>
      <vt:lpstr>問題1： 既然是要做目標市場行銷， 能找到有效率且快速的方式能進行?</vt:lpstr>
      <vt:lpstr>RFM模型 到 目標市場</vt:lpstr>
      <vt:lpstr>傳統的目標市場方法</vt:lpstr>
      <vt:lpstr>問題1-1： 通常怎麼知道重要的特徵變數?</vt:lpstr>
      <vt:lpstr>傳統的目標市場方法 – 找出有用的變數?</vt:lpstr>
      <vt:lpstr>傳統目標市場法 vs AI目標市場法</vt:lpstr>
      <vt:lpstr>問題1： 喔?! 所以簡單說，機器學習可以幫我做目標客群繁雜的篩選工作!</vt:lpstr>
      <vt:lpstr>大綱 -目標市場篩選</vt:lpstr>
      <vt:lpstr>問題1： 所以… 到底什麼是機器學習?</vt:lpstr>
      <vt:lpstr>機器學習概論 就是找一個最好的函數（function），產出人類想要的結果</vt:lpstr>
      <vt:lpstr>機器學習概論 行銷資料科學的兩個應用</vt:lpstr>
      <vt:lpstr>機器學習概論</vt:lpstr>
      <vt:lpstr>機器學習概論 監督式學習</vt:lpstr>
      <vt:lpstr>機器學習概論 如何運作?</vt:lpstr>
      <vt:lpstr>問題1： 酷! 該找何種機器學習演算法來做目標市場行銷?</vt:lpstr>
      <vt:lpstr>澤穎姐姐曾說過鴻海做行銷資料科學都會以Paper當作參考標的</vt:lpstr>
      <vt:lpstr>2014年的3大最好模型</vt:lpstr>
      <vt:lpstr>2016年的3大最好模型</vt:lpstr>
      <vt:lpstr>2014與2016年最好模型比較</vt:lpstr>
      <vt:lpstr>決策樹</vt:lpstr>
      <vt:lpstr>隨機森林(RF; Random Forest)</vt:lpstr>
      <vt:lpstr>隨機森林(RF; Random Forest)</vt:lpstr>
      <vt:lpstr>機器學習行銷模型實戰（1） A銀行原始資料</vt:lpstr>
      <vt:lpstr>機器學習行銷模型實戰（1） A銀行原始資料</vt:lpstr>
      <vt:lpstr>機器學習行銷模型實戰（1） A銀行目標市場預測結果</vt:lpstr>
      <vt:lpstr>問題1： 預測出來了，感覺很厲害!  但… so what?</vt:lpstr>
      <vt:lpstr>PowerPoint Presentation</vt:lpstr>
      <vt:lpstr>產品目標市場</vt:lpstr>
      <vt:lpstr>問題1： 不錯營收真有增長!  那… 相較我以往使用的目標市場法?</vt:lpstr>
      <vt:lpstr>產品目標市場</vt:lpstr>
      <vt:lpstr>問題1： 太棒了! 淨利比我人工目標市場法還要增加了1.3倍!  </vt:lpstr>
      <vt:lpstr>問題1： ㄜ… 另外… 那是不是可以幫我節省公司的【人力成本?!】 </vt:lpstr>
      <vt:lpstr>產品目標市場</vt:lpstr>
      <vt:lpstr>問題1： 評估下來，系統穩定後，可將這群人轉移到其他部門協助其他工作，發揮更大的效益。</vt:lpstr>
      <vt:lpstr>問題1： 但我還是很在意到底是那些變數影響了我的淨利?  知道後人類可以做甚麼?</vt:lpstr>
      <vt:lpstr>特徵變數 年齡</vt:lpstr>
      <vt:lpstr>特徵變數 購買了幾個產品</vt:lpstr>
      <vt:lpstr>根據這些篩選後特徵變數可做…</vt:lpstr>
      <vt:lpstr> R實戰開始!</vt:lpstr>
      <vt:lpstr>問題1： 是否有其他演算法能給出更好的淨利?</vt:lpstr>
      <vt:lpstr>小組回家作業</vt:lpstr>
      <vt:lpstr>問題2： 如果資料中遇到非結構化文字資料(自然語言處理)，該如何分析?</vt:lpstr>
      <vt:lpstr>非結構化文字變成結構化資料</vt:lpstr>
      <vt:lpstr>非結構化文字變成結構化資料</vt:lpstr>
      <vt:lpstr>文字切詞 JiebaR vs 中研院斷字系統</vt:lpstr>
      <vt:lpstr>Jiebar切詞演算法</vt:lpstr>
      <vt:lpstr>Jiebar切詞演算法 字典樹&amp;有向無環圖=找出最佳路徑</vt:lpstr>
      <vt:lpstr>Jiebar切詞演算法 隱式馬可夫模型（HMM）=計算新詞的組成</vt:lpstr>
      <vt:lpstr>Jiebar切詞演算法 隱式馬可夫模型（HMM）=計算新詞的組成</vt:lpstr>
      <vt:lpstr>Jiebar切詞演算法 隱式馬可夫模型（HMM）=計算新詞的組成</vt:lpstr>
      <vt:lpstr>Jiebar切詞演算法 隱式馬可夫模型（HMM）=計算新詞的組成</vt:lpstr>
      <vt:lpstr>JiebaR切詞演算法 順利切詞成功</vt:lpstr>
      <vt:lpstr>字詞稀疏矩陣</vt:lpstr>
      <vt:lpstr>text2vec文字建模 建模前處理-TF-IDF字詞量稀疏矩陣</vt:lpstr>
      <vt:lpstr>text2vec文字建模 建模前處理-TF-IDF字詞量稀疏矩陣</vt:lpstr>
      <vt:lpstr>機器學習概論 本門課機器學習的使用條件</vt:lpstr>
      <vt:lpstr>分類機器學習</vt:lpstr>
      <vt:lpstr>PowerPoint Presentation</vt:lpstr>
      <vt:lpstr>市場區隔方法</vt:lpstr>
      <vt:lpstr>RFM模型概論</vt:lpstr>
      <vt:lpstr>RFM模型使用時機</vt:lpstr>
      <vt:lpstr>最近一次消費（Recency）</vt:lpstr>
      <vt:lpstr>消費頻率（Frequency）</vt:lpstr>
      <vt:lpstr>R與F模型分析 - 顧客區隔</vt:lpstr>
      <vt:lpstr>R與F模型分析 - 消費者行為分析範例</vt:lpstr>
      <vt:lpstr>R與F模型分析 – 周邊商品範例</vt:lpstr>
      <vt:lpstr>問題1-1： 那… 應該如何劃分區隔標準？</vt:lpstr>
      <vt:lpstr>劃分區隔標準</vt:lpstr>
      <vt:lpstr>劃分區隔標準 非監督式學習-階層式分群</vt:lpstr>
      <vt:lpstr>劃分區隔標準 - 階層式分群制定區隔</vt:lpstr>
      <vt:lpstr>資料結構到RF分析圖製作完成</vt:lpstr>
      <vt:lpstr>RF分析圖 – 以性別為分類</vt:lpstr>
      <vt:lpstr>問題1-2： So what?  那接下來該怎做？ 能更吸引這群人來購買？</vt:lpstr>
      <vt:lpstr>RF子區段分析– 以商品及為分類</vt:lpstr>
      <vt:lpstr>讚喔! 那…還有更深的insight嗎?</vt:lpstr>
      <vt:lpstr>RF子區段分析– 交叉比對，以先前客為例</vt:lpstr>
      <vt:lpstr>恩…還是有點沒感覺…</vt:lpstr>
      <vt:lpstr>RF子區段分析 – 利潤模擬計算</vt:lpstr>
      <vt:lpstr>RF子區段分析 – 利潤模擬計算</vt:lpstr>
      <vt:lpstr>好喔! 可是…區隔變數僅限男女?!</vt:lpstr>
      <vt:lpstr>區隔變數挑選</vt:lpstr>
      <vt:lpstr>區隔變數挑選</vt:lpstr>
      <vt:lpstr> R實戰開始!</vt:lpstr>
      <vt:lpstr>問題2： 每個區隔都值得我注意嗎？ 不好的區隔難道應該刪除？</vt:lpstr>
      <vt:lpstr>消費金額 （Monetary）分析的四個概念</vt:lpstr>
      <vt:lpstr>消費金額的資料結構檢視</vt:lpstr>
      <vt:lpstr>消費金額（Monetary）模型分析 顧客加總價值比較</vt:lpstr>
      <vt:lpstr>消費金額（Monetary）模型分析 顧客平均價值比較</vt:lpstr>
      <vt:lpstr>問題2-1： 恩… 所以哪些區隔應該放棄？ 哪些應該保留?</vt:lpstr>
      <vt:lpstr>消費金額（Monetary）模型分析 顧客獲利率比較圖</vt:lpstr>
      <vt:lpstr>問題2-2： 哇! 算出來了! 好棒棒!  那將&lt;1的獲利區塊刪掉就好「嗎」?</vt:lpstr>
      <vt:lpstr>問題2-3： 但能不能給我一個細部的趨勢變化圖? 更有利於我做行銷資源分配?</vt:lpstr>
      <vt:lpstr>消費金額（Monetary）模型分析 時間序列的消費金額分析</vt:lpstr>
      <vt:lpstr>消費金額（Monetary）模型分析 時間序列的消費金額分析</vt:lpstr>
      <vt:lpstr> R實戰開始!</vt:lpstr>
      <vt:lpstr>問題2-4： 澤穎姐姐之前有提到 「個人可以是一個個的 市場區隔，而且可以做精準行銷」?</vt:lpstr>
      <vt:lpstr>個人精準行銷演示 偵測消費者物品停留時間</vt:lpstr>
      <vt:lpstr>個人精準行銷演示 資料結構轉換</vt:lpstr>
      <vt:lpstr>PowerPoint Presentation</vt:lpstr>
      <vt:lpstr>個人精準行銷演示 採用Deep Auto-Encoder</vt:lpstr>
      <vt:lpstr>個人精準行銷演示 結果</vt:lpstr>
      <vt:lpstr>個人精準行銷演示 流程</vt:lpstr>
      <vt:lpstr>個人精準行銷演示 Demo</vt:lpstr>
      <vt:lpstr>問題2-5 如果我想學，有資源?</vt:lpstr>
      <vt:lpstr>個人精準行銷學習資源 請參考</vt:lpstr>
      <vt:lpstr>問題3： 怎麼知道商品之間的競合關係？那…可以量化嗎？</vt:lpstr>
      <vt:lpstr>馬可夫機率模型概論</vt:lpstr>
      <vt:lpstr>馬可夫機率模型概論 範例</vt:lpstr>
      <vt:lpstr>馬可夫機率模型概論 範例</vt:lpstr>
      <vt:lpstr>馬可夫機率模型概論 範例</vt:lpstr>
      <vt:lpstr>馬可夫機率模型概論</vt:lpstr>
      <vt:lpstr>產品競合關係圖</vt:lpstr>
      <vt:lpstr>馬可夫機率模型圖像化 找出競爭者與互補者</vt:lpstr>
      <vt:lpstr>問題3： 恩… 看出商品之間的關係了! 但我想知道跟轉換率有相關的資訊阿!</vt:lpstr>
      <vt:lpstr>產品競合營收評估分析</vt:lpstr>
      <vt:lpstr>釐清競爭者或互補者/轉換者後…</vt:lpstr>
      <vt:lpstr>有關於今日課程內容更多資訊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slave1</dc:creator>
  <cp:lastModifiedBy>Howie</cp:lastModifiedBy>
  <cp:revision>1327</cp:revision>
  <dcterms:created xsi:type="dcterms:W3CDTF">2017-05-09T03:39:09Z</dcterms:created>
  <dcterms:modified xsi:type="dcterms:W3CDTF">2018-05-09T15:28:01Z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1028-10.1.0.5672</vt:lpwstr>
  </property>
</Properties>
</file>